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90" r:id="rId5"/>
    <p:sldId id="285" r:id="rId6"/>
    <p:sldId id="291" r:id="rId7"/>
    <p:sldId id="292" r:id="rId8"/>
    <p:sldId id="289" r:id="rId9"/>
    <p:sldId id="294" r:id="rId10"/>
    <p:sldId id="295" r:id="rId11"/>
    <p:sldId id="273" r:id="rId12"/>
    <p:sldId id="297" r:id="rId13"/>
  </p:sldIdLst>
  <p:sldSz cx="9144000" cy="6858000" type="screen4x3"/>
  <p:notesSz cx="6858000" cy="9144000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22C16"/>
    <a:srgbClr val="0C788E"/>
    <a:srgbClr val="006666"/>
    <a:srgbClr val="54381C"/>
    <a:srgbClr val="A50021"/>
    <a:srgbClr val="FFFFA3"/>
    <a:srgbClr val="E6E6C4"/>
    <a:srgbClr val="33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řední styl 2 – zvýraznění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Střední styl 2 – zvýraznění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Střední styl 2 – zvýraznění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E25E649-3F16-4E02-A733-19D2CDBF48F0}" styleName="Střední styl 3 – zvýraznění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DA37D80-6434-44D0-A028-1B22A696006F}" styleName="Světlý styl 3 – zvýraznění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84E427A-3D55-4303-BF80-6455036E1DE7}" styleName="Styl s motivem 1 – zvýraznění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08FB837D-C827-4EFA-A057-4D05807E0F7C}" styleName="Styl s motivem 1 – zvýraznění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5940675A-B579-460E-94D1-54222C63F5DA}" styleName="Bez stylu, mřížka tabulky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27F97BB-C833-4FB7-BDE5-3F7075034690}" styleName="Styl s motivem 2 – zvýraznění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87" autoAdjust="0"/>
    <p:restoredTop sz="99568" autoAdjust="0"/>
  </p:normalViewPr>
  <p:slideViewPr>
    <p:cSldViewPr>
      <p:cViewPr varScale="1">
        <p:scale>
          <a:sx n="92" d="100"/>
          <a:sy n="92" d="100"/>
        </p:scale>
        <p:origin x="-1224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97725D-07A2-43B0-BA92-ACD2C6F2433B}" type="slidenum">
              <a:rPr lang="es-ES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760355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7FDC33-9A9E-476F-9F2C-CDCC8E04D15F}" type="slidenum">
              <a:rPr lang="es-ES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505595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978255-035F-4819-82A9-767CB5DB9887}" type="slidenum">
              <a:rPr lang="es-ES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158933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87BF2B-E315-492F-BF6E-B7FDF2ABC5D9}" type="slidenum">
              <a:rPr lang="es-ES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048256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4A07D8-4E52-4540-A456-7EF45FAEE3F4}" type="slidenum">
              <a:rPr lang="es-ES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527425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5F2B05-CEBC-4432-8277-4992777AB243}" type="slidenum">
              <a:rPr lang="es-ES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377733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D52EC0-339C-446E-9645-0B8AC1528FF4}" type="slidenum">
              <a:rPr lang="es-ES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830760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C1FC0C-DFF3-4549-8D79-2DDAC3B36C60}" type="slidenum">
              <a:rPr lang="es-ES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936670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FDF94D-3596-4178-80AD-8AFC841E9B9E}" type="slidenum">
              <a:rPr lang="es-ES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495710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D0165D-9633-4C57-AC81-0FE8DA4A10CD}" type="slidenum">
              <a:rPr lang="es-ES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074883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146F68-B477-433C-956A-64D1EB9F0FCD}" type="slidenum">
              <a:rPr lang="es-ES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377841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s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s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681B38DF-5653-4635-8A13-32D5BFCBE3AC}" type="slidenum">
              <a:rPr lang="es-ES"/>
              <a:pPr/>
              <a:t>‹#›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://www.servo-drive.com/specialni_krokove_motory_krokove_motory_na_miru.php" TargetMode="External"/><Relationship Id="rId3" Type="http://schemas.openxmlformats.org/officeDocument/2006/relationships/hyperlink" Target="http://robotstore.cz/?product_order=popularity" TargetMode="External"/><Relationship Id="rId7" Type="http://schemas.openxmlformats.org/officeDocument/2006/relationships/hyperlink" Target="http://www.4tronix.co.uk/arduino/Stepper-Motors.php4" TargetMode="External"/><Relationship Id="rId2" Type="http://schemas.openxmlformats.org/officeDocument/2006/relationships/hyperlink" Target="http://www.robotshop.com/blog/en/how-to-make-a-robot-lesson-1-3707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youtube.com/watch?v=k77To6quPsg" TargetMode="External"/><Relationship Id="rId5" Type="http://schemas.openxmlformats.org/officeDocument/2006/relationships/hyperlink" Target="http://www.microcon.cz/pdf2014/06-07.pdf" TargetMode="External"/><Relationship Id="rId4" Type="http://schemas.openxmlformats.org/officeDocument/2006/relationships/hyperlink" Target="http://commons.wikimedia.org/wiki/File:Stepper_motor..png?uselang=cs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1.wmv"/><Relationship Id="rId1" Type="http://schemas.openxmlformats.org/officeDocument/2006/relationships/video" Target="NULL" TargetMode="Externa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5" Type="http://schemas.openxmlformats.org/officeDocument/2006/relationships/hyperlink" Target="http://robotika.cz/articles/steppers/bipolar.gif" TargetMode="External"/><Relationship Id="rId4" Type="http://schemas.openxmlformats.org/officeDocument/2006/relationships/image" Target="../media/image14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6" Type="http://schemas.openxmlformats.org/officeDocument/2006/relationships/hyperlink" Target="http://robotika.cz/articles/steppers/unipolar.gif" TargetMode="Externa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8" name="Rectangle 150"/>
          <p:cNvSpPr>
            <a:spLocks noGrp="1" noChangeArrowheads="1"/>
          </p:cNvSpPr>
          <p:nvPr>
            <p:ph type="ctrTitle"/>
          </p:nvPr>
        </p:nvSpPr>
        <p:spPr>
          <a:xfrm>
            <a:off x="323528" y="188640"/>
            <a:ext cx="8568951" cy="1008112"/>
          </a:xfrm>
        </p:spPr>
        <p:txBody>
          <a:bodyPr/>
          <a:lstStyle/>
          <a:p>
            <a:r>
              <a:rPr lang="cs-CZ" sz="3600" b="1" dirty="0" smtClean="0">
                <a:solidFill>
                  <a:schemeClr val="bg1"/>
                </a:solidFill>
              </a:rPr>
              <a:t>Programování řízení pohonných jednotek 1</a:t>
            </a:r>
            <a:endParaRPr lang="es-ES" sz="3600" b="1" dirty="0">
              <a:solidFill>
                <a:schemeClr val="bg1"/>
              </a:solidFill>
            </a:endParaRPr>
          </a:p>
        </p:txBody>
      </p:sp>
      <p:sp>
        <p:nvSpPr>
          <p:cNvPr id="2217" name="Rectangle 169"/>
          <p:cNvSpPr>
            <a:spLocks noChangeArrowheads="1"/>
          </p:cNvSpPr>
          <p:nvPr/>
        </p:nvSpPr>
        <p:spPr bwMode="auto">
          <a:xfrm>
            <a:off x="683568" y="4437113"/>
            <a:ext cx="7920880" cy="864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cs-CZ" b="1" dirty="0" smtClean="0">
                <a:solidFill>
                  <a:schemeClr val="bg1"/>
                </a:solidFill>
              </a:rPr>
              <a:t>Vypracoval: Ing. Jaroslav Chlubný</a:t>
            </a:r>
          </a:p>
          <a:p>
            <a:r>
              <a:rPr lang="cs-CZ" b="1" dirty="0" smtClean="0">
                <a:solidFill>
                  <a:schemeClr val="bg1"/>
                </a:solidFill>
              </a:rPr>
              <a:t>Kód prezentace: OPVK-TBdV-AUTOROB-ME-3-JCP-JCH-003</a:t>
            </a:r>
          </a:p>
          <a:p>
            <a:endParaRPr lang="es-ES" b="1" dirty="0">
              <a:solidFill>
                <a:schemeClr val="bg1"/>
              </a:solidFill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3184632"/>
            <a:ext cx="4536504" cy="820432"/>
          </a:xfrm>
          <a:prstGeom prst="rect">
            <a:avLst/>
          </a:prstGeom>
        </p:spPr>
      </p:pic>
      <p:sp>
        <p:nvSpPr>
          <p:cNvPr id="10" name="Rectangle 169"/>
          <p:cNvSpPr>
            <a:spLocks noChangeArrowheads="1"/>
          </p:cNvSpPr>
          <p:nvPr/>
        </p:nvSpPr>
        <p:spPr bwMode="auto">
          <a:xfrm>
            <a:off x="0" y="6749721"/>
            <a:ext cx="9144000" cy="2165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cs-CZ" sz="1400" b="1" dirty="0" smtClean="0">
                <a:solidFill>
                  <a:schemeClr val="bg1"/>
                </a:solidFill>
              </a:rPr>
              <a:t>Technologie budoucnosti do výuky 		     		              CZ.1.07/1.1.38/02.0032</a:t>
            </a:r>
          </a:p>
          <a:p>
            <a:endParaRPr lang="es-ES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chemeClr val="bg1"/>
                </a:solidFill>
              </a:rPr>
              <a:t>Programovatelný kontrolér M1486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146112" y="1916832"/>
            <a:ext cx="8458336" cy="432048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cs-CZ" sz="2000" dirty="0"/>
              <a:t>Tento </a:t>
            </a:r>
            <a:r>
              <a:rPr lang="cs-CZ" sz="2000" dirty="0" err="1"/>
              <a:t>kontroler</a:t>
            </a:r>
            <a:r>
              <a:rPr lang="cs-CZ" sz="2000" dirty="0"/>
              <a:t> integruje v jednom obvodu plně programovatelné řízení </a:t>
            </a:r>
            <a:endParaRPr lang="cs-CZ" sz="2000" dirty="0" smtClean="0"/>
          </a:p>
          <a:p>
            <a:r>
              <a:rPr lang="cs-CZ" sz="2000" dirty="0" smtClean="0"/>
              <a:t>Krokového motoru včetně </a:t>
            </a:r>
            <a:r>
              <a:rPr lang="cs-CZ" sz="2000" dirty="0"/>
              <a:t>univerzálních řídicích funkcí (I/O</a:t>
            </a:r>
            <a:r>
              <a:rPr lang="cs-CZ" sz="2000" dirty="0" smtClean="0"/>
              <a:t>).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 smtClean="0"/>
              <a:t>až 64 </a:t>
            </a:r>
            <a:r>
              <a:rPr lang="cs-CZ" sz="2000" dirty="0" err="1" smtClean="0"/>
              <a:t>mikrokroků</a:t>
            </a:r>
            <a:endParaRPr lang="cs-CZ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 smtClean="0"/>
              <a:t>optimalizace využití momentu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 smtClean="0"/>
              <a:t>soubor více než 50ti povelů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 smtClean="0"/>
              <a:t>programovatelná max. rychlost, start, stop, ..</a:t>
            </a:r>
          </a:p>
          <a:p>
            <a:r>
              <a:rPr lang="cs-CZ" sz="2000" dirty="0" smtClean="0"/>
              <a:t>Příklad programu:</a:t>
            </a:r>
          </a:p>
          <a:p>
            <a:endParaRPr lang="cs-CZ" sz="2000" dirty="0" smtClean="0"/>
          </a:p>
          <a:p>
            <a:endParaRPr lang="cs-CZ" sz="2000" dirty="0"/>
          </a:p>
          <a:p>
            <a:endParaRPr lang="cs-CZ" sz="2000" dirty="0" smtClean="0"/>
          </a:p>
          <a:p>
            <a:endParaRPr lang="cs-CZ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000" dirty="0" smtClean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1673" y="2780928"/>
            <a:ext cx="3152775" cy="117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4176611"/>
            <a:ext cx="7632848" cy="2310292"/>
          </a:xfrm>
          <a:prstGeom prst="rect">
            <a:avLst/>
          </a:prstGeom>
          <a:ln>
            <a:solidFill>
              <a:schemeClr val="accent2">
                <a:lumMod val="40000"/>
                <a:lumOff val="6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165791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chemeClr val="bg1"/>
                </a:solidFill>
              </a:rPr>
              <a:t>Krokový motor 28BYJ-48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17" name="Obdélník 16"/>
          <p:cNvSpPr/>
          <p:nvPr/>
        </p:nvSpPr>
        <p:spPr>
          <a:xfrm>
            <a:off x="3995936" y="5445224"/>
            <a:ext cx="648072" cy="36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TextovéPole 2"/>
          <p:cNvSpPr txBox="1"/>
          <p:nvPr/>
        </p:nvSpPr>
        <p:spPr>
          <a:xfrm>
            <a:off x="539552" y="2191791"/>
            <a:ext cx="36087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Vývojová deska ARDUINO UNO</a:t>
            </a:r>
            <a:endParaRPr lang="cs-CZ" dirty="0"/>
          </a:p>
        </p:txBody>
      </p:sp>
      <p:pic>
        <p:nvPicPr>
          <p:cNvPr id="7" name="Obrázek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703945"/>
            <a:ext cx="4824536" cy="3173327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0345" y="2191791"/>
            <a:ext cx="4240127" cy="3927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841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Použité zdroje</a:t>
            </a:r>
            <a:endParaRPr lang="cs-CZ" dirty="0"/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457200" y="1700808"/>
            <a:ext cx="8229600" cy="4209331"/>
          </a:xfrm>
        </p:spPr>
        <p:txBody>
          <a:bodyPr/>
          <a:lstStyle/>
          <a:p>
            <a:r>
              <a:rPr lang="en-US" sz="1800" dirty="0"/>
              <a:t>How to Make a Robot. In: </a:t>
            </a:r>
            <a:r>
              <a:rPr lang="en-US" sz="1800" i="1" dirty="0" err="1"/>
              <a:t>RobotShop</a:t>
            </a:r>
            <a:r>
              <a:rPr lang="en-US" sz="1800" dirty="0"/>
              <a:t> [online]. [cit. 2014-04-26]. </a:t>
            </a:r>
            <a:r>
              <a:rPr lang="en-US" sz="1800" dirty="0" err="1"/>
              <a:t>Dostupné</a:t>
            </a:r>
            <a:r>
              <a:rPr lang="en-US" sz="1800" dirty="0"/>
              <a:t> z: </a:t>
            </a:r>
            <a:r>
              <a:rPr lang="en-US" sz="1800" u="sng" dirty="0">
                <a:hlinkClick r:id="rId2"/>
              </a:rPr>
              <a:t>http://www.robotshop.com/blog/en/how-to-make-a-robot-lesson-1-3707</a:t>
            </a:r>
            <a:endParaRPr lang="cs-CZ" sz="1800" dirty="0"/>
          </a:p>
          <a:p>
            <a:r>
              <a:rPr lang="cs-CZ" sz="1800" dirty="0"/>
              <a:t>5 V krokový motor s řadičem </a:t>
            </a:r>
            <a:r>
              <a:rPr lang="cs-CZ" sz="1800" dirty="0" err="1"/>
              <a:t>Arduino</a:t>
            </a:r>
            <a:r>
              <a:rPr lang="cs-CZ" sz="1800" dirty="0"/>
              <a:t>. In: </a:t>
            </a:r>
            <a:r>
              <a:rPr lang="cs-CZ" sz="1800" i="1" dirty="0" err="1"/>
              <a:t>Robotstore</a:t>
            </a:r>
            <a:r>
              <a:rPr lang="cs-CZ" sz="1800" dirty="0"/>
              <a:t> [online]. [cit. 2014-04-27]. Dostupné z: </a:t>
            </a:r>
            <a:r>
              <a:rPr lang="cs-CZ" sz="1800" u="sng" dirty="0">
                <a:hlinkClick r:id="rId3"/>
              </a:rPr>
              <a:t>http://robotstore.cz/?product_order=popularity</a:t>
            </a:r>
            <a:endParaRPr lang="cs-CZ" sz="1800" dirty="0"/>
          </a:p>
          <a:p>
            <a:r>
              <a:rPr lang="cs-CZ" sz="1800" dirty="0"/>
              <a:t>MORTLINGAS. </a:t>
            </a:r>
            <a:r>
              <a:rPr lang="cs-CZ" sz="1800" dirty="0" err="1"/>
              <a:t>Stepper</a:t>
            </a:r>
            <a:r>
              <a:rPr lang="cs-CZ" sz="1800" dirty="0"/>
              <a:t> motor. In: </a:t>
            </a:r>
            <a:r>
              <a:rPr lang="cs-CZ" sz="1800" i="1" dirty="0" err="1"/>
              <a:t>Wikimedia</a:t>
            </a:r>
            <a:r>
              <a:rPr lang="cs-CZ" sz="1800" i="1" dirty="0"/>
              <a:t> </a:t>
            </a:r>
            <a:r>
              <a:rPr lang="cs-CZ" sz="1800" i="1" dirty="0" err="1"/>
              <a:t>Commons</a:t>
            </a:r>
            <a:r>
              <a:rPr lang="cs-CZ" sz="1800" dirty="0"/>
              <a:t> [online]. [cit. 2014-04-27]. Dostupné z: </a:t>
            </a:r>
            <a:r>
              <a:rPr lang="cs-CZ" sz="1800" u="sng" dirty="0">
                <a:hlinkClick r:id="rId4"/>
              </a:rPr>
              <a:t>http://commons.wikimedia.org/wiki/File:Stepper_motor..</a:t>
            </a:r>
            <a:r>
              <a:rPr lang="cs-CZ" sz="1800" u="sng" dirty="0" err="1">
                <a:hlinkClick r:id="rId4"/>
              </a:rPr>
              <a:t>png?uselang</a:t>
            </a:r>
            <a:r>
              <a:rPr lang="cs-CZ" sz="1800" u="sng" dirty="0">
                <a:hlinkClick r:id="rId4"/>
              </a:rPr>
              <a:t>=</a:t>
            </a:r>
            <a:r>
              <a:rPr lang="cs-CZ" sz="1800" u="sng" dirty="0" err="1">
                <a:hlinkClick r:id="rId4"/>
              </a:rPr>
              <a:t>cs</a:t>
            </a:r>
            <a:endParaRPr lang="cs-CZ" sz="1800" dirty="0"/>
          </a:p>
          <a:p>
            <a:r>
              <a:rPr lang="cs-CZ" sz="1800" dirty="0" err="1"/>
              <a:t>Mikrokontrolér</a:t>
            </a:r>
            <a:r>
              <a:rPr lang="cs-CZ" sz="1800" dirty="0"/>
              <a:t> M1486. In: </a:t>
            </a:r>
            <a:r>
              <a:rPr lang="cs-CZ" sz="1800" i="1" dirty="0" err="1"/>
              <a:t>Microcon</a:t>
            </a:r>
            <a:r>
              <a:rPr lang="cs-CZ" sz="1800" dirty="0"/>
              <a:t> [online]. [cit. 2014-04-27]. Dostupné z: </a:t>
            </a:r>
            <a:r>
              <a:rPr lang="cs-CZ" sz="1800" u="sng" dirty="0">
                <a:hlinkClick r:id="rId5"/>
              </a:rPr>
              <a:t>http://www.microcon.cz/pdf2014/06-07.pdf</a:t>
            </a:r>
            <a:endParaRPr lang="cs-CZ" sz="1800" dirty="0"/>
          </a:p>
          <a:p>
            <a:r>
              <a:rPr lang="cs-CZ" sz="1800" dirty="0" err="1"/>
              <a:t>Stepper</a:t>
            </a:r>
            <a:r>
              <a:rPr lang="cs-CZ" sz="1800" dirty="0"/>
              <a:t> Motor - </a:t>
            </a:r>
            <a:r>
              <a:rPr lang="cs-CZ" sz="1800" dirty="0" err="1"/>
              <a:t>Simtel</a:t>
            </a:r>
            <a:r>
              <a:rPr lang="cs-CZ" sz="1800" dirty="0"/>
              <a:t> </a:t>
            </a:r>
            <a:r>
              <a:rPr lang="cs-CZ" sz="1800" dirty="0" err="1"/>
              <a:t>Robotics</a:t>
            </a:r>
            <a:r>
              <a:rPr lang="cs-CZ" sz="1800" dirty="0"/>
              <a:t>. In: </a:t>
            </a:r>
            <a:r>
              <a:rPr lang="cs-CZ" sz="1800" i="1" dirty="0" err="1"/>
              <a:t>YouTube</a:t>
            </a:r>
            <a:r>
              <a:rPr lang="cs-CZ" sz="1800" dirty="0"/>
              <a:t> [online]. [cit. 2014-04-27]. Dostupné z: </a:t>
            </a:r>
            <a:r>
              <a:rPr lang="cs-CZ" sz="1800" u="sng" dirty="0">
                <a:hlinkClick r:id="rId6"/>
              </a:rPr>
              <a:t>http://www.youtube.com/watch?v=k77To6quPsg</a:t>
            </a:r>
            <a:endParaRPr lang="cs-CZ" sz="1800" dirty="0"/>
          </a:p>
          <a:p>
            <a:r>
              <a:rPr lang="cs-CZ" sz="1800" dirty="0" err="1"/>
              <a:t>Stepper</a:t>
            </a:r>
            <a:r>
              <a:rPr lang="cs-CZ" sz="1800" dirty="0"/>
              <a:t> Motor </a:t>
            </a:r>
            <a:r>
              <a:rPr lang="cs-CZ" sz="1800" dirty="0" err="1"/>
              <a:t>Basics</a:t>
            </a:r>
            <a:r>
              <a:rPr lang="cs-CZ" sz="1800" dirty="0"/>
              <a:t>. In: </a:t>
            </a:r>
            <a:r>
              <a:rPr lang="cs-CZ" sz="1800" i="1" dirty="0"/>
              <a:t>4Tronics </a:t>
            </a:r>
            <a:r>
              <a:rPr lang="cs-CZ" sz="1800" i="1" dirty="0" err="1"/>
              <a:t>Arduino</a:t>
            </a:r>
            <a:r>
              <a:rPr lang="cs-CZ" sz="1800" dirty="0"/>
              <a:t> [online]. [cit. 2014-04-27]. Dostupné z: </a:t>
            </a:r>
            <a:r>
              <a:rPr lang="cs-CZ" sz="1800" u="sng" dirty="0">
                <a:hlinkClick r:id="rId7"/>
              </a:rPr>
              <a:t>http://www.4tronix.co.uk/arduino/Stepper-Motors.php4</a:t>
            </a:r>
            <a:endParaRPr lang="cs-CZ" sz="1800" dirty="0"/>
          </a:p>
          <a:p>
            <a:r>
              <a:rPr lang="cs-CZ" sz="1800" dirty="0"/>
              <a:t>Speciální krokové motory. In: </a:t>
            </a:r>
            <a:r>
              <a:rPr lang="cs-CZ" sz="1800" i="1" dirty="0" err="1"/>
              <a:t>Servo</a:t>
            </a:r>
            <a:r>
              <a:rPr lang="cs-CZ" sz="1800" i="1" dirty="0"/>
              <a:t> Drive</a:t>
            </a:r>
            <a:r>
              <a:rPr lang="cs-CZ" sz="1800" dirty="0"/>
              <a:t> [online]. [cit. 2014-04-27]. Dostupné z: </a:t>
            </a:r>
            <a:r>
              <a:rPr lang="cs-CZ" sz="1800" u="sng" dirty="0">
                <a:hlinkClick r:id="rId8"/>
              </a:rPr>
              <a:t>http://www.servo-drive.com/specialni_krokove_motory_krokove_motory_na_miru.php</a:t>
            </a:r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3165964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159023" y="3068960"/>
            <a:ext cx="8229600" cy="1143000"/>
          </a:xfrm>
        </p:spPr>
        <p:txBody>
          <a:bodyPr/>
          <a:lstStyle/>
          <a:p>
            <a:r>
              <a:rPr lang="cs-CZ" dirty="0" smtClean="0">
                <a:solidFill>
                  <a:schemeClr val="bg1"/>
                </a:solidFill>
              </a:rPr>
              <a:t>Pohony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146112" y="2052716"/>
            <a:ext cx="8458336" cy="1880339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cs-CZ" sz="2400" dirty="0" smtClean="0"/>
              <a:t>POHON převádí el. energii na rotační nebo lineární pohyb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2400" dirty="0" smtClean="0"/>
              <a:t>stejnosměrné motory výhodnější, protože je tak napájena </a:t>
            </a:r>
          </a:p>
          <a:p>
            <a:pPr>
              <a:spcBef>
                <a:spcPts val="600"/>
              </a:spcBef>
            </a:pPr>
            <a:r>
              <a:rPr lang="cs-CZ" sz="2400" dirty="0" smtClean="0"/>
              <a:t>    i elektronika robotu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1835696" y="5661248"/>
            <a:ext cx="954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/>
              <a:t>rotační</a:t>
            </a:r>
            <a:endParaRPr lang="cs-CZ" b="1" dirty="0"/>
          </a:p>
        </p:txBody>
      </p:sp>
      <p:sp>
        <p:nvSpPr>
          <p:cNvPr id="10" name="TextovéPole 9"/>
          <p:cNvSpPr txBox="1"/>
          <p:nvPr/>
        </p:nvSpPr>
        <p:spPr>
          <a:xfrm>
            <a:off x="6168757" y="5651956"/>
            <a:ext cx="1005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/>
              <a:t>lineární</a:t>
            </a:r>
            <a:endParaRPr lang="cs-CZ" b="1" dirty="0"/>
          </a:p>
        </p:txBody>
      </p:sp>
      <p:pic>
        <p:nvPicPr>
          <p:cNvPr id="3" name="Picture 2" descr="http://www.robotshop.com/blog/en/files/solarbotics-regular-motor-2-B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74" b="12912"/>
          <a:stretch/>
        </p:blipFill>
        <p:spPr bwMode="auto">
          <a:xfrm>
            <a:off x="484878" y="3701490"/>
            <a:ext cx="1926882" cy="1591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Nadpis 3"/>
          <p:cNvSpPr txBox="1">
            <a:spLocks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cs-CZ" kern="0" dirty="0" smtClean="0">
                <a:solidFill>
                  <a:schemeClr val="bg1"/>
                </a:solidFill>
              </a:rPr>
              <a:t>Pohony</a:t>
            </a:r>
            <a:endParaRPr lang="cs-CZ" kern="0" dirty="0">
              <a:solidFill>
                <a:schemeClr val="bg1"/>
              </a:solidFill>
            </a:endParaRPr>
          </a:p>
        </p:txBody>
      </p:sp>
      <p:pic>
        <p:nvPicPr>
          <p:cNvPr id="1026" name="Picture 2" descr="http://www.robotshop.com/blog/en/files/soyo-unipolar-stepper-moto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2767" y="3356990"/>
            <a:ext cx="2230809" cy="2230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robotshop.com/blog/en/files/firgelli-technologies-L1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869" y="3499867"/>
            <a:ext cx="1793477" cy="1793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robotshop.com/blog/en/files/solenoid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3561938"/>
            <a:ext cx="1584176" cy="1523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chemeClr val="bg1"/>
                </a:solidFill>
              </a:rPr>
              <a:t>Krokový motor 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146112" y="2052716"/>
            <a:ext cx="8458336" cy="303246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cs-CZ" sz="2000" b="1" dirty="0" smtClean="0"/>
              <a:t>Krokový motor </a:t>
            </a:r>
            <a:r>
              <a:rPr lang="cs-CZ" sz="2000" dirty="0" smtClean="0"/>
              <a:t>(</a:t>
            </a:r>
            <a:r>
              <a:rPr lang="cs-CZ" sz="2000" dirty="0" err="1" smtClean="0"/>
              <a:t>stepper</a:t>
            </a:r>
            <a:r>
              <a:rPr lang="cs-CZ" sz="2000" dirty="0" smtClean="0"/>
              <a:t>) je stejnosměrný motor řízený impulzy.</a:t>
            </a:r>
          </a:p>
          <a:p>
            <a:pPr>
              <a:spcBef>
                <a:spcPts val="600"/>
              </a:spcBef>
            </a:pPr>
            <a:r>
              <a:rPr lang="cs-CZ" sz="2000" dirty="0" smtClean="0"/>
              <a:t>Cívky statoru jsou spínány v takovém pořadí, že vytváří točivé</a:t>
            </a:r>
          </a:p>
          <a:p>
            <a:pPr>
              <a:spcBef>
                <a:spcPts val="600"/>
              </a:spcBef>
            </a:pPr>
            <a:r>
              <a:rPr lang="cs-CZ" sz="2000" dirty="0" smtClean="0"/>
              <a:t>mg. pole, které otáčí rotorem.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2000" b="1" dirty="0" smtClean="0"/>
              <a:t>krok</a:t>
            </a:r>
            <a:r>
              <a:rPr lang="cs-CZ" sz="2000" dirty="0" smtClean="0"/>
              <a:t> je odezva na jeden řídící impulz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2000" b="1" dirty="0" smtClean="0"/>
              <a:t>úhel kroku </a:t>
            </a:r>
            <a:r>
              <a:rPr lang="cs-CZ" sz="2000" dirty="0" smtClean="0"/>
              <a:t>odpovídá pootočení rotoru po zpracování řídícího impulzu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2000" b="1" dirty="0" smtClean="0"/>
              <a:t>otáčky rotoru </a:t>
            </a:r>
            <a:r>
              <a:rPr lang="cs-CZ" sz="2000" dirty="0" smtClean="0"/>
              <a:t>jsou určeny počtem kroků za sekundu</a:t>
            </a:r>
          </a:p>
          <a:p>
            <a:pPr>
              <a:spcBef>
                <a:spcPts val="600"/>
              </a:spcBef>
            </a:pPr>
            <a:endParaRPr lang="cs-CZ" sz="2000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130" y="4437112"/>
            <a:ext cx="1638300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085183"/>
            <a:ext cx="3800475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3698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chemeClr val="bg1"/>
                </a:solidFill>
              </a:rPr>
              <a:t>Druhy krokových motorů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146112" y="1916832"/>
            <a:ext cx="8458336" cy="1664316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2000" b="1" dirty="0" smtClean="0"/>
              <a:t>Reluktanční</a:t>
            </a:r>
            <a:r>
              <a:rPr lang="cs-CZ" sz="2000" dirty="0" smtClean="0"/>
              <a:t> – kotva z mg. vodivého materiálu se natáčí tak, aby </a:t>
            </a:r>
          </a:p>
          <a:p>
            <a:pPr>
              <a:spcBef>
                <a:spcPts val="600"/>
              </a:spcBef>
            </a:pPr>
            <a:r>
              <a:rPr lang="cs-CZ" sz="2000" dirty="0" smtClean="0"/>
              <a:t>     se snížil celkový magnetický odpor konstrukce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2000" b="1" dirty="0" smtClean="0"/>
              <a:t>Motor s permanentními magnety </a:t>
            </a:r>
            <a:r>
              <a:rPr lang="cs-CZ" sz="2000" dirty="0" smtClean="0"/>
              <a:t>– kotva se natáčí podle mg. pole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2000" b="1" dirty="0" smtClean="0"/>
              <a:t>Hybridní motor </a:t>
            </a:r>
            <a:r>
              <a:rPr lang="cs-CZ" sz="2000" dirty="0" smtClean="0"/>
              <a:t>– kombinace předchozích typů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cs-CZ" sz="2000" dirty="0" smtClean="0"/>
          </a:p>
          <a:p>
            <a:pPr>
              <a:spcBef>
                <a:spcPts val="600"/>
              </a:spcBef>
            </a:pPr>
            <a:endParaRPr lang="cs-CZ" sz="2000" dirty="0" smtClean="0"/>
          </a:p>
        </p:txBody>
      </p:sp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609564"/>
            <a:ext cx="3561792" cy="2541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3707905" y="3861048"/>
            <a:ext cx="48965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Hybridní krokový motor – cívky statorového vinutí na vroubkovaných pólových nástavcích a rotor s prstencem permanentních magnetů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61983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chemeClr val="bg1"/>
                </a:solidFill>
              </a:rPr>
              <a:t>Konstrukce a činnost krokových motoru</a:t>
            </a:r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2" name="stepperX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999.021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0" y="1772816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792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62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remove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chemeClr val="bg1"/>
                </a:solidFill>
              </a:rPr>
              <a:t>Bipolární krokový motor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146112" y="2052717"/>
            <a:ext cx="8458336" cy="80022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cs-CZ" sz="2000" dirty="0" smtClean="0"/>
              <a:t>Proud v daném okamžiku prochází vždy </a:t>
            </a:r>
            <a:r>
              <a:rPr lang="cs-CZ" sz="2000" dirty="0"/>
              <a:t>dvěma protilehlými cívkami. </a:t>
            </a:r>
            <a:endParaRPr lang="cs-CZ" sz="2000" dirty="0" smtClean="0"/>
          </a:p>
          <a:p>
            <a:r>
              <a:rPr lang="cs-CZ" sz="2000" dirty="0" smtClean="0"/>
              <a:t>zapojenými </a:t>
            </a:r>
            <a:r>
              <a:rPr lang="cs-CZ" sz="2000" dirty="0"/>
              <a:t>tak, že mají </a:t>
            </a:r>
            <a:r>
              <a:rPr lang="cs-CZ" sz="2000" dirty="0" err="1" smtClean="0"/>
              <a:t>navájem</a:t>
            </a:r>
            <a:r>
              <a:rPr lang="cs-CZ" sz="2000" dirty="0" smtClean="0"/>
              <a:t> </a:t>
            </a:r>
            <a:r>
              <a:rPr lang="cs-CZ" sz="2000" dirty="0"/>
              <a:t>opačně orientované magnetické pole.</a:t>
            </a:r>
            <a:endParaRPr lang="cs-CZ" sz="2000" b="1" dirty="0" smtClean="0"/>
          </a:p>
          <a:p>
            <a:pPr>
              <a:spcBef>
                <a:spcPts val="600"/>
              </a:spcBef>
            </a:pPr>
            <a:endParaRPr lang="cs-CZ" sz="2000" dirty="0" smtClean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056384"/>
            <a:ext cx="2232025" cy="1931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Obdélník 7"/>
          <p:cNvSpPr/>
          <p:nvPr/>
        </p:nvSpPr>
        <p:spPr>
          <a:xfrm>
            <a:off x="395536" y="5229200"/>
            <a:ext cx="231955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Bipolárním motorem teče proud oběma </a:t>
            </a:r>
            <a:r>
              <a:rPr lang="cs-CZ" dirty="0" smtClean="0"/>
              <a:t>směry</a:t>
            </a:r>
            <a:endParaRPr lang="cs-CZ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3090139"/>
            <a:ext cx="1800200" cy="2499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 descr="option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162147"/>
            <a:ext cx="1748329" cy="2427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3203848" y="2780928"/>
            <a:ext cx="2787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princip budiče H - můstek</a:t>
            </a:r>
            <a:endParaRPr lang="cs-CZ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2915816" y="5678825"/>
            <a:ext cx="367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proud cívkou A       proud cívkou B    </a:t>
            </a:r>
            <a:endParaRPr lang="cs-CZ" dirty="0"/>
          </a:p>
        </p:txBody>
      </p:sp>
      <p:pic>
        <p:nvPicPr>
          <p:cNvPr id="5126" name="Picture 6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3090140"/>
            <a:ext cx="1958678" cy="483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ovéPole 12"/>
          <p:cNvSpPr txBox="1"/>
          <p:nvPr/>
        </p:nvSpPr>
        <p:spPr>
          <a:xfrm>
            <a:off x="6683652" y="2771636"/>
            <a:ext cx="1056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animace</a:t>
            </a:r>
            <a:endParaRPr lang="cs-CZ" dirty="0"/>
          </a:p>
        </p:txBody>
      </p:sp>
      <p:sp>
        <p:nvSpPr>
          <p:cNvPr id="14" name="TextovéPole 13"/>
          <p:cNvSpPr txBox="1"/>
          <p:nvPr/>
        </p:nvSpPr>
        <p:spPr>
          <a:xfrm>
            <a:off x="6290067" y="4149080"/>
            <a:ext cx="28904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+    větší kroutící moment</a:t>
            </a:r>
          </a:p>
          <a:p>
            <a:r>
              <a:rPr lang="cs-CZ" dirty="0" smtClean="0"/>
              <a:t>-     složitější řízení</a:t>
            </a:r>
          </a:p>
          <a:p>
            <a:r>
              <a:rPr lang="cs-CZ" dirty="0" smtClean="0"/>
              <a:t>-     větší spotřeba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70634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chemeClr val="bg1"/>
                </a:solidFill>
              </a:rPr>
              <a:t>Unipolární krokový motor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146112" y="2052717"/>
            <a:ext cx="6154080" cy="80022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cs-CZ" sz="2000" dirty="0" smtClean="0"/>
              <a:t>Proud v daném okamžiku prochází jen jednou cívkou</a:t>
            </a:r>
          </a:p>
          <a:p>
            <a:r>
              <a:rPr lang="cs-CZ" sz="2000" dirty="0" smtClean="0"/>
              <a:t>Elektrické zapojení – dvě samostatně spínané fáze</a:t>
            </a:r>
            <a:endParaRPr lang="cs-CZ" sz="2000" b="1" dirty="0" smtClean="0"/>
          </a:p>
          <a:p>
            <a:pPr>
              <a:spcBef>
                <a:spcPts val="600"/>
              </a:spcBef>
            </a:pPr>
            <a:endParaRPr lang="cs-CZ" sz="2000" dirty="0" smtClean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683" y="3094622"/>
            <a:ext cx="1717430" cy="2710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bdélník 7"/>
          <p:cNvSpPr/>
          <p:nvPr/>
        </p:nvSpPr>
        <p:spPr>
          <a:xfrm>
            <a:off x="2342888" y="5229200"/>
            <a:ext cx="244513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 smtClean="0"/>
              <a:t>Unipolárním </a:t>
            </a:r>
            <a:r>
              <a:rPr lang="cs-CZ" dirty="0"/>
              <a:t>motorem teče proud </a:t>
            </a:r>
            <a:r>
              <a:rPr lang="cs-CZ" dirty="0" smtClean="0"/>
              <a:t>jedním směrem</a:t>
            </a:r>
            <a:endParaRPr lang="cs-CZ" dirty="0"/>
          </a:p>
        </p:txBody>
      </p:sp>
      <p:sp>
        <p:nvSpPr>
          <p:cNvPr id="2" name="TextovéPole 1"/>
          <p:cNvSpPr txBox="1"/>
          <p:nvPr/>
        </p:nvSpPr>
        <p:spPr>
          <a:xfrm>
            <a:off x="5508104" y="3142709"/>
            <a:ext cx="308289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K buzení stačí jeden spínač </a:t>
            </a:r>
          </a:p>
          <a:p>
            <a:r>
              <a:rPr lang="cs-CZ" dirty="0" smtClean="0"/>
              <a:t>(tranzistor) na každou cívku </a:t>
            </a:r>
          </a:p>
          <a:p>
            <a:r>
              <a:rPr lang="cs-CZ" dirty="0" smtClean="0"/>
              <a:t>bipolárního </a:t>
            </a:r>
            <a:endParaRPr lang="cs-CZ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5076056" y="5301208"/>
            <a:ext cx="39604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+    menší odběr</a:t>
            </a:r>
          </a:p>
          <a:p>
            <a:r>
              <a:rPr lang="cs-CZ" dirty="0" smtClean="0"/>
              <a:t>+    jednoduché řízení</a:t>
            </a:r>
          </a:p>
          <a:p>
            <a:r>
              <a:rPr lang="cs-CZ" dirty="0" smtClean="0"/>
              <a:t>-     malý kroutící moment</a:t>
            </a:r>
            <a:endParaRPr lang="cs-CZ" dirty="0"/>
          </a:p>
        </p:txBody>
      </p:sp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6593" y="3118267"/>
            <a:ext cx="2155847" cy="2110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3789041"/>
            <a:ext cx="1368152" cy="1487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6276" y="3789041"/>
            <a:ext cx="1188132" cy="15307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3542" y="2319537"/>
            <a:ext cx="21336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6516216" y="1988840"/>
            <a:ext cx="1056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animace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11646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>
                <a:solidFill>
                  <a:schemeClr val="bg1"/>
                </a:solidFill>
              </a:rPr>
              <a:t>Mikrokrokování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146112" y="1916832"/>
            <a:ext cx="8458336" cy="2168371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cs-CZ" sz="2000" dirty="0" smtClean="0"/>
              <a:t>Jemné rozlišení polohy až na zlomky stupně vhodnou volbou poměru </a:t>
            </a:r>
          </a:p>
          <a:p>
            <a:r>
              <a:rPr lang="cs-CZ" sz="2000" dirty="0" smtClean="0"/>
              <a:t>proudů do fází - rovnovážná poloha mezi kroky (</a:t>
            </a:r>
            <a:r>
              <a:rPr lang="cs-CZ" sz="2000" dirty="0" err="1" smtClean="0"/>
              <a:t>mikrokroky</a:t>
            </a:r>
            <a:r>
              <a:rPr lang="cs-CZ" sz="2000" dirty="0" smtClean="0"/>
              <a:t> do počtu 64–128)</a:t>
            </a:r>
          </a:p>
          <a:p>
            <a:pPr>
              <a:spcBef>
                <a:spcPts val="600"/>
              </a:spcBef>
            </a:pPr>
            <a:r>
              <a:rPr lang="cs-CZ" dirty="0" err="1" smtClean="0"/>
              <a:t>Př</a:t>
            </a:r>
            <a:r>
              <a:rPr lang="cs-CZ" dirty="0" smtClean="0"/>
              <a:t>: krokový motor s krokem 1,8° potřebuje 200 kroků na jednu otáčku</a:t>
            </a:r>
          </a:p>
          <a:p>
            <a:pPr>
              <a:spcBef>
                <a:spcPts val="600"/>
              </a:spcBef>
            </a:pPr>
            <a:r>
              <a:rPr lang="cs-CZ" dirty="0"/>
              <a:t> </a:t>
            </a:r>
            <a:r>
              <a:rPr lang="cs-CZ" dirty="0" smtClean="0"/>
              <a:t>     při 4 x </a:t>
            </a:r>
            <a:r>
              <a:rPr lang="cs-CZ" dirty="0" err="1" smtClean="0"/>
              <a:t>mikrokrokování</a:t>
            </a:r>
            <a:r>
              <a:rPr lang="cs-CZ" dirty="0" smtClean="0"/>
              <a:t> potřebuje 800 kroků na otáčku</a:t>
            </a:r>
          </a:p>
        </p:txBody>
      </p:sp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429000"/>
            <a:ext cx="3648075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440791" y="5867400"/>
            <a:ext cx="39344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plný krok – fáze A sepnuta 2 kroky a 2 kroky vypnuta </a:t>
            </a:r>
            <a:endParaRPr lang="cs-CZ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5280" y="3365723"/>
            <a:ext cx="4419600" cy="229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ovéPole 7"/>
          <p:cNvSpPr txBox="1"/>
          <p:nvPr/>
        </p:nvSpPr>
        <p:spPr>
          <a:xfrm>
            <a:off x="4788024" y="5857608"/>
            <a:ext cx="3934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poloviční krok – 2 x </a:t>
            </a:r>
            <a:r>
              <a:rPr lang="cs-CZ" dirty="0" err="1" smtClean="0"/>
              <a:t>mikrokrokování</a:t>
            </a:r>
            <a:r>
              <a:rPr lang="cs-CZ" dirty="0" smtClean="0"/>
              <a:t>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71633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chemeClr val="bg1"/>
                </a:solidFill>
              </a:rPr>
              <a:t>Buzení krokového motoru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146112" y="1916832"/>
            <a:ext cx="8458336" cy="432048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cs-CZ" sz="2000" dirty="0" smtClean="0"/>
              <a:t>Řídí funkční pohyb a režimy činnosti krokového motoru.</a:t>
            </a:r>
          </a:p>
          <a:p>
            <a:r>
              <a:rPr lang="cs-CZ" sz="2000" dirty="0" smtClean="0"/>
              <a:t>Zajišťuje: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 smtClean="0"/>
              <a:t>výkonové buzení fází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v</a:t>
            </a:r>
            <a:r>
              <a:rPr lang="cs-CZ" sz="2000" dirty="0" smtClean="0"/>
              <a:t>ytvoření dané časové posloupnosti buzení fází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000" dirty="0"/>
          </a:p>
          <a:p>
            <a:r>
              <a:rPr lang="cs-CZ" sz="2000" dirty="0" smtClean="0"/>
              <a:t>Budič se skládá z: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 smtClean="0"/>
              <a:t>výkonové části tvořené spínacími prvky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 smtClean="0"/>
              <a:t>elektroniky zajišťují posloupnost spínání fází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000" dirty="0"/>
          </a:p>
          <a:p>
            <a:r>
              <a:rPr lang="cs-CZ" sz="2000" dirty="0" smtClean="0"/>
              <a:t>Řízení krokového motoru integrovanými obvody: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 smtClean="0"/>
              <a:t>jednoduché obsahující pouze spínače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 smtClean="0"/>
              <a:t>složitější s regulátory proudu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 smtClean="0"/>
              <a:t>programovatelné kontroléry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000" dirty="0" smtClean="0"/>
          </a:p>
        </p:txBody>
      </p:sp>
    </p:spTree>
    <p:extLst>
      <p:ext uri="{BB962C8B-B14F-4D97-AF65-F5344CB8AC3E}">
        <p14:creationId xmlns:p14="http://schemas.microsoft.com/office/powerpoint/2010/main" val="2094557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949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1949</Template>
  <TotalTime>1448</TotalTime>
  <Words>600</Words>
  <Application>Microsoft Office PowerPoint</Application>
  <PresentationFormat>Předvádění na obrazovce (4:3)</PresentationFormat>
  <Paragraphs>91</Paragraphs>
  <Slides>12</Slides>
  <Notes>0</Notes>
  <HiddenSlides>0</HiddenSlides>
  <MMClips>1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12</vt:i4>
      </vt:variant>
    </vt:vector>
  </HeadingPairs>
  <TitlesOfParts>
    <vt:vector size="13" baseType="lpstr">
      <vt:lpstr>1949</vt:lpstr>
      <vt:lpstr>Programování řízení pohonných jednotek 1</vt:lpstr>
      <vt:lpstr>Pohony</vt:lpstr>
      <vt:lpstr>Krokový motor </vt:lpstr>
      <vt:lpstr>Druhy krokových motorů</vt:lpstr>
      <vt:lpstr>Konstrukce a činnost krokových motoru</vt:lpstr>
      <vt:lpstr>Bipolární krokový motor</vt:lpstr>
      <vt:lpstr>Unipolární krokový motor</vt:lpstr>
      <vt:lpstr>Mikrokrokování</vt:lpstr>
      <vt:lpstr>Buzení krokového motoru</vt:lpstr>
      <vt:lpstr>Programovatelný kontrolér M1486</vt:lpstr>
      <vt:lpstr>Krokový motor 28BYJ-48</vt:lpstr>
      <vt:lpstr>Použité zdroje</vt:lpstr>
    </vt:vector>
  </TitlesOfParts>
  <Company>SPS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Název prezentace</dc:title>
  <dc:creator>SPS</dc:creator>
  <cp:lastModifiedBy>SS-COPT_Kromeriz</cp:lastModifiedBy>
  <cp:revision>115</cp:revision>
  <dcterms:created xsi:type="dcterms:W3CDTF">2013-01-08T09:25:57Z</dcterms:created>
  <dcterms:modified xsi:type="dcterms:W3CDTF">2014-04-29T16:49:06Z</dcterms:modified>
</cp:coreProperties>
</file>