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99" r:id="rId4"/>
    <p:sldId id="300" r:id="rId5"/>
    <p:sldId id="306" r:id="rId6"/>
    <p:sldId id="301" r:id="rId7"/>
    <p:sldId id="304" r:id="rId8"/>
    <p:sldId id="305" r:id="rId9"/>
    <p:sldId id="268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7" d="100"/>
          <a:sy n="67" d="100"/>
        </p:scale>
        <p:origin x="-12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E056B4-921C-4DF7-B730-5E41E80279F8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78CD2D-754B-4E71-8381-82EDF9EB5D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920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A53A-FB3D-4620-826C-CEFEE8E1E8C1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DB6C5-C79B-4C23-8D86-FCAF0A91D8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947860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15C2-A805-4264-B671-902AF34CF804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2774-4873-47CE-9D09-AAF43395F4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587391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FA7A-7087-43BF-A64E-9A86D19FD37E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4DD1E-B332-435B-94A6-FF69597DE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67160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43D5-1F5E-4764-9532-64CBE0891F24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E59B-9340-4919-A616-E0EFACC1A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88673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E6FF-01E6-4347-B8A3-A08770E6CCD2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60B3-03D9-4772-8FBC-CDA0536AA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99654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83BD-A652-4211-B457-F3117A2F0E79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3D74-A2C4-4FBF-970A-E6BC482D54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12147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D80A-9543-4479-BDD5-55855FE26283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C3AB-5714-4F3E-A575-463EA4ACE9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121816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E04F-7939-4C75-A743-7360D950047B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9A56-8963-4CFE-BFDB-00806122E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646157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BBED-BF38-4954-8896-557BDCF7EE8D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81467-B7D3-4417-A2D1-64086F39B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093841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5ED9-D75A-408E-ACAC-A4523A23B003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EC73-09CA-41A0-BC2A-77694AF951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3824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7268-1826-4A98-929E-50013F5B3558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8EB1E-5530-4623-96A9-45D87DDC6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945962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63C56A-6A57-4941-B4FC-1EF8251E00D0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6D2121-3B22-4E72-9CB6-4C3AA5DD79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http://upload.wikimedia.org/wikipedia/commons/thumb/d/d3/FLASH_RAM-Cell.svg/644px-FLASH_RAM-Cell.svg.png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upload.wikimedia.org/wikipedia/commons/d/d3/FLASH_RAM-Cell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702175"/>
            <a:ext cx="9156700" cy="22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1600" y="2092500"/>
            <a:ext cx="7772400" cy="1943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Paměti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6300788" y="323850"/>
            <a:ext cx="24952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VY_32_INOVACE_CIT_17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4246563"/>
            <a:ext cx="64341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Základní pojmy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2979" y="2983409"/>
            <a:ext cx="71894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Kapacita</a:t>
            </a:r>
            <a:r>
              <a:rPr lang="cs-CZ" sz="2400" dirty="0" smtClean="0"/>
              <a:t> – 	max. množství informace, které lze uložit		(bit, byte, kB, MB, GB,  </a:t>
            </a:r>
            <a:r>
              <a:rPr lang="cs-CZ" sz="2400" dirty="0"/>
              <a:t> </a:t>
            </a:r>
            <a:r>
              <a:rPr lang="cs-CZ" sz="2400" dirty="0" smtClean="0"/>
              <a:t>1k = 1024)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Organizace</a:t>
            </a:r>
            <a:r>
              <a:rPr lang="cs-CZ" sz="2400" dirty="0" smtClean="0"/>
              <a:t> – paměťové buňky organizovány do 			matice ( např. 256 </a:t>
            </a:r>
            <a:r>
              <a:rPr lang="cs-CZ" sz="2400" dirty="0" err="1" smtClean="0"/>
              <a:t>kb</a:t>
            </a:r>
            <a:r>
              <a:rPr lang="cs-CZ" sz="2400" dirty="0" smtClean="0"/>
              <a:t> – 32 k x 8 bitů)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Šířka datového toku </a:t>
            </a:r>
            <a:r>
              <a:rPr lang="cs-CZ" sz="2400" dirty="0" smtClean="0"/>
              <a:t>– počet bitů, které se po sběrnici 		přenášejí současně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Přístupová doba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Cena za 1 bit </a:t>
            </a:r>
            <a:r>
              <a:rPr lang="cs-CZ" sz="2400" dirty="0" smtClean="0"/>
              <a:t>(byte, MB, ..)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80110" y="1783080"/>
            <a:ext cx="7606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 číslicové technice je paměť obvod, který uchovává binární</a:t>
            </a:r>
          </a:p>
          <a:p>
            <a:r>
              <a:rPr lang="cs-CZ" sz="2400" dirty="0" smtClean="0"/>
              <a:t>Informace.</a:t>
            </a:r>
          </a:p>
          <a:p>
            <a:r>
              <a:rPr lang="cs-CZ" sz="2400" dirty="0" smtClean="0"/>
              <a:t>Základní paměťovou buňkou je BKO</a:t>
            </a:r>
            <a:endParaRPr lang="cs-CZ" sz="24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Dělení pamětí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80110" y="1783080"/>
            <a:ext cx="7616637" cy="5863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Podle přístupu: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RAM- s libovolným přístupem 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SAM – se sekvenčním přístupem (mg. </a:t>
            </a:r>
            <a:r>
              <a:rPr lang="cs-CZ" sz="2400" dirty="0" smtClean="0"/>
              <a:t>páska</a:t>
            </a:r>
            <a:r>
              <a:rPr lang="cs-CZ" sz="2400" dirty="0" smtClean="0"/>
              <a:t>, LIFO, FIFO)</a:t>
            </a:r>
            <a:endParaRPr lang="cs-CZ" sz="2400" dirty="0"/>
          </a:p>
          <a:p>
            <a:r>
              <a:rPr lang="cs-CZ" sz="2400" b="1" dirty="0" smtClean="0"/>
              <a:t>Podle možnosti zápisu a čtení: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pouze pro čtení ROM  (PROM. EPROM, EEPROM)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pro čtení a zápis RWM </a:t>
            </a:r>
          </a:p>
          <a:p>
            <a:r>
              <a:rPr lang="cs-CZ" sz="2400" b="1" dirty="0" smtClean="0"/>
              <a:t>Podle činnosti buňky: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Statické  (informace v BKO)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Dynamické (informace ve formě uloženého náboje)</a:t>
            </a:r>
          </a:p>
          <a:p>
            <a:r>
              <a:rPr lang="cs-CZ" sz="2400" b="1" dirty="0" smtClean="0"/>
              <a:t>Podle technologie: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bipolární (TTL nebo ECL buňky)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unipolární </a:t>
            </a:r>
            <a:r>
              <a:rPr lang="cs-CZ" sz="2400" dirty="0" smtClean="0"/>
              <a:t>(MOS, CMOS)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8595757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ameti0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170" y="4103370"/>
            <a:ext cx="7066880" cy="264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Paměti ROM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80110" y="1691640"/>
            <a:ext cx="80861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Permanentní paměť určená pouze ke čtení. Po vypnutí napájení</a:t>
            </a:r>
          </a:p>
          <a:p>
            <a:r>
              <a:rPr lang="cs-CZ" sz="2400" dirty="0" smtClean="0"/>
              <a:t>uchovává informace.</a:t>
            </a:r>
          </a:p>
          <a:p>
            <a:r>
              <a:rPr lang="cs-CZ" sz="2400" dirty="0" smtClean="0"/>
              <a:t>Typy: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ROM – maskou programovaná paměť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PROM </a:t>
            </a:r>
            <a:r>
              <a:rPr lang="cs-CZ" sz="2400" dirty="0" smtClean="0"/>
              <a:t>	– </a:t>
            </a:r>
            <a:r>
              <a:rPr lang="cs-CZ" sz="2400" dirty="0" smtClean="0"/>
              <a:t>programovatelná paměť ROM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EPROM </a:t>
            </a:r>
            <a:r>
              <a:rPr lang="cs-CZ" sz="2400" dirty="0" smtClean="0"/>
              <a:t>	– </a:t>
            </a:r>
            <a:r>
              <a:rPr lang="cs-CZ" sz="2400" dirty="0" smtClean="0"/>
              <a:t>PROM mazatelná UV světlem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EEPROM	– </a:t>
            </a:r>
            <a:r>
              <a:rPr lang="cs-CZ" sz="2400" dirty="0" smtClean="0"/>
              <a:t>PROM mazatelná elektrickým napětím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244959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443912" cy="1143000"/>
          </a:xfrm>
        </p:spPr>
        <p:txBody>
          <a:bodyPr/>
          <a:lstStyle/>
          <a:p>
            <a:r>
              <a:rPr lang="cs-CZ" b="1" dirty="0" smtClean="0"/>
              <a:t>Princip EEPROM</a:t>
            </a:r>
          </a:p>
        </p:txBody>
      </p:sp>
      <p:pic>
        <p:nvPicPr>
          <p:cNvPr id="4" name="Picture 2" descr="Soubor:FLASH RAM-Cell.svg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020" y="1359853"/>
            <a:ext cx="5901794" cy="3520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96912" y="4833372"/>
            <a:ext cx="84470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ři programování se dostává náboj na plovoucí hradlo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je-li tranzistor vybrán řídícím hradlem, dokáže se otevřít (log 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není-li na plovoucím hradle náboj, tranzistor se neotevře (log1)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paměť je programovatelná ve velkých blocích (</a:t>
            </a:r>
            <a:r>
              <a:rPr lang="cs-CZ" sz="2400" dirty="0" err="1" smtClean="0"/>
              <a:t>Flash</a:t>
            </a:r>
            <a:r>
              <a:rPr lang="cs-CZ" sz="2400" dirty="0" smtClean="0"/>
              <a:t> paměť)</a:t>
            </a:r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37255032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443912" cy="1143000"/>
          </a:xfrm>
        </p:spPr>
        <p:txBody>
          <a:bodyPr/>
          <a:lstStyle/>
          <a:p>
            <a:r>
              <a:rPr lang="cs-CZ" b="1" dirty="0" smtClean="0"/>
              <a:t>Statická paměť RAM</a:t>
            </a:r>
          </a:p>
        </p:txBody>
      </p:sp>
      <p:pic>
        <p:nvPicPr>
          <p:cNvPr id="4098" name="Picture 2" descr="pameti000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3"/>
          <a:stretch/>
        </p:blipFill>
        <p:spPr bwMode="auto">
          <a:xfrm>
            <a:off x="1464458" y="1817370"/>
            <a:ext cx="6147922" cy="490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46388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Organizace paměti</a:t>
            </a:r>
          </a:p>
        </p:txBody>
      </p:sp>
      <p:pic>
        <p:nvPicPr>
          <p:cNvPr id="5122" name="Picture 2" descr="pameti000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57" y="1485900"/>
            <a:ext cx="5544807" cy="529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58521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592138"/>
            <a:ext cx="8229600" cy="1143000"/>
          </a:xfrm>
        </p:spPr>
        <p:txBody>
          <a:bodyPr/>
          <a:lstStyle/>
          <a:p>
            <a:r>
              <a:rPr lang="cs-CZ" b="1" dirty="0" smtClean="0"/>
              <a:t>Princip dynamické paměti</a:t>
            </a:r>
          </a:p>
        </p:txBody>
      </p:sp>
      <p:pic>
        <p:nvPicPr>
          <p:cNvPr id="2051" name="Picture 3" descr="skenovat0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1783081"/>
            <a:ext cx="3463925" cy="2669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971550" y="4367243"/>
            <a:ext cx="817245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 smtClean="0"/>
              <a:t>Čtení </a:t>
            </a:r>
            <a:r>
              <a:rPr lang="cs-CZ" dirty="0"/>
              <a:t>– </a:t>
            </a:r>
            <a:r>
              <a:rPr lang="cs-CZ" sz="2400" dirty="0"/>
              <a:t>kladným napětím se tranzistor otevře a náboj se přenese do kondenzátoru bitového vodiče. </a:t>
            </a:r>
            <a:endParaRPr lang="cs-CZ" sz="2400" dirty="0" smtClean="0"/>
          </a:p>
          <a:p>
            <a:r>
              <a:rPr lang="cs-CZ" sz="2400" b="1" dirty="0" smtClean="0"/>
              <a:t>Zápis</a:t>
            </a:r>
            <a:r>
              <a:rPr lang="cs-CZ" sz="2400" dirty="0" smtClean="0"/>
              <a:t> </a:t>
            </a:r>
            <a:r>
              <a:rPr lang="cs-CZ" dirty="0"/>
              <a:t>– </a:t>
            </a:r>
            <a:r>
              <a:rPr lang="cs-CZ" sz="2400" dirty="0"/>
              <a:t>na bitový vodič se přivede napětí odpovídající 0 nebo 1, které se po aktivaci adresového vodiče a otevření tranzistoru zapíše do </a:t>
            </a:r>
            <a:r>
              <a:rPr lang="cs-CZ" sz="2400" dirty="0" smtClean="0"/>
              <a:t>C</a:t>
            </a:r>
            <a:r>
              <a:rPr lang="cs-CZ" sz="2400" baseline="-25000" dirty="0" smtClean="0"/>
              <a:t>R</a:t>
            </a:r>
            <a:r>
              <a:rPr lang="cs-CZ" sz="2400" dirty="0" smtClean="0"/>
              <a:t>. </a:t>
            </a:r>
            <a:r>
              <a:rPr lang="cs-CZ" sz="2400" dirty="0" err="1" smtClean="0"/>
              <a:t>Refresh</a:t>
            </a:r>
            <a:r>
              <a:rPr lang="cs-CZ" sz="2400" dirty="0" smtClean="0"/>
              <a:t> </a:t>
            </a:r>
            <a:r>
              <a:rPr lang="cs-CZ" sz="2400" dirty="0"/>
              <a:t>se provádí automaticky po  každém </a:t>
            </a:r>
            <a:r>
              <a:rPr lang="cs-CZ" sz="2400" dirty="0" smtClean="0"/>
              <a:t>čtení.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914900" y="2148387"/>
            <a:ext cx="39547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 klidovém stavu je adresový vodič na nulovém potenciálů, tranzistor je uzavřený a kondenzátor </a:t>
            </a:r>
            <a:r>
              <a:rPr lang="cs-CZ" sz="2400" dirty="0" err="1"/>
              <a:t>Ct</a:t>
            </a:r>
            <a:r>
              <a:rPr lang="cs-CZ" sz="2400" dirty="0"/>
              <a:t> je nabity (1) nebo vybitý (0).</a:t>
            </a:r>
          </a:p>
        </p:txBody>
      </p:sp>
    </p:spTree>
    <p:extLst>
      <p:ext uri="{BB962C8B-B14F-4D97-AF65-F5344CB8AC3E}">
        <p14:creationId xmlns:p14="http://schemas.microsoft.com/office/powerpoint/2010/main" val="332171547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Nadpis 3"/>
          <p:cNvSpPr>
            <a:spLocks noGrp="1"/>
          </p:cNvSpPr>
          <p:nvPr>
            <p:ph type="title"/>
          </p:nvPr>
        </p:nvSpPr>
        <p:spPr>
          <a:xfrm>
            <a:off x="981710" y="1379538"/>
            <a:ext cx="8025130" cy="4244022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cs-CZ" sz="2800" b="1" dirty="0" smtClean="0"/>
              <a:t>Zdroje</a:t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1800" dirty="0" smtClean="0"/>
              <a:t>ANTOŠOVÁ, Marcela a Vratislav DAVÍDEK. </a:t>
            </a:r>
            <a:r>
              <a:rPr lang="cs-CZ" sz="1800" i="1" dirty="0" smtClean="0"/>
              <a:t>Číslicová technika</a:t>
            </a:r>
            <a:r>
              <a:rPr lang="cs-CZ" sz="1800" dirty="0" smtClean="0"/>
              <a:t>. 4. </a:t>
            </a:r>
            <a:r>
              <a:rPr lang="cs-CZ" sz="1800" dirty="0" err="1" smtClean="0"/>
              <a:t>aktualiz</a:t>
            </a:r>
            <a:r>
              <a:rPr lang="cs-CZ" sz="1800" dirty="0" smtClean="0"/>
              <a:t>. vyd. České Budějovice: Kopp, 2009, 305 s. ISBN 978-80-7232-394-4. </a:t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>APPALOOSA. </a:t>
            </a:r>
            <a:r>
              <a:rPr lang="cs-CZ" sz="1800" dirty="0" err="1"/>
              <a:t>Flash</a:t>
            </a:r>
            <a:r>
              <a:rPr lang="cs-CZ" sz="1800" dirty="0"/>
              <a:t> RAM Cell. In: </a:t>
            </a:r>
            <a:r>
              <a:rPr lang="cs-CZ" sz="1800" i="1" dirty="0" err="1"/>
              <a:t>Wikimedia</a:t>
            </a:r>
            <a:r>
              <a:rPr lang="cs-CZ" sz="1800" i="1" dirty="0"/>
              <a:t> </a:t>
            </a:r>
            <a:r>
              <a:rPr lang="cs-CZ" sz="1800" i="1" dirty="0" err="1"/>
              <a:t>Commons</a:t>
            </a:r>
            <a:r>
              <a:rPr lang="cs-CZ" sz="1800" dirty="0"/>
              <a:t> [online]. [cit. 2012-12-25]. Dostupné z: http://commons.wikimedia.org/wiki/File:FLASH_RAM-Cell.svg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JANSEN, Horst a Heinrich RÖTTER. </a:t>
            </a:r>
            <a:r>
              <a:rPr lang="cs-CZ" sz="1800" i="1" dirty="0"/>
              <a:t>Informační a telekomunikační technika</a:t>
            </a:r>
            <a:r>
              <a:rPr lang="cs-CZ" sz="1800" dirty="0"/>
              <a:t>. Vyd. 1. Praha: Europa-Sobotáles, 2004, 399 s. ISBN 80-867-0608-7.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NATIONAL INSTRUMENTS CORPORATION. NI </a:t>
            </a:r>
            <a:r>
              <a:rPr lang="cs-CZ" sz="1800" dirty="0" err="1"/>
              <a:t>Circuit</a:t>
            </a:r>
            <a:r>
              <a:rPr lang="cs-CZ" sz="1800" dirty="0"/>
              <a:t> Design </a:t>
            </a:r>
            <a:r>
              <a:rPr lang="cs-CZ" sz="1800" dirty="0" err="1"/>
              <a:t>Suite</a:t>
            </a:r>
            <a:r>
              <a:rPr lang="cs-CZ" sz="1800" dirty="0"/>
              <a:t> </a:t>
            </a:r>
            <a:r>
              <a:rPr lang="cs-CZ" sz="1800" dirty="0" err="1"/>
              <a:t>Version</a:t>
            </a:r>
            <a:r>
              <a:rPr lang="cs-CZ" sz="1800" dirty="0"/>
              <a:t> 10.0 </a:t>
            </a:r>
            <a:r>
              <a:rPr lang="en-US" sz="1800" dirty="0"/>
              <a:t>[software]. [</a:t>
            </a:r>
            <a:r>
              <a:rPr lang="cs-CZ" sz="1800" dirty="0"/>
              <a:t>Přístup</a:t>
            </a:r>
            <a:r>
              <a:rPr lang="en-US" sz="1800" dirty="0"/>
              <a:t> 26.1.2013]. </a:t>
            </a:r>
            <a:r>
              <a:rPr lang="en-US" sz="1800" dirty="0" err="1"/>
              <a:t>Dostupn</a:t>
            </a:r>
            <a:r>
              <a:rPr lang="cs-CZ" sz="1800" dirty="0"/>
              <a:t>é z </a:t>
            </a:r>
            <a:r>
              <a:rPr lang="cs-CZ" sz="1800" u="sng" dirty="0">
                <a:hlinkClick r:id="rId4"/>
              </a:rPr>
              <a:t>http://www.ni.com</a:t>
            </a:r>
            <a:r>
              <a:rPr lang="cs-CZ" sz="1800" dirty="0"/>
              <a:t>. Minimální požadavky na systém:  Windows 2000 </a:t>
            </a:r>
            <a:r>
              <a:rPr lang="cs-CZ" sz="1800" dirty="0" err="1"/>
              <a:t>Service</a:t>
            </a:r>
            <a:r>
              <a:rPr lang="cs-CZ" sz="1800" dirty="0"/>
              <a:t> </a:t>
            </a:r>
            <a:r>
              <a:rPr lang="cs-CZ" sz="1800" dirty="0" err="1"/>
              <a:t>Pack</a:t>
            </a:r>
            <a:r>
              <a:rPr lang="cs-CZ" sz="1800" dirty="0"/>
              <a:t> 3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later</a:t>
            </a:r>
            <a:r>
              <a:rPr lang="cs-CZ" sz="1800" dirty="0"/>
              <a:t>, </a:t>
            </a:r>
            <a:r>
              <a:rPr lang="cs-CZ" sz="1800" dirty="0" err="1"/>
              <a:t>or</a:t>
            </a:r>
            <a:r>
              <a:rPr lang="cs-CZ" sz="1800" dirty="0"/>
              <a:t> Windows XP, Pentium 4 </a:t>
            </a:r>
            <a:r>
              <a:rPr lang="cs-CZ" sz="1800" dirty="0" err="1"/>
              <a:t>class</a:t>
            </a:r>
            <a:r>
              <a:rPr lang="cs-CZ" sz="1800" dirty="0"/>
              <a:t> </a:t>
            </a:r>
            <a:r>
              <a:rPr lang="cs-CZ" sz="1800" dirty="0" err="1"/>
              <a:t>or</a:t>
            </a:r>
            <a:r>
              <a:rPr lang="cs-CZ" sz="1800" dirty="0"/>
              <a:t> </a:t>
            </a:r>
            <a:r>
              <a:rPr lang="cs-CZ" sz="1800" dirty="0" err="1"/>
              <a:t>equivalent</a:t>
            </a:r>
            <a:r>
              <a:rPr lang="cs-CZ" sz="1800" dirty="0"/>
              <a:t>, 512 MB RAM, 1,5 GB </a:t>
            </a:r>
            <a:r>
              <a:rPr lang="cs-CZ" sz="1800" dirty="0" err="1"/>
              <a:t>of</a:t>
            </a:r>
            <a:r>
              <a:rPr lang="cs-CZ" sz="1800" dirty="0"/>
              <a:t> free hard disk </a:t>
            </a:r>
            <a:r>
              <a:rPr lang="cs-CZ" sz="1800" dirty="0" err="1"/>
              <a:t>space</a:t>
            </a:r>
            <a:r>
              <a:rPr lang="cs-CZ" sz="1800" dirty="0" smtClean="0"/>
              <a:t>.</a:t>
            </a:r>
            <a:br>
              <a:rPr lang="cs-CZ" sz="1800" dirty="0" smtClean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2000" b="1" dirty="0" smtClean="0"/>
              <a:t/>
            </a:r>
            <a:br>
              <a:rPr lang="cs-CZ" sz="2000" b="1" dirty="0" smtClean="0"/>
            </a:br>
            <a:endParaRPr lang="cs-CZ" sz="2000" b="1" dirty="0" smtClean="0"/>
          </a:p>
        </p:txBody>
      </p:sp>
      <p:sp>
        <p:nvSpPr>
          <p:cNvPr id="5" name="TextovéPole 1"/>
          <p:cNvSpPr txBox="1"/>
          <p:nvPr/>
        </p:nvSpPr>
        <p:spPr>
          <a:xfrm>
            <a:off x="993324" y="6084004"/>
            <a:ext cx="236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Ing. Jaroslav Chlubný</a:t>
            </a: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ktron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elektronika</Template>
  <TotalTime>1755</TotalTime>
  <Words>235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elektronika</vt:lpstr>
      <vt:lpstr>Paměti</vt:lpstr>
      <vt:lpstr>Základní pojmy</vt:lpstr>
      <vt:lpstr>Dělení pamětí</vt:lpstr>
      <vt:lpstr>Paměti ROM</vt:lpstr>
      <vt:lpstr>Princip EEPROM</vt:lpstr>
      <vt:lpstr>Statická paměť RAM</vt:lpstr>
      <vt:lpstr>Organizace paměti</vt:lpstr>
      <vt:lpstr>Princip dynamické paměti</vt:lpstr>
      <vt:lpstr>Zdroje  ANTOŠOVÁ, Marcela a Vratislav DAVÍDEK. Číslicová technika. 4. aktualiz. vyd. České Budějovice: Kopp, 2009, 305 s. ISBN 978-80-7232-394-4.   APPALOOSA. Flash RAM Cell. In: Wikimedia Commons [online]. [cit. 2012-12-25]. Dostupné z: http://commons.wikimedia.org/wiki/File:FLASH_RAM-Cell.svg  JANSEN, Horst a Heinrich RÖTTER. Informační a telekomunikační technika. Vyd. 1. Praha: Europa-Sobotáles, 2004, 399 s. ISBN 80-867-0608-7.   NATIONAL INSTRUMENTS CORPORATION. NI Circuit Design Suite Version 10.0 [software]. [Přístup 26.1.2013]. Dostupné z http://www.ni.com. Minimální požadavky na systém:  Windows 2000 Service Pack 3 or later, or Windows XP, Pentium 4 class or equivalent, 512 MB RAM, 1,5 GB of free hard disk space.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</dc:title>
  <dc:creator>SS-COPT_Kromeriz</dc:creator>
  <cp:lastModifiedBy>SS-COPT_Kromeriz</cp:lastModifiedBy>
  <cp:revision>149</cp:revision>
  <dcterms:created xsi:type="dcterms:W3CDTF">2013-01-23T18:42:21Z</dcterms:created>
  <dcterms:modified xsi:type="dcterms:W3CDTF">2013-06-16T12:45:13Z</dcterms:modified>
</cp:coreProperties>
</file>