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99" r:id="rId4"/>
    <p:sldId id="300" r:id="rId5"/>
    <p:sldId id="301" r:id="rId6"/>
    <p:sldId id="304" r:id="rId7"/>
    <p:sldId id="305" r:id="rId8"/>
    <p:sldId id="268" r:id="rId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7" d="100"/>
          <a:sy n="67" d="100"/>
        </p:scale>
        <p:origin x="-1258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9E056B4-921C-4DF7-B730-5E41E80279F8}" type="datetimeFigureOut">
              <a:rPr lang="cs-CZ"/>
              <a:pPr>
                <a:defRPr/>
              </a:pPr>
              <a:t>16.6.2013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178CD2D-754B-4E71-8381-82EDF9EB5DE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0920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1A53A-FB3D-4620-826C-CEFEE8E1E8C1}" type="datetimeFigureOut">
              <a:rPr lang="cs-CZ"/>
              <a:pPr>
                <a:defRPr/>
              </a:pPr>
              <a:t>16.6.2013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DB6C5-C79B-4C23-8D86-FCAF0A91D83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6947860"/>
      </p:ext>
    </p:extLst>
  </p:cSld>
  <p:clrMapOvr>
    <a:masterClrMapping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F15C2-A805-4264-B671-902AF34CF804}" type="datetimeFigureOut">
              <a:rPr lang="cs-CZ"/>
              <a:pPr>
                <a:defRPr/>
              </a:pPr>
              <a:t>16.6.2013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02774-4873-47CE-9D09-AAF43395F4A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2587391"/>
      </p:ext>
    </p:extLst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BFA7A-7087-43BF-A64E-9A86D19FD37E}" type="datetimeFigureOut">
              <a:rPr lang="cs-CZ"/>
              <a:pPr>
                <a:defRPr/>
              </a:pPr>
              <a:t>16.6.2013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4DD1E-B332-435B-94A6-FF69597DE3A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9167160"/>
      </p:ext>
    </p:extLst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643D5-1F5E-4764-9532-64CBE0891F24}" type="datetimeFigureOut">
              <a:rPr lang="cs-CZ"/>
              <a:pPr>
                <a:defRPr/>
              </a:pPr>
              <a:t>16.6.2013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FE59B-9340-4919-A616-E0EFACC1AC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088673"/>
      </p:ext>
    </p:extLst>
  </p:cSld>
  <p:clrMapOvr>
    <a:masterClrMapping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CE6FF-01E6-4347-B8A3-A08770E6CCD2}" type="datetimeFigureOut">
              <a:rPr lang="cs-CZ"/>
              <a:pPr>
                <a:defRPr/>
              </a:pPr>
              <a:t>16.6.2013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760B3-03D9-4772-8FBC-CDA0536AA29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2399654"/>
      </p:ext>
    </p:extLst>
  </p:cSld>
  <p:clrMapOvr>
    <a:masterClrMapping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D83BD-A652-4211-B457-F3117A2F0E79}" type="datetimeFigureOut">
              <a:rPr lang="cs-CZ"/>
              <a:pPr>
                <a:defRPr/>
              </a:pPr>
              <a:t>16.6.2013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23D74-A2C4-4FBF-970A-E6BC482D54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0712147"/>
      </p:ext>
    </p:extLst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5D80A-9543-4479-BDD5-55855FE26283}" type="datetimeFigureOut">
              <a:rPr lang="cs-CZ"/>
              <a:pPr>
                <a:defRPr/>
              </a:pPr>
              <a:t>16.6.2013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DC3AB-5714-4F3E-A575-463EA4ACE94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7121816"/>
      </p:ext>
    </p:extLst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6E04F-7939-4C75-A743-7360D950047B}" type="datetimeFigureOut">
              <a:rPr lang="cs-CZ"/>
              <a:pPr>
                <a:defRPr/>
              </a:pPr>
              <a:t>16.6.2013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F9A56-8963-4CFE-BFDB-00806122EF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2646157"/>
      </p:ext>
    </p:extLst>
  </p:cSld>
  <p:clrMapOvr>
    <a:masterClrMapping/>
  </p:clrMapOvr>
  <p:transition spd="slow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FBBED-BF38-4954-8896-557BDCF7EE8D}" type="datetimeFigureOut">
              <a:rPr lang="cs-CZ"/>
              <a:pPr>
                <a:defRPr/>
              </a:pPr>
              <a:t>16.6.2013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81467-B7D3-4417-A2D1-64086F39BD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8093841"/>
      </p:ext>
    </p:extLst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05ED9-D75A-408E-ACAC-A4523A23B003}" type="datetimeFigureOut">
              <a:rPr lang="cs-CZ"/>
              <a:pPr>
                <a:defRPr/>
              </a:pPr>
              <a:t>16.6.2013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6EC73-09CA-41A0-BC2A-77694AF951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913824"/>
      </p:ext>
    </p:extLst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07268-1826-4A98-929E-50013F5B3558}" type="datetimeFigureOut">
              <a:rPr lang="cs-CZ"/>
              <a:pPr>
                <a:defRPr/>
              </a:pPr>
              <a:t>16.6.2013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8EB1E-5530-4623-96A9-45D87DDC62F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2945962"/>
      </p:ext>
    </p:extLst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63C56A-6A57-4941-B4FC-1EF8251E00D0}" type="datetimeFigureOut">
              <a:rPr lang="cs-CZ"/>
              <a:pPr>
                <a:defRPr/>
              </a:pPr>
              <a:t>16.6.2013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6D2121-3B22-4E72-9CB6-4C3AA5DD79A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blinds dir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i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4702175"/>
            <a:ext cx="9156700" cy="223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31600" y="2081070"/>
            <a:ext cx="7772400" cy="19431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Registry</a:t>
            </a:r>
            <a:endParaRPr lang="cs-CZ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3" name="TextovéPole 5"/>
          <p:cNvSpPr txBox="1">
            <a:spLocks noChangeArrowheads="1"/>
          </p:cNvSpPr>
          <p:nvPr/>
        </p:nvSpPr>
        <p:spPr bwMode="auto">
          <a:xfrm>
            <a:off x="6300788" y="323850"/>
            <a:ext cx="24952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dirty="0" smtClean="0"/>
              <a:t>VY_32_INOVACE_CIT_14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0" y="4246563"/>
            <a:ext cx="643413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0"/>
            <a:ext cx="1174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Nadpis 1"/>
          <p:cNvSpPr>
            <a:spLocks noGrp="1"/>
          </p:cNvSpPr>
          <p:nvPr>
            <p:ph type="title"/>
          </p:nvPr>
        </p:nvSpPr>
        <p:spPr>
          <a:xfrm>
            <a:off x="663575" y="592138"/>
            <a:ext cx="8229600" cy="1143000"/>
          </a:xfrm>
        </p:spPr>
        <p:txBody>
          <a:bodyPr/>
          <a:lstStyle/>
          <a:p>
            <a:r>
              <a:rPr lang="cs-CZ" b="1" dirty="0" smtClean="0"/>
              <a:t>Princip registru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177289" y="3406140"/>
            <a:ext cx="767069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Registry dělíme na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/>
              <a:t>paměťové </a:t>
            </a:r>
            <a:r>
              <a:rPr lang="cs-CZ" sz="2400" dirty="0" smtClean="0"/>
              <a:t>– s hodinovým pulsem se data na vstupech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                        zapíšou na výstupy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b="1" dirty="0"/>
              <a:t>p</a:t>
            </a:r>
            <a:r>
              <a:rPr lang="cs-CZ" sz="2400" b="1" dirty="0" smtClean="0"/>
              <a:t>osuvné</a:t>
            </a:r>
            <a:r>
              <a:rPr lang="cs-CZ" sz="2400" dirty="0" smtClean="0"/>
              <a:t> –   vložená data se s hodinovými pulsy posouvají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/>
              <a:t>kruhové</a:t>
            </a:r>
            <a:r>
              <a:rPr lang="cs-CZ" sz="2400" dirty="0" smtClean="0"/>
              <a:t>  -   výstup je spojen se vstupem – data v registru 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                        obíhají </a:t>
            </a:r>
          </a:p>
          <a:p>
            <a:endParaRPr lang="cs-CZ" sz="2400" dirty="0" smtClean="0"/>
          </a:p>
        </p:txBody>
      </p:sp>
      <p:cxnSp>
        <p:nvCxnSpPr>
          <p:cNvPr id="9" name="Přímá spojnice 8"/>
          <p:cNvCxnSpPr/>
          <p:nvPr/>
        </p:nvCxnSpPr>
        <p:spPr>
          <a:xfrm>
            <a:off x="6844893" y="6313825"/>
            <a:ext cx="18473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880110" y="1954530"/>
            <a:ext cx="77793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Registr je krátkodobá paměť, která slouží k uchování určitého</a:t>
            </a:r>
          </a:p>
          <a:p>
            <a:r>
              <a:rPr lang="cs-CZ" sz="2400" dirty="0" smtClean="0"/>
              <a:t>počtu bitů</a:t>
            </a:r>
            <a:endParaRPr lang="cs-CZ" sz="2400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0"/>
            <a:ext cx="1174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Nadpis 1"/>
          <p:cNvSpPr>
            <a:spLocks noGrp="1"/>
          </p:cNvSpPr>
          <p:nvPr>
            <p:ph type="title"/>
          </p:nvPr>
        </p:nvSpPr>
        <p:spPr>
          <a:xfrm>
            <a:off x="663575" y="592138"/>
            <a:ext cx="8229600" cy="1143000"/>
          </a:xfrm>
        </p:spPr>
        <p:txBody>
          <a:bodyPr/>
          <a:lstStyle/>
          <a:p>
            <a:r>
              <a:rPr lang="cs-CZ" b="1" dirty="0" smtClean="0"/>
              <a:t>Simulace </a:t>
            </a:r>
            <a:r>
              <a:rPr lang="cs-CZ" b="1" dirty="0" smtClean="0"/>
              <a:t>paměťového </a:t>
            </a:r>
            <a:r>
              <a:rPr lang="cs-CZ" b="1" dirty="0" smtClean="0"/>
              <a:t>registru</a:t>
            </a:r>
          </a:p>
        </p:txBody>
      </p:sp>
      <p:pic>
        <p:nvPicPr>
          <p:cNvPr id="8" name="pametovy registr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17438" r="17419"/>
          <a:stretch/>
        </p:blipFill>
        <p:spPr>
          <a:xfrm>
            <a:off x="797198" y="1747838"/>
            <a:ext cx="8038240" cy="445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95757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0"/>
            <a:ext cx="1174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Nadpis 1"/>
          <p:cNvSpPr>
            <a:spLocks noGrp="1"/>
          </p:cNvSpPr>
          <p:nvPr>
            <p:ph type="title"/>
          </p:nvPr>
        </p:nvSpPr>
        <p:spPr>
          <a:xfrm>
            <a:off x="663575" y="592138"/>
            <a:ext cx="8229600" cy="1143000"/>
          </a:xfrm>
        </p:spPr>
        <p:txBody>
          <a:bodyPr/>
          <a:lstStyle/>
          <a:p>
            <a:r>
              <a:rPr lang="cs-CZ" b="1" dirty="0" smtClean="0"/>
              <a:t>Posuvný registr z D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3" t="10965" b="63111"/>
          <a:stretch/>
        </p:blipFill>
        <p:spPr>
          <a:xfrm>
            <a:off x="1595891" y="1815856"/>
            <a:ext cx="6393679" cy="208177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3" t="40663" b="13449"/>
          <a:stretch/>
        </p:blipFill>
        <p:spPr>
          <a:xfrm>
            <a:off x="2148840" y="3691890"/>
            <a:ext cx="5365108" cy="305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4959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0"/>
            <a:ext cx="1174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Nadpis 1"/>
          <p:cNvSpPr>
            <a:spLocks noGrp="1"/>
          </p:cNvSpPr>
          <p:nvPr>
            <p:ph type="title"/>
          </p:nvPr>
        </p:nvSpPr>
        <p:spPr>
          <a:xfrm>
            <a:off x="663575" y="592138"/>
            <a:ext cx="8229600" cy="1143000"/>
          </a:xfrm>
        </p:spPr>
        <p:txBody>
          <a:bodyPr/>
          <a:lstStyle/>
          <a:p>
            <a:r>
              <a:rPr lang="cs-CZ" b="1" dirty="0" smtClean="0"/>
              <a:t>Simulace posuvného registru z D</a:t>
            </a:r>
          </a:p>
        </p:txBody>
      </p:sp>
      <p:pic>
        <p:nvPicPr>
          <p:cNvPr id="7" name="posuvny registr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5650" y="2238375"/>
            <a:ext cx="8351837" cy="301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46388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0"/>
            <a:ext cx="1174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Nadpis 1"/>
          <p:cNvSpPr>
            <a:spLocks noGrp="1"/>
          </p:cNvSpPr>
          <p:nvPr>
            <p:ph type="title"/>
          </p:nvPr>
        </p:nvSpPr>
        <p:spPr>
          <a:xfrm>
            <a:off x="663575" y="592138"/>
            <a:ext cx="8229600" cy="1143000"/>
          </a:xfrm>
        </p:spPr>
        <p:txBody>
          <a:bodyPr/>
          <a:lstStyle/>
          <a:p>
            <a:r>
              <a:rPr lang="cs-CZ" b="1" dirty="0" smtClean="0"/>
              <a:t>Posuvný registr z JK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2124074"/>
            <a:ext cx="8096408" cy="236791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200150" y="4800600"/>
            <a:ext cx="765632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cs-CZ" sz="2400" dirty="0" smtClean="0"/>
              <a:t>výstupy Q jsou spojeny se vstupy </a:t>
            </a:r>
            <a:r>
              <a:rPr lang="cs-CZ" sz="2400" b="1" dirty="0" smtClean="0"/>
              <a:t>J </a:t>
            </a:r>
            <a:r>
              <a:rPr lang="cs-CZ" sz="2400" dirty="0" smtClean="0"/>
              <a:t>následujícího </a:t>
            </a:r>
            <a:r>
              <a:rPr lang="cs-CZ" sz="2400" dirty="0" smtClean="0"/>
              <a:t>obvodu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cs-CZ" sz="2400" dirty="0" smtClean="0"/>
              <a:t>výstupy Q jsou spojeny se vstupy </a:t>
            </a:r>
            <a:r>
              <a:rPr lang="cs-CZ" sz="2400" b="1" dirty="0" smtClean="0"/>
              <a:t>K</a:t>
            </a:r>
            <a:r>
              <a:rPr lang="cs-CZ" sz="2400" dirty="0" smtClean="0"/>
              <a:t> </a:t>
            </a:r>
            <a:r>
              <a:rPr lang="cs-CZ" sz="2400" dirty="0" smtClean="0"/>
              <a:t>následujícího </a:t>
            </a:r>
            <a:r>
              <a:rPr lang="cs-CZ" sz="2400" dirty="0" smtClean="0"/>
              <a:t>obvodu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cs-CZ" sz="2400" dirty="0" smtClean="0"/>
              <a:t>sériový vstup je spojen se vstupem </a:t>
            </a:r>
            <a:r>
              <a:rPr lang="cs-CZ" sz="2400" b="1" dirty="0" smtClean="0"/>
              <a:t>J </a:t>
            </a:r>
            <a:r>
              <a:rPr lang="cs-CZ" sz="2400" dirty="0" smtClean="0"/>
              <a:t>a přes invertor se </a:t>
            </a:r>
          </a:p>
          <a:p>
            <a:pPr>
              <a:spcAft>
                <a:spcPts val="600"/>
              </a:spcAft>
            </a:pPr>
            <a:r>
              <a:rPr lang="cs-CZ" sz="2400" dirty="0"/>
              <a:t> </a:t>
            </a:r>
            <a:r>
              <a:rPr lang="cs-CZ" sz="2400" dirty="0" smtClean="0"/>
              <a:t>    vstupem </a:t>
            </a:r>
            <a:r>
              <a:rPr lang="cs-CZ" sz="2400" b="1" dirty="0" smtClean="0"/>
              <a:t>K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2400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2674620" y="5246370"/>
            <a:ext cx="19431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058521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0"/>
            <a:ext cx="1174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Nadpis 1"/>
          <p:cNvSpPr>
            <a:spLocks noGrp="1"/>
          </p:cNvSpPr>
          <p:nvPr>
            <p:ph type="title"/>
          </p:nvPr>
        </p:nvSpPr>
        <p:spPr>
          <a:xfrm>
            <a:off x="663575" y="592138"/>
            <a:ext cx="8229600" cy="1143000"/>
          </a:xfrm>
        </p:spPr>
        <p:txBody>
          <a:bodyPr/>
          <a:lstStyle/>
          <a:p>
            <a:r>
              <a:rPr lang="cs-CZ" b="1" dirty="0" smtClean="0"/>
              <a:t>Registr s paralelním vstupem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348740" y="5177790"/>
            <a:ext cx="708659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cs-CZ" sz="2400" dirty="0" smtClean="0"/>
              <a:t>L/S v úrovni log 1 – paralelní zápis dat do obvodu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/>
              <a:t>L/S v úrovni log 0 – taktovacím vstupem se data                           			posouvají na výstup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t="13235" b="14216"/>
          <a:stretch/>
        </p:blipFill>
        <p:spPr>
          <a:xfrm>
            <a:off x="755650" y="1729579"/>
            <a:ext cx="7863379" cy="3505361"/>
          </a:xfrm>
          <a:prstGeom prst="rect">
            <a:avLst/>
          </a:prstGeom>
        </p:spPr>
      </p:pic>
      <p:cxnSp>
        <p:nvCxnSpPr>
          <p:cNvPr id="12" name="Přímá spojnice 11"/>
          <p:cNvCxnSpPr/>
          <p:nvPr/>
        </p:nvCxnSpPr>
        <p:spPr>
          <a:xfrm>
            <a:off x="1988820" y="5234940"/>
            <a:ext cx="19431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1986915" y="5684520"/>
            <a:ext cx="19431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71547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0"/>
            <a:ext cx="1174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6" name="Nadpis 3"/>
          <p:cNvSpPr>
            <a:spLocks noGrp="1"/>
          </p:cNvSpPr>
          <p:nvPr>
            <p:ph type="title"/>
          </p:nvPr>
        </p:nvSpPr>
        <p:spPr>
          <a:xfrm>
            <a:off x="981710" y="968058"/>
            <a:ext cx="8025130" cy="4244022"/>
          </a:xfrm>
        </p:spPr>
        <p:txBody>
          <a:bodyPr/>
          <a:lstStyle/>
          <a:p>
            <a:pPr algn="l">
              <a:spcAft>
                <a:spcPts val="600"/>
              </a:spcAft>
            </a:pPr>
            <a:r>
              <a:rPr lang="cs-CZ" sz="2800" b="1" dirty="0" smtClean="0"/>
              <a:t>Zdroje</a:t>
            </a:r>
            <a:br>
              <a:rPr lang="cs-CZ" sz="2800" b="1" dirty="0" smtClean="0"/>
            </a:br>
            <a:r>
              <a:rPr lang="cs-CZ" sz="1800" dirty="0" smtClean="0"/>
              <a:t>ANTOŠOVÁ, Marcela a Vratislav DAVÍDEK. </a:t>
            </a:r>
            <a:r>
              <a:rPr lang="cs-CZ" sz="1800" i="1" dirty="0" smtClean="0"/>
              <a:t>Číslicová technika</a:t>
            </a:r>
            <a:r>
              <a:rPr lang="cs-CZ" sz="1800" dirty="0" smtClean="0"/>
              <a:t>. 4. </a:t>
            </a:r>
            <a:r>
              <a:rPr lang="cs-CZ" sz="1800" dirty="0" err="1" smtClean="0"/>
              <a:t>aktualiz</a:t>
            </a:r>
            <a:r>
              <a:rPr lang="cs-CZ" sz="1800" dirty="0" smtClean="0"/>
              <a:t>. vyd. České Budějovice: Kopp, 2009, 305 s. ISBN 978-80-7232-394-4. </a:t>
            </a:r>
            <a:br>
              <a:rPr lang="cs-CZ" sz="1800" dirty="0" smtClean="0"/>
            </a:br>
            <a:r>
              <a:rPr lang="cs-CZ" sz="1800" dirty="0"/>
              <a:t/>
            </a:r>
            <a:br>
              <a:rPr lang="cs-CZ" sz="1800" dirty="0"/>
            </a:br>
            <a:r>
              <a:rPr lang="cs-CZ" sz="1800" dirty="0"/>
              <a:t>NATIONAL INSTRUMENTS CORPORATION. NI </a:t>
            </a:r>
            <a:r>
              <a:rPr lang="cs-CZ" sz="1800" dirty="0" err="1"/>
              <a:t>Circuit</a:t>
            </a:r>
            <a:r>
              <a:rPr lang="cs-CZ" sz="1800" dirty="0"/>
              <a:t> Design </a:t>
            </a:r>
            <a:r>
              <a:rPr lang="cs-CZ" sz="1800" dirty="0" err="1"/>
              <a:t>Suite</a:t>
            </a:r>
            <a:r>
              <a:rPr lang="cs-CZ" sz="1800" dirty="0"/>
              <a:t> </a:t>
            </a:r>
            <a:r>
              <a:rPr lang="cs-CZ" sz="1800" dirty="0" err="1"/>
              <a:t>Version</a:t>
            </a:r>
            <a:r>
              <a:rPr lang="cs-CZ" sz="1800" dirty="0"/>
              <a:t> 10.0 </a:t>
            </a:r>
            <a:r>
              <a:rPr lang="en-US" sz="1800" dirty="0"/>
              <a:t>[software]. [</a:t>
            </a:r>
            <a:r>
              <a:rPr lang="cs-CZ" sz="1800" dirty="0"/>
              <a:t>Přístup</a:t>
            </a:r>
            <a:r>
              <a:rPr lang="en-US" sz="1800" dirty="0"/>
              <a:t> 26.1.2013]. </a:t>
            </a:r>
            <a:r>
              <a:rPr lang="en-US" sz="1800" dirty="0" err="1"/>
              <a:t>Dostupn</a:t>
            </a:r>
            <a:r>
              <a:rPr lang="cs-CZ" sz="1800" dirty="0"/>
              <a:t>é z </a:t>
            </a:r>
            <a:r>
              <a:rPr lang="cs-CZ" sz="1800" u="sng" dirty="0">
                <a:hlinkClick r:id="rId4"/>
              </a:rPr>
              <a:t>http://www.ni.com</a:t>
            </a:r>
            <a:r>
              <a:rPr lang="cs-CZ" sz="1800" dirty="0"/>
              <a:t>. Minimální požadavky na systém:  Windows 2000 </a:t>
            </a:r>
            <a:r>
              <a:rPr lang="cs-CZ" sz="1800" dirty="0" err="1"/>
              <a:t>Service</a:t>
            </a:r>
            <a:r>
              <a:rPr lang="cs-CZ" sz="1800" dirty="0"/>
              <a:t> </a:t>
            </a:r>
            <a:r>
              <a:rPr lang="cs-CZ" sz="1800" dirty="0" err="1"/>
              <a:t>Pack</a:t>
            </a:r>
            <a:r>
              <a:rPr lang="cs-CZ" sz="1800" dirty="0"/>
              <a:t> 3 </a:t>
            </a:r>
            <a:r>
              <a:rPr lang="cs-CZ" sz="1800" dirty="0" err="1"/>
              <a:t>or</a:t>
            </a:r>
            <a:r>
              <a:rPr lang="cs-CZ" sz="1800" dirty="0"/>
              <a:t> </a:t>
            </a:r>
            <a:r>
              <a:rPr lang="cs-CZ" sz="1800" dirty="0" err="1"/>
              <a:t>later</a:t>
            </a:r>
            <a:r>
              <a:rPr lang="cs-CZ" sz="1800" dirty="0"/>
              <a:t>, </a:t>
            </a:r>
            <a:r>
              <a:rPr lang="cs-CZ" sz="1800" dirty="0" err="1"/>
              <a:t>or</a:t>
            </a:r>
            <a:r>
              <a:rPr lang="cs-CZ" sz="1800" dirty="0"/>
              <a:t> Windows XP, Pentium 4 </a:t>
            </a:r>
            <a:r>
              <a:rPr lang="cs-CZ" sz="1800" dirty="0" err="1"/>
              <a:t>class</a:t>
            </a:r>
            <a:r>
              <a:rPr lang="cs-CZ" sz="1800" dirty="0"/>
              <a:t> </a:t>
            </a:r>
            <a:r>
              <a:rPr lang="cs-CZ" sz="1800" dirty="0" err="1"/>
              <a:t>or</a:t>
            </a:r>
            <a:r>
              <a:rPr lang="cs-CZ" sz="1800" dirty="0"/>
              <a:t> </a:t>
            </a:r>
            <a:r>
              <a:rPr lang="cs-CZ" sz="1800" dirty="0" err="1"/>
              <a:t>equivalent</a:t>
            </a:r>
            <a:r>
              <a:rPr lang="cs-CZ" sz="1800" dirty="0"/>
              <a:t>, 512 MB RAM, 1,5 GB </a:t>
            </a:r>
            <a:r>
              <a:rPr lang="cs-CZ" sz="1800" dirty="0" err="1"/>
              <a:t>of</a:t>
            </a:r>
            <a:r>
              <a:rPr lang="cs-CZ" sz="1800" dirty="0"/>
              <a:t> free hard disk </a:t>
            </a:r>
            <a:r>
              <a:rPr lang="cs-CZ" sz="1800" dirty="0" err="1"/>
              <a:t>space</a:t>
            </a:r>
            <a:r>
              <a:rPr lang="cs-CZ" sz="1800" dirty="0" smtClean="0"/>
              <a:t>.</a:t>
            </a:r>
            <a:br>
              <a:rPr lang="cs-CZ" sz="1800" dirty="0" smtClean="0"/>
            </a:br>
            <a:r>
              <a:rPr lang="cs-CZ" sz="1800" dirty="0"/>
              <a:t/>
            </a:r>
            <a:br>
              <a:rPr lang="cs-CZ" sz="1800" dirty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endParaRPr lang="cs-CZ" sz="2000" b="1" dirty="0" smtClean="0"/>
          </a:p>
        </p:txBody>
      </p:sp>
      <p:sp>
        <p:nvSpPr>
          <p:cNvPr id="5" name="TextovéPole 1"/>
          <p:cNvSpPr txBox="1"/>
          <p:nvPr/>
        </p:nvSpPr>
        <p:spPr>
          <a:xfrm>
            <a:off x="993324" y="6084004"/>
            <a:ext cx="2368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/>
                <a:cs typeface="Times New Roman"/>
              </a:rPr>
              <a:t>© </a:t>
            </a:r>
            <a:r>
              <a:rPr lang="cs-CZ" dirty="0" smtClean="0"/>
              <a:t>Ing. Jaroslav Chlubný</a:t>
            </a:r>
            <a:endParaRPr lang="cs-CZ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ektronik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elektronika</Template>
  <TotalTime>1578</TotalTime>
  <Words>133</Words>
  <Application>Microsoft Office PowerPoint</Application>
  <PresentationFormat>Předvádění na obrazovce (4:3)</PresentationFormat>
  <Paragraphs>24</Paragraphs>
  <Slides>8</Slides>
  <Notes>0</Notes>
  <HiddenSlides>0</HiddenSlides>
  <MMClips>2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elektronika</vt:lpstr>
      <vt:lpstr>Registry</vt:lpstr>
      <vt:lpstr>Princip registru</vt:lpstr>
      <vt:lpstr>Simulace paměťového registru</vt:lpstr>
      <vt:lpstr>Posuvný registr z D</vt:lpstr>
      <vt:lpstr>Simulace posuvného registru z D</vt:lpstr>
      <vt:lpstr>Posuvný registr z JK</vt:lpstr>
      <vt:lpstr>Registr s paralelním vstupem</vt:lpstr>
      <vt:lpstr>Zdroje ANTOŠOVÁ, Marcela a Vratislav DAVÍDEK. Číslicová technika. 4. aktualiz. vyd. České Budějovice: Kopp, 2009, 305 s. ISBN 978-80-7232-394-4.   NATIONAL INSTRUMENTS CORPORATION. NI Circuit Design Suite Version 10.0 [software]. [Přístup 26.1.2013]. Dostupné z http://www.ni.com. Minimální požadavky na systém:  Windows 2000 Service Pack 3 or later, or Windows XP, Pentium 4 class or equivalent, 512 MB RAM, 1,5 GB of free hard disk space.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</dc:title>
  <dc:creator>SS-COPT_Kromeriz</dc:creator>
  <cp:lastModifiedBy>SS-COPT_Kromeriz</cp:lastModifiedBy>
  <cp:revision>133</cp:revision>
  <dcterms:created xsi:type="dcterms:W3CDTF">2013-01-23T18:42:21Z</dcterms:created>
  <dcterms:modified xsi:type="dcterms:W3CDTF">2013-06-16T12:25:49Z</dcterms:modified>
</cp:coreProperties>
</file>