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9" r:id="rId4"/>
    <p:sldId id="300" r:id="rId5"/>
    <p:sldId id="301" r:id="rId6"/>
    <p:sldId id="304" r:id="rId7"/>
    <p:sldId id="305" r:id="rId8"/>
    <p:sldId id="268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1258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E056B4-921C-4DF7-B730-5E41E80279F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78CD2D-754B-4E71-8381-82EDF9EB5D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92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A53A-FB3D-4620-826C-CEFEE8E1E8C1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B6C5-C79B-4C23-8D86-FCAF0A91D8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4786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15C2-A805-4264-B671-902AF34CF80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2774-4873-47CE-9D09-AAF43395F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8739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FA7A-7087-43BF-A64E-9A86D19FD37E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DD1E-B332-435B-94A6-FF69597DE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16716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43D5-1F5E-4764-9532-64CBE0891F2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E59B-9340-4919-A616-E0EFACC1A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867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E6FF-01E6-4347-B8A3-A08770E6CCD2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60B3-03D9-4772-8FBC-CDA0536AA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99654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83BD-A652-4211-B457-F3117A2F0E79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3D74-A2C4-4FBF-970A-E6BC482D5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121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D80A-9543-4479-BDD5-55855FE2628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C3AB-5714-4F3E-A575-463EA4ACE9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121816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04F-7939-4C75-A743-7360D950047B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9A56-8963-4CFE-BFDB-00806122E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461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BBED-BF38-4954-8896-557BDCF7EE8D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1467-B7D3-4417-A2D1-64086F39BD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09384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5ED9-D75A-408E-ACAC-A4523A23B00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EC73-09CA-41A0-BC2A-77694AF951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382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7268-1826-4A98-929E-50013F5B355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EB1E-5530-4623-96A9-45D87DDC62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4596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3C56A-6A57-4941-B4FC-1EF8251E00D0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D2121-3B22-4E72-9CB6-4C3AA5DD7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02175"/>
            <a:ext cx="91567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1600" y="2081070"/>
            <a:ext cx="7772400" cy="1943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Klopné obvody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ovéPole 5"/>
          <p:cNvSpPr txBox="1">
            <a:spLocks noChangeArrowheads="1"/>
          </p:cNvSpPr>
          <p:nvPr/>
        </p:nvSpPr>
        <p:spPr bwMode="auto">
          <a:xfrm>
            <a:off x="6300788" y="323850"/>
            <a:ext cx="2495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VY_32_INOVACE_CIT_14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246563"/>
            <a:ext cx="6434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Bistabilní klopný obvod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77289" y="1817370"/>
            <a:ext cx="5253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BKO je základním paměťovým prvkem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pamatuje si stav </a:t>
            </a:r>
            <a:r>
              <a:rPr lang="cs-CZ" sz="2400" dirty="0" smtClean="0"/>
              <a:t> po </a:t>
            </a:r>
            <a:r>
              <a:rPr lang="cs-CZ" sz="2400" dirty="0" smtClean="0"/>
              <a:t>odpojení vstupů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základním obvodem je RS</a:t>
            </a:r>
          </a:p>
          <a:p>
            <a:endParaRPr lang="cs-CZ" sz="2400" dirty="0" smtClean="0"/>
          </a:p>
        </p:txBody>
      </p:sp>
      <p:grpSp>
        <p:nvGrpSpPr>
          <p:cNvPr id="3" name="Skupina 2"/>
          <p:cNvGrpSpPr/>
          <p:nvPr/>
        </p:nvGrpSpPr>
        <p:grpSpPr>
          <a:xfrm>
            <a:off x="2289810" y="3257550"/>
            <a:ext cx="4796964" cy="2320290"/>
            <a:chOff x="2289810" y="3257550"/>
            <a:chExt cx="4796964" cy="2320290"/>
          </a:xfrm>
        </p:grpSpPr>
        <p:sp>
          <p:nvSpPr>
            <p:cNvPr id="2" name="Obdélník 1"/>
            <p:cNvSpPr/>
            <p:nvPr/>
          </p:nvSpPr>
          <p:spPr>
            <a:xfrm>
              <a:off x="3634740" y="3257550"/>
              <a:ext cx="2297430" cy="23202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 smtClean="0">
                  <a:solidFill>
                    <a:schemeClr val="tx1"/>
                  </a:solidFill>
                </a:rPr>
                <a:t>RS</a:t>
              </a:r>
              <a:endParaRPr lang="cs-CZ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289810" y="3788181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/>
                <a:t>S</a:t>
              </a:r>
              <a:endParaRPr lang="cs-CZ" sz="2400" b="1" dirty="0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297967" y="4491990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/>
                <a:t>R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902043" y="379041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400" b="1" dirty="0"/>
            </a:p>
          </p:txBody>
        </p:sp>
      </p:grpSp>
      <p:cxnSp>
        <p:nvCxnSpPr>
          <p:cNvPr id="6" name="Přímá spojnice 5"/>
          <p:cNvCxnSpPr/>
          <p:nvPr/>
        </p:nvCxnSpPr>
        <p:spPr>
          <a:xfrm>
            <a:off x="2655757" y="4021245"/>
            <a:ext cx="978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655756" y="4745145"/>
            <a:ext cx="978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5923060" y="4019013"/>
            <a:ext cx="978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5941543" y="4750650"/>
            <a:ext cx="978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6963003" y="4491989"/>
                <a:ext cx="479618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b="1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400" b="1" i="1" dirty="0" smtClean="0">
                              <a:latin typeface="Cambria Math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003" y="4491989"/>
                <a:ext cx="479618" cy="462434"/>
              </a:xfrm>
              <a:prstGeom prst="rect">
                <a:avLst/>
              </a:prstGeom>
              <a:blipFill rotWithShape="1">
                <a:blip r:embed="rId4"/>
                <a:stretch>
                  <a:fillRect r="-2532" b="-118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6994408" y="3787412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dirty="0" smtClean="0">
                          <a:latin typeface="Cambria Math"/>
                        </a:rPr>
                        <m:t>𝑸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408" y="3787412"/>
                <a:ext cx="479618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532" b="-118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405890" y="5783580"/>
                <a:ext cx="7578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S – vstup, který úrovní log 1 nastaví výstup </a:t>
                </a:r>
                <a14:m>
                  <m:oMath xmlns:m="http://schemas.openxmlformats.org/officeDocument/2006/math">
                    <m:r>
                      <a:rPr lang="cs-CZ" sz="2400" b="1" i="1" dirty="0">
                        <a:latin typeface="Cambria Math"/>
                      </a:rPr>
                      <m:t>𝑸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sz="2400" dirty="0" smtClean="0"/>
                  <a:t>do </a:t>
                </a:r>
                <a:r>
                  <a:rPr lang="cs-CZ" sz="2400" dirty="0"/>
                  <a:t>1</a:t>
                </a: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5783580"/>
                <a:ext cx="757809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87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1405890" y="6245245"/>
                <a:ext cx="654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R – vstup, který úrovní log 1 nastaví výstup </a:t>
                </a:r>
                <a14:m>
                  <m:oMath xmlns:m="http://schemas.openxmlformats.org/officeDocument/2006/math">
                    <m:r>
                      <a:rPr lang="cs-CZ" sz="2400" b="1" i="1" dirty="0">
                        <a:latin typeface="Cambria Math"/>
                      </a:rPr>
                      <m:t>𝑸</m:t>
                    </m:r>
                    <m:r>
                      <a:rPr lang="cs-CZ" sz="2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cs-CZ" sz="2400" dirty="0" smtClean="0"/>
                  <a:t>do </a:t>
                </a:r>
                <a:r>
                  <a:rPr lang="cs-CZ" sz="2400" dirty="0"/>
                  <a:t>1</a:t>
                </a: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6245245"/>
                <a:ext cx="654939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90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8"/>
          <p:cNvCxnSpPr/>
          <p:nvPr/>
        </p:nvCxnSpPr>
        <p:spPr>
          <a:xfrm>
            <a:off x="6844893" y="6313825"/>
            <a:ext cx="18473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Klopný obvod RS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0" t="18154" r="16959" b="26013"/>
          <a:stretch/>
        </p:blipFill>
        <p:spPr>
          <a:xfrm>
            <a:off x="847090" y="1691639"/>
            <a:ext cx="3608364" cy="325755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2" t="20322" b="26358"/>
          <a:stretch/>
        </p:blipFill>
        <p:spPr>
          <a:xfrm>
            <a:off x="4572000" y="1786860"/>
            <a:ext cx="4023360" cy="202697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9758" r="53316" b="22837"/>
          <a:stretch/>
        </p:blipFill>
        <p:spPr>
          <a:xfrm>
            <a:off x="4663440" y="3644342"/>
            <a:ext cx="3931920" cy="306324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63440" y="2400300"/>
            <a:ext cx="3771900" cy="4000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77240" y="5280660"/>
            <a:ext cx="3884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Obvod má </a:t>
            </a:r>
            <a:r>
              <a:rPr lang="cs-CZ" sz="2000" b="1" dirty="0" smtClean="0"/>
              <a:t>nedovolený stav </a:t>
            </a:r>
            <a:r>
              <a:rPr lang="cs-CZ" sz="2000" dirty="0" smtClean="0"/>
              <a:t>– při</a:t>
            </a:r>
          </a:p>
          <a:p>
            <a:r>
              <a:rPr lang="cs-CZ" sz="2000" dirty="0" smtClean="0"/>
              <a:t>obou vstupech 0 jsou na výstupech </a:t>
            </a:r>
          </a:p>
          <a:p>
            <a:r>
              <a:rPr lang="cs-CZ" sz="2000" dirty="0" smtClean="0"/>
              <a:t>vynucené 1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59575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obvodu RS</a:t>
            </a:r>
          </a:p>
        </p:txBody>
      </p:sp>
      <p:pic>
        <p:nvPicPr>
          <p:cNvPr id="3" name="R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5921" y="1744663"/>
            <a:ext cx="6332220" cy="47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95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Klopný obvod RST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t="26531" r="18813" b="13776"/>
          <a:stretch/>
        </p:blipFill>
        <p:spPr>
          <a:xfrm>
            <a:off x="1211580" y="1905610"/>
            <a:ext cx="3257551" cy="25408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t="21348" r="8728" b="13317"/>
          <a:stretch/>
        </p:blipFill>
        <p:spPr>
          <a:xfrm>
            <a:off x="868041" y="4415729"/>
            <a:ext cx="4584070" cy="22568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491991" y="2238375"/>
            <a:ext cx="448055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/>
              <a:t>aktivní úroveň vstupů je log 1</a:t>
            </a:r>
          </a:p>
          <a:p>
            <a:r>
              <a:rPr lang="cs-CZ" sz="2400" dirty="0" smtClean="0"/>
              <a:t>taktovací vstup T – při úrovni log 1 lze po dobu trvání do obvodu zapisovat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52111" y="4434840"/>
            <a:ext cx="3897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Dvojčinný RST -  při týlové hraně hodin se přepíše informace z prvního RST na výstup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544638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obvodu RST</a:t>
            </a:r>
          </a:p>
        </p:txBody>
      </p:sp>
      <p:pic>
        <p:nvPicPr>
          <p:cNvPr id="2" name="RS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100" y="2109788"/>
            <a:ext cx="8019003" cy="378809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4400" y="180594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+5 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5852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Klopný obvod D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48740" y="4606290"/>
            <a:ext cx="708659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400" dirty="0" smtClean="0"/>
              <a:t>spojením vstupů S a R přes invertor vznikne jediný datový vstup 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obvod nemá nedovolený stav – vstupy jsou vždy opačné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10092" r="2631" b="53045"/>
          <a:stretch/>
        </p:blipFill>
        <p:spPr>
          <a:xfrm>
            <a:off x="904649" y="2012061"/>
            <a:ext cx="4513528" cy="242277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4" t="63531" r="10652" b="10420"/>
          <a:stretch/>
        </p:blipFill>
        <p:spPr>
          <a:xfrm>
            <a:off x="5577841" y="2238375"/>
            <a:ext cx="3437993" cy="16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154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Nadpis 3"/>
          <p:cNvSpPr>
            <a:spLocks noGrp="1"/>
          </p:cNvSpPr>
          <p:nvPr>
            <p:ph type="title"/>
          </p:nvPr>
        </p:nvSpPr>
        <p:spPr>
          <a:xfrm>
            <a:off x="981710" y="968058"/>
            <a:ext cx="8025130" cy="4244022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cs-CZ" sz="2800" b="1" dirty="0" smtClean="0"/>
              <a:t>Zdroje</a:t>
            </a:r>
            <a:br>
              <a:rPr lang="cs-CZ" sz="2800" b="1" dirty="0" smtClean="0"/>
            </a:br>
            <a:r>
              <a:rPr lang="cs-CZ" sz="1800" dirty="0" smtClean="0"/>
              <a:t>ANTOŠOVÁ, Marcela a Vratislav DAVÍDEK. </a:t>
            </a:r>
            <a:r>
              <a:rPr lang="cs-CZ" sz="1800" i="1" dirty="0" smtClean="0"/>
              <a:t>Číslicová technika</a:t>
            </a:r>
            <a:r>
              <a:rPr lang="cs-CZ" sz="1800" dirty="0" smtClean="0"/>
              <a:t>. 4. </a:t>
            </a:r>
            <a:r>
              <a:rPr lang="cs-CZ" sz="1800" dirty="0" err="1" smtClean="0"/>
              <a:t>aktualiz</a:t>
            </a:r>
            <a:r>
              <a:rPr lang="cs-CZ" sz="1800" dirty="0" smtClean="0"/>
              <a:t>. vyd. České Budějovice: Kopp, 2009, 305 s. ISBN 978-80-7232-394-4. 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NATIONAL INSTRUMENTS CORPORATION. NI </a:t>
            </a:r>
            <a:r>
              <a:rPr lang="cs-CZ" sz="1800" dirty="0" err="1"/>
              <a:t>Circuit</a:t>
            </a:r>
            <a:r>
              <a:rPr lang="cs-CZ" sz="1800" dirty="0"/>
              <a:t> Design </a:t>
            </a:r>
            <a:r>
              <a:rPr lang="cs-CZ" sz="1800" dirty="0" err="1"/>
              <a:t>Suite</a:t>
            </a:r>
            <a:r>
              <a:rPr lang="cs-CZ" sz="1800" dirty="0"/>
              <a:t> </a:t>
            </a:r>
            <a:r>
              <a:rPr lang="cs-CZ" sz="1800" dirty="0" err="1"/>
              <a:t>Version</a:t>
            </a:r>
            <a:r>
              <a:rPr lang="cs-CZ" sz="1800" dirty="0"/>
              <a:t> 10.0 </a:t>
            </a:r>
            <a:r>
              <a:rPr lang="en-US" sz="1800" dirty="0"/>
              <a:t>[software]. [</a:t>
            </a:r>
            <a:r>
              <a:rPr lang="cs-CZ" sz="1800" dirty="0"/>
              <a:t>Přístup</a:t>
            </a:r>
            <a:r>
              <a:rPr lang="en-US" sz="1800" dirty="0"/>
              <a:t> 26.1.2013]. </a:t>
            </a:r>
            <a:r>
              <a:rPr lang="en-US" sz="1800" dirty="0" err="1"/>
              <a:t>Dostupn</a:t>
            </a:r>
            <a:r>
              <a:rPr lang="cs-CZ" sz="1800" dirty="0"/>
              <a:t>é z </a:t>
            </a:r>
            <a:r>
              <a:rPr lang="cs-CZ" sz="1800" u="sng" dirty="0">
                <a:hlinkClick r:id="rId4"/>
              </a:rPr>
              <a:t>http://www.ni.com</a:t>
            </a:r>
            <a:r>
              <a:rPr lang="cs-CZ" sz="1800" dirty="0"/>
              <a:t>. Minimální požadavky na systém:  Windows 2000 </a:t>
            </a:r>
            <a:r>
              <a:rPr lang="cs-CZ" sz="1800" dirty="0" err="1"/>
              <a:t>Service</a:t>
            </a:r>
            <a:r>
              <a:rPr lang="cs-CZ" sz="1800" dirty="0"/>
              <a:t> </a:t>
            </a:r>
            <a:r>
              <a:rPr lang="cs-CZ" sz="1800" dirty="0" err="1"/>
              <a:t>Pack</a:t>
            </a:r>
            <a:r>
              <a:rPr lang="cs-CZ" sz="1800" dirty="0"/>
              <a:t> 3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later</a:t>
            </a:r>
            <a:r>
              <a:rPr lang="cs-CZ" sz="1800" dirty="0"/>
              <a:t>, </a:t>
            </a:r>
            <a:r>
              <a:rPr lang="cs-CZ" sz="1800" dirty="0" err="1"/>
              <a:t>or</a:t>
            </a:r>
            <a:r>
              <a:rPr lang="cs-CZ" sz="1800" dirty="0"/>
              <a:t> Windows XP, Pentium 4 </a:t>
            </a:r>
            <a:r>
              <a:rPr lang="cs-CZ" sz="1800" dirty="0" err="1"/>
              <a:t>class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equivalent</a:t>
            </a:r>
            <a:r>
              <a:rPr lang="cs-CZ" sz="1800" dirty="0"/>
              <a:t>, 512 MB RAM, 1,5 GB </a:t>
            </a:r>
            <a:r>
              <a:rPr lang="cs-CZ" sz="1800" dirty="0" err="1"/>
              <a:t>of</a:t>
            </a:r>
            <a:r>
              <a:rPr lang="cs-CZ" sz="1800" dirty="0"/>
              <a:t> free hard disk </a:t>
            </a:r>
            <a:r>
              <a:rPr lang="cs-CZ" sz="1800" dirty="0" err="1"/>
              <a:t>space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 smtClean="0"/>
          </a:p>
        </p:txBody>
      </p:sp>
      <p:sp>
        <p:nvSpPr>
          <p:cNvPr id="5" name="TextovéPole 1"/>
          <p:cNvSpPr txBox="1"/>
          <p:nvPr/>
        </p:nvSpPr>
        <p:spPr>
          <a:xfrm>
            <a:off x="993324" y="608400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ktron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elektronika</Template>
  <TotalTime>1527</TotalTime>
  <Words>149</Words>
  <Application>Microsoft Office PowerPoint</Application>
  <PresentationFormat>Předvádění na obrazovce (4:3)</PresentationFormat>
  <Paragraphs>29</Paragraphs>
  <Slides>8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elektronika</vt:lpstr>
      <vt:lpstr>Klopné obvody</vt:lpstr>
      <vt:lpstr>Bistabilní klopný obvod</vt:lpstr>
      <vt:lpstr>Klopný obvod RS</vt:lpstr>
      <vt:lpstr>Simulace obvodu RS</vt:lpstr>
      <vt:lpstr>Klopný obvod RST</vt:lpstr>
      <vt:lpstr>Simulace obvodu RST</vt:lpstr>
      <vt:lpstr>Klopný obvod D</vt:lpstr>
      <vt:lpstr>Zdroje ANTOŠOVÁ, Marcela a Vratislav DAVÍDEK. Číslicová technika. 4. aktualiz. vyd. České Budějovice: Kopp, 2009, 305 s. ISBN 978-80-7232-394-4.   NATIONAL INSTRUMENTS CORPORATION. NI Circuit Design Suite Version 10.0 [software]. [Přístup 26.1.2013]. Dostupné z http://www.ni.com. Minimální požadavky na systém:  Windows 2000 Service Pack 3 or later, or Windows XP, Pentium 4 class or equivalent, 512 MB RAM, 1,5 GB of free hard disk space.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SS-COPT_Kromeriz</dc:creator>
  <cp:lastModifiedBy>SS-COPT_Kromeriz</cp:lastModifiedBy>
  <cp:revision>128</cp:revision>
  <dcterms:created xsi:type="dcterms:W3CDTF">2013-01-23T18:42:21Z</dcterms:created>
  <dcterms:modified xsi:type="dcterms:W3CDTF">2013-06-16T12:18:07Z</dcterms:modified>
</cp:coreProperties>
</file>