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99" r:id="rId4"/>
    <p:sldId id="300" r:id="rId5"/>
    <p:sldId id="301" r:id="rId6"/>
    <p:sldId id="302" r:id="rId7"/>
    <p:sldId id="303" r:id="rId8"/>
    <p:sldId id="268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12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E056B4-921C-4DF7-B730-5E41E80279F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78CD2D-754B-4E71-8381-82EDF9EB5D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920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A53A-FB3D-4620-826C-CEFEE8E1E8C1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B6C5-C79B-4C23-8D86-FCAF0A91D8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47860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15C2-A805-4264-B671-902AF34CF80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2774-4873-47CE-9D09-AAF43395F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587391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FA7A-7087-43BF-A64E-9A86D19FD37E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DD1E-B332-435B-94A6-FF69597DE3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16716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43D5-1F5E-4764-9532-64CBE0891F2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E59B-9340-4919-A616-E0EFACC1A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867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E6FF-01E6-4347-B8A3-A08770E6CCD2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60B3-03D9-4772-8FBC-CDA0536AA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99654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83BD-A652-4211-B457-F3117A2F0E79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3D74-A2C4-4FBF-970A-E6BC482D5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121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D80A-9543-4479-BDD5-55855FE2628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C3AB-5714-4F3E-A575-463EA4ACE9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121816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04F-7939-4C75-A743-7360D950047B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9A56-8963-4CFE-BFDB-00806122E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461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BBED-BF38-4954-8896-557BDCF7EE8D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1467-B7D3-4417-A2D1-64086F39BD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09384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5ED9-D75A-408E-ACAC-A4523A23B00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EC73-09CA-41A0-BC2A-77694AF951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382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7268-1826-4A98-929E-50013F5B355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EB1E-5530-4623-96A9-45D87DDC62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45962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3C56A-6A57-4941-B4FC-1EF8251E00D0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D2121-3B22-4E72-9CB6-4C3AA5DD7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02175"/>
            <a:ext cx="91567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1600" y="2081070"/>
            <a:ext cx="7772400" cy="1943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Sčítačky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ovéPole 5"/>
          <p:cNvSpPr txBox="1">
            <a:spLocks noChangeArrowheads="1"/>
          </p:cNvSpPr>
          <p:nvPr/>
        </p:nvSpPr>
        <p:spPr bwMode="auto">
          <a:xfrm>
            <a:off x="6300788" y="323850"/>
            <a:ext cx="2495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VY_32_INOVACE_CIT_13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246563"/>
            <a:ext cx="6434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Princip sčítačky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77289" y="1817370"/>
            <a:ext cx="7409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sčítá dvě dvojková čísla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sčítají se řádově odpovídající dvojice od nejnižšího řádu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v úvahu se berou přenosy z nižších do vyšších řádů</a:t>
            </a:r>
          </a:p>
          <a:p>
            <a:endParaRPr lang="cs-CZ" sz="2400" dirty="0" smtClean="0"/>
          </a:p>
        </p:txBody>
      </p:sp>
      <p:grpSp>
        <p:nvGrpSpPr>
          <p:cNvPr id="3" name="Skupina 2"/>
          <p:cNvGrpSpPr/>
          <p:nvPr/>
        </p:nvGrpSpPr>
        <p:grpSpPr>
          <a:xfrm>
            <a:off x="1985722" y="3257550"/>
            <a:ext cx="5641359" cy="2320290"/>
            <a:chOff x="1985722" y="3257550"/>
            <a:chExt cx="5641359" cy="2320290"/>
          </a:xfrm>
        </p:grpSpPr>
        <p:sp>
          <p:nvSpPr>
            <p:cNvPr id="2" name="Obdélník 1"/>
            <p:cNvSpPr/>
            <p:nvPr/>
          </p:nvSpPr>
          <p:spPr>
            <a:xfrm>
              <a:off x="3634740" y="3257550"/>
              <a:ext cx="2297430" cy="23202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 smtClean="0">
                  <a:solidFill>
                    <a:schemeClr val="tx1"/>
                  </a:solidFill>
                </a:rPr>
                <a:t>sčítačka</a:t>
              </a:r>
              <a:endParaRPr lang="cs-CZ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289810" y="3273831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/>
                <a:t>A</a:t>
              </a:r>
              <a:endParaRPr lang="cs-CZ" sz="2400" b="1" dirty="0"/>
            </a:p>
          </p:txBody>
        </p:sp>
        <p:sp>
          <p:nvSpPr>
            <p:cNvPr id="25" name="Šipka doprava 24"/>
            <p:cNvSpPr/>
            <p:nvPr/>
          </p:nvSpPr>
          <p:spPr>
            <a:xfrm>
              <a:off x="2736532" y="4126230"/>
              <a:ext cx="901065" cy="57150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297967" y="4194810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/>
                <a:t>B</a:t>
              </a:r>
              <a:endParaRPr lang="cs-CZ" sz="2400" b="1" dirty="0"/>
            </a:p>
          </p:txBody>
        </p:sp>
        <p:sp>
          <p:nvSpPr>
            <p:cNvPr id="18" name="Šipka doprava 17"/>
            <p:cNvSpPr/>
            <p:nvPr/>
          </p:nvSpPr>
          <p:spPr>
            <a:xfrm>
              <a:off x="2733675" y="3402062"/>
              <a:ext cx="901065" cy="57150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Šipka doprava 16"/>
            <p:cNvSpPr/>
            <p:nvPr/>
          </p:nvSpPr>
          <p:spPr>
            <a:xfrm>
              <a:off x="2712907" y="4846320"/>
              <a:ext cx="901065" cy="57150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985722" y="4889540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/>
                <a:t>C </a:t>
              </a:r>
              <a:r>
                <a:rPr lang="cs-CZ" sz="2400" b="1" baseline="-25000" dirty="0" smtClean="0"/>
                <a:t>n-1</a:t>
              </a:r>
              <a:endParaRPr lang="cs-CZ" sz="2400" b="1" baseline="-25000" dirty="0"/>
            </a:p>
          </p:txBody>
        </p:sp>
        <p:sp>
          <p:nvSpPr>
            <p:cNvPr id="23" name="Šipka doprava 22"/>
            <p:cNvSpPr/>
            <p:nvPr/>
          </p:nvSpPr>
          <p:spPr>
            <a:xfrm>
              <a:off x="5932170" y="3735496"/>
              <a:ext cx="901065" cy="57150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Šipka doprava 23"/>
            <p:cNvSpPr/>
            <p:nvPr/>
          </p:nvSpPr>
          <p:spPr>
            <a:xfrm>
              <a:off x="5932169" y="4573697"/>
              <a:ext cx="901065" cy="57150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6892585" y="4636115"/>
              <a:ext cx="7344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/>
                <a:t>C </a:t>
              </a:r>
              <a:r>
                <a:rPr lang="cs-CZ" sz="2400" b="1" baseline="-25000" dirty="0" smtClean="0"/>
                <a:t>n+1</a:t>
              </a:r>
              <a:endParaRPr lang="cs-CZ" sz="2400" b="1" baseline="-25000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902043" y="3790413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/>
                <a:t>S</a:t>
              </a:r>
              <a:endParaRPr lang="cs-CZ" sz="2400" b="1" dirty="0"/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905608" y="5819180"/>
            <a:ext cx="356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 </a:t>
            </a:r>
            <a:r>
              <a:rPr lang="cs-CZ" sz="2400" baseline="-25000" dirty="0" smtClean="0"/>
              <a:t>n-1 </a:t>
            </a:r>
            <a:r>
              <a:rPr lang="cs-CZ" sz="2400" dirty="0" smtClean="0"/>
              <a:t>  přenos z nižšího řádu</a:t>
            </a:r>
            <a:endParaRPr lang="cs-CZ" sz="2400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269440" y="6196370"/>
            <a:ext cx="379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 </a:t>
            </a:r>
            <a:r>
              <a:rPr lang="cs-CZ" sz="2400" baseline="-25000" dirty="0" smtClean="0"/>
              <a:t>n+1 </a:t>
            </a:r>
            <a:r>
              <a:rPr lang="cs-CZ" sz="2400" dirty="0" smtClean="0"/>
              <a:t>  přenos do vyššího řádu</a:t>
            </a:r>
            <a:endParaRPr lang="cs-CZ" sz="2400" baseline="-250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269068" y="5814715"/>
            <a:ext cx="138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 - součet</a:t>
            </a:r>
            <a:endParaRPr lang="cs-CZ" sz="2400" baseline="-25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Poloviční sčítačka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03020" y="1908810"/>
            <a:ext cx="453521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Součet dvou binárních číslic:</a:t>
            </a:r>
          </a:p>
          <a:p>
            <a:endParaRPr lang="cs-CZ" dirty="0" smtClean="0"/>
          </a:p>
          <a:p>
            <a:r>
              <a:rPr lang="cs-CZ" sz="2400" dirty="0" smtClean="0"/>
              <a:t>A	0	1	1</a:t>
            </a:r>
          </a:p>
          <a:p>
            <a:r>
              <a:rPr lang="cs-CZ" sz="2400" dirty="0" smtClean="0"/>
              <a:t>B</a:t>
            </a:r>
            <a:r>
              <a:rPr lang="cs-CZ" sz="2400" dirty="0"/>
              <a:t> </a:t>
            </a:r>
            <a:r>
              <a:rPr lang="cs-CZ" sz="2400" dirty="0" smtClean="0"/>
              <a:t>        +0         +0         +1</a:t>
            </a:r>
          </a:p>
          <a:p>
            <a:r>
              <a:rPr lang="cs-CZ" sz="2400" dirty="0" smtClean="0"/>
              <a:t>----------------------------------------------</a:t>
            </a:r>
          </a:p>
          <a:p>
            <a:r>
              <a:rPr lang="cs-CZ" sz="2400" dirty="0" smtClean="0"/>
              <a:t>S	</a:t>
            </a:r>
            <a:r>
              <a:rPr lang="cs-CZ" sz="2400" b="1" dirty="0" smtClean="0"/>
              <a:t>0</a:t>
            </a:r>
            <a:r>
              <a:rPr lang="cs-CZ" sz="2400" dirty="0" smtClean="0"/>
              <a:t>	</a:t>
            </a:r>
            <a:r>
              <a:rPr lang="cs-CZ" sz="2400" b="1" dirty="0" smtClean="0"/>
              <a:t>1 </a:t>
            </a:r>
            <a:r>
              <a:rPr lang="cs-CZ" sz="2400" dirty="0" smtClean="0"/>
              <a:t>        1 </a:t>
            </a:r>
            <a:r>
              <a:rPr lang="cs-CZ" sz="2400" b="1" dirty="0" smtClean="0"/>
              <a:t>0</a:t>
            </a:r>
            <a:endParaRPr lang="cs-CZ" sz="2400" b="1" dirty="0"/>
          </a:p>
        </p:txBody>
      </p:sp>
      <p:sp>
        <p:nvSpPr>
          <p:cNvPr id="9" name="Ovál 8"/>
          <p:cNvSpPr/>
          <p:nvPr/>
        </p:nvSpPr>
        <p:spPr>
          <a:xfrm>
            <a:off x="3912857" y="3737609"/>
            <a:ext cx="285750" cy="275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388870" y="3977640"/>
            <a:ext cx="1047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přenos</a:t>
            </a:r>
            <a:endParaRPr lang="cs-CZ" sz="2400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>
            <a:stCxn id="10" idx="3"/>
          </p:cNvCxnSpPr>
          <p:nvPr/>
        </p:nvCxnSpPr>
        <p:spPr>
          <a:xfrm flipV="1">
            <a:off x="3436721" y="4013358"/>
            <a:ext cx="476136" cy="1951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046470" y="2295525"/>
            <a:ext cx="2457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Potřebnou funkci pro součet a přenos určíme z pravdivostní tabulky</a:t>
            </a:r>
            <a:endParaRPr lang="cs-CZ" sz="2400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12939"/>
              </p:ext>
            </p:extLst>
          </p:nvPr>
        </p:nvGraphicFramePr>
        <p:xfrm>
          <a:off x="1303020" y="4572000"/>
          <a:ext cx="34975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395"/>
                <a:gridCol w="874395"/>
                <a:gridCol w="874395"/>
                <a:gridCol w="874395"/>
              </a:tblGrid>
              <a:tr h="3223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23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23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23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23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1" name="Skupina 20"/>
          <p:cNvGrpSpPr/>
          <p:nvPr/>
        </p:nvGrpSpPr>
        <p:grpSpPr>
          <a:xfrm>
            <a:off x="5478779" y="4718683"/>
            <a:ext cx="2628900" cy="1224916"/>
            <a:chOff x="5478779" y="4718683"/>
            <a:chExt cx="2628900" cy="122491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779" y="5408294"/>
              <a:ext cx="1493219" cy="535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779" y="4718683"/>
              <a:ext cx="2628900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59575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Poloviční sčítačka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12" y="1799082"/>
            <a:ext cx="6131538" cy="4463484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5478779" y="2512693"/>
            <a:ext cx="2628900" cy="1224916"/>
            <a:chOff x="5478779" y="4718683"/>
            <a:chExt cx="2628900" cy="12249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779" y="5408294"/>
              <a:ext cx="1493219" cy="535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779" y="4718683"/>
              <a:ext cx="2628900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24495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Simulace poloviční sčítačky</a:t>
            </a:r>
          </a:p>
        </p:txBody>
      </p:sp>
      <p:pic>
        <p:nvPicPr>
          <p:cNvPr id="5" name="half adder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650" y="1912303"/>
            <a:ext cx="8144032" cy="42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38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3"/>
          <a:stretch/>
        </p:blipFill>
        <p:spPr>
          <a:xfrm>
            <a:off x="4266616" y="2264262"/>
            <a:ext cx="4877384" cy="4205118"/>
          </a:xfrm>
          <a:prstGeom prst="rect">
            <a:avLst/>
          </a:prstGeom>
        </p:spPr>
      </p:pic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Úplná sčítačka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1" y="2619756"/>
            <a:ext cx="3713519" cy="246659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6" t="34295" b="29742"/>
          <a:stretch/>
        </p:blipFill>
        <p:spPr>
          <a:xfrm>
            <a:off x="1501506" y="5292090"/>
            <a:ext cx="1855089" cy="114985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77290" y="1884045"/>
            <a:ext cx="6507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Realizace po minimalizaci logických funkcí C</a:t>
            </a:r>
            <a:r>
              <a:rPr lang="cs-CZ" sz="2400" baseline="-25000" dirty="0" smtClean="0"/>
              <a:t>n+1</a:t>
            </a:r>
            <a:r>
              <a:rPr lang="cs-CZ" sz="2400" dirty="0" smtClean="0"/>
              <a:t> a 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03099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Simulace úplné sčítačky</a:t>
            </a:r>
          </a:p>
        </p:txBody>
      </p:sp>
      <p:pic>
        <p:nvPicPr>
          <p:cNvPr id="2" name="full adder 748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650" y="2101215"/>
            <a:ext cx="8275320" cy="39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929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Nadpis 3"/>
          <p:cNvSpPr>
            <a:spLocks noGrp="1"/>
          </p:cNvSpPr>
          <p:nvPr>
            <p:ph type="title"/>
          </p:nvPr>
        </p:nvSpPr>
        <p:spPr>
          <a:xfrm>
            <a:off x="981710" y="968058"/>
            <a:ext cx="8025130" cy="4244022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cs-CZ" sz="2800" b="1" dirty="0" smtClean="0"/>
              <a:t>Zdroje</a:t>
            </a:r>
            <a:br>
              <a:rPr lang="cs-CZ" sz="2800" b="1" dirty="0" smtClean="0"/>
            </a:br>
            <a:r>
              <a:rPr lang="cs-CZ" sz="1800" dirty="0" smtClean="0"/>
              <a:t>ANTOŠOVÁ, Marcela a Vratislav DAVÍDEK. </a:t>
            </a:r>
            <a:r>
              <a:rPr lang="cs-CZ" sz="1800" i="1" dirty="0" smtClean="0"/>
              <a:t>Číslicová technika</a:t>
            </a:r>
            <a:r>
              <a:rPr lang="cs-CZ" sz="1800" dirty="0" smtClean="0"/>
              <a:t>. 4. </a:t>
            </a:r>
            <a:r>
              <a:rPr lang="cs-CZ" sz="1800" dirty="0" err="1" smtClean="0"/>
              <a:t>aktualiz</a:t>
            </a:r>
            <a:r>
              <a:rPr lang="cs-CZ" sz="1800" dirty="0" smtClean="0"/>
              <a:t>. vyd. České Budějovice: Kopp, 2009, 305 s. ISBN 978-80-7232-394-4. 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NATIONAL INSTRUMENTS CORPORATION. NI </a:t>
            </a:r>
            <a:r>
              <a:rPr lang="cs-CZ" sz="1800" dirty="0" err="1"/>
              <a:t>Circuit</a:t>
            </a:r>
            <a:r>
              <a:rPr lang="cs-CZ" sz="1800" dirty="0"/>
              <a:t> Design </a:t>
            </a:r>
            <a:r>
              <a:rPr lang="cs-CZ" sz="1800" dirty="0" err="1"/>
              <a:t>Suite</a:t>
            </a:r>
            <a:r>
              <a:rPr lang="cs-CZ" sz="1800" dirty="0"/>
              <a:t> </a:t>
            </a:r>
            <a:r>
              <a:rPr lang="cs-CZ" sz="1800" dirty="0" err="1"/>
              <a:t>Version</a:t>
            </a:r>
            <a:r>
              <a:rPr lang="cs-CZ" sz="1800" dirty="0"/>
              <a:t> 10.0 </a:t>
            </a:r>
            <a:r>
              <a:rPr lang="en-US" sz="1800" dirty="0"/>
              <a:t>[software]. [</a:t>
            </a:r>
            <a:r>
              <a:rPr lang="cs-CZ" sz="1800" dirty="0"/>
              <a:t>Přístup</a:t>
            </a:r>
            <a:r>
              <a:rPr lang="en-US" sz="1800" dirty="0"/>
              <a:t> 26.1.2013]. </a:t>
            </a:r>
            <a:r>
              <a:rPr lang="en-US" sz="1800" dirty="0" err="1"/>
              <a:t>Dostupn</a:t>
            </a:r>
            <a:r>
              <a:rPr lang="cs-CZ" sz="1800" dirty="0"/>
              <a:t>é z </a:t>
            </a:r>
            <a:r>
              <a:rPr lang="cs-CZ" sz="1800" u="sng" dirty="0">
                <a:hlinkClick r:id="rId4"/>
              </a:rPr>
              <a:t>http://www.ni.com</a:t>
            </a:r>
            <a:r>
              <a:rPr lang="cs-CZ" sz="1800" dirty="0"/>
              <a:t>. Minimální požadavky na systém:  Windows 2000 </a:t>
            </a:r>
            <a:r>
              <a:rPr lang="cs-CZ" sz="1800" dirty="0" err="1"/>
              <a:t>Service</a:t>
            </a:r>
            <a:r>
              <a:rPr lang="cs-CZ" sz="1800" dirty="0"/>
              <a:t> </a:t>
            </a:r>
            <a:r>
              <a:rPr lang="cs-CZ" sz="1800" dirty="0" err="1"/>
              <a:t>Pack</a:t>
            </a:r>
            <a:r>
              <a:rPr lang="cs-CZ" sz="1800" dirty="0"/>
              <a:t> 3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later</a:t>
            </a:r>
            <a:r>
              <a:rPr lang="cs-CZ" sz="1800" dirty="0"/>
              <a:t>, </a:t>
            </a:r>
            <a:r>
              <a:rPr lang="cs-CZ" sz="1800" dirty="0" err="1"/>
              <a:t>or</a:t>
            </a:r>
            <a:r>
              <a:rPr lang="cs-CZ" sz="1800" dirty="0"/>
              <a:t> Windows XP, Pentium 4 </a:t>
            </a:r>
            <a:r>
              <a:rPr lang="cs-CZ" sz="1800" dirty="0" err="1"/>
              <a:t>class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equivalent</a:t>
            </a:r>
            <a:r>
              <a:rPr lang="cs-CZ" sz="1800" dirty="0"/>
              <a:t>, 512 MB RAM, 1,5 GB </a:t>
            </a:r>
            <a:r>
              <a:rPr lang="cs-CZ" sz="1800" dirty="0" err="1"/>
              <a:t>of</a:t>
            </a:r>
            <a:r>
              <a:rPr lang="cs-CZ" sz="1800" dirty="0"/>
              <a:t> free hard disk </a:t>
            </a:r>
            <a:r>
              <a:rPr lang="cs-CZ" sz="1800" dirty="0" err="1"/>
              <a:t>space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 smtClean="0"/>
          </a:p>
        </p:txBody>
      </p:sp>
      <p:sp>
        <p:nvSpPr>
          <p:cNvPr id="5" name="TextovéPole 1"/>
          <p:cNvSpPr txBox="1"/>
          <p:nvPr/>
        </p:nvSpPr>
        <p:spPr>
          <a:xfrm>
            <a:off x="993324" y="6084004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ktron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elektronika</Template>
  <TotalTime>1463</TotalTime>
  <Words>112</Words>
  <Application>Microsoft Office PowerPoint</Application>
  <PresentationFormat>Předvádění na obrazovce (4:3)</PresentationFormat>
  <Paragraphs>51</Paragraphs>
  <Slides>8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elektronika</vt:lpstr>
      <vt:lpstr>Sčítačky</vt:lpstr>
      <vt:lpstr>Princip sčítačky</vt:lpstr>
      <vt:lpstr>Poloviční sčítačka</vt:lpstr>
      <vt:lpstr>Poloviční sčítačka</vt:lpstr>
      <vt:lpstr>Simulace poloviční sčítačky</vt:lpstr>
      <vt:lpstr>Úplná sčítačka</vt:lpstr>
      <vt:lpstr>Simulace úplné sčítačky</vt:lpstr>
      <vt:lpstr>Zdroje ANTOŠOVÁ, Marcela a Vratislav DAVÍDEK. Číslicová technika. 4. aktualiz. vyd. České Budějovice: Kopp, 2009, 305 s. ISBN 978-80-7232-394-4.   NATIONAL INSTRUMENTS CORPORATION. NI Circuit Design Suite Version 10.0 [software]. [Přístup 26.1.2013]. Dostupné z http://www.ni.com. Minimální požadavky na systém:  Windows 2000 Service Pack 3 or later, or Windows XP, Pentium 4 class or equivalent, 512 MB RAM, 1,5 GB of free hard disk space.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SS-COPT_Kromeriz</dc:creator>
  <cp:lastModifiedBy>SS-COPT_Kromeriz</cp:lastModifiedBy>
  <cp:revision>121</cp:revision>
  <dcterms:created xsi:type="dcterms:W3CDTF">2013-01-23T18:42:21Z</dcterms:created>
  <dcterms:modified xsi:type="dcterms:W3CDTF">2013-06-16T12:10:33Z</dcterms:modified>
</cp:coreProperties>
</file>