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mp4" ContentType="video/unknown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85" r:id="rId4"/>
    <p:sldId id="290" r:id="rId5"/>
    <p:sldId id="292" r:id="rId6"/>
    <p:sldId id="295" r:id="rId7"/>
    <p:sldId id="293" r:id="rId8"/>
    <p:sldId id="296" r:id="rId9"/>
    <p:sldId id="268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7" d="100"/>
          <a:sy n="67" d="100"/>
        </p:scale>
        <p:origin x="-1258" y="-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E056B4-921C-4DF7-B730-5E41E80279F8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178CD2D-754B-4E71-8381-82EDF9EB5D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920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1A53A-FB3D-4620-826C-CEFEE8E1E8C1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DB6C5-C79B-4C23-8D86-FCAF0A91D8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947860"/>
      </p:ext>
    </p:extLst>
  </p:cSld>
  <p:clrMapOvr>
    <a:masterClrMapping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F15C2-A805-4264-B671-902AF34CF804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02774-4873-47CE-9D09-AAF43395F4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587391"/>
      </p:ext>
    </p:extLst>
  </p:cSld>
  <p:clrMapOvr>
    <a:masterClrMapping/>
  </p:clrMapOvr>
  <p:transition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BFA7A-7087-43BF-A64E-9A86D19FD37E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4DD1E-B332-435B-94A6-FF69597DE3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167160"/>
      </p:ext>
    </p:extLst>
  </p:cSld>
  <p:clrMapOvr>
    <a:masterClrMapping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643D5-1F5E-4764-9532-64CBE0891F24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FE59B-9340-4919-A616-E0EFACC1AC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88673"/>
      </p:ext>
    </p:extLst>
  </p:cSld>
  <p:clrMapOvr>
    <a:masterClrMapping/>
  </p:clrMapOvr>
  <p:transition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CE6FF-01E6-4347-B8A3-A08770E6CCD2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760B3-03D9-4772-8FBC-CDA0536AA2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399654"/>
      </p:ext>
    </p:extLst>
  </p:cSld>
  <p:clrMapOvr>
    <a:masterClrMapping/>
  </p:clrMapOvr>
  <p:transition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D83BD-A652-4211-B457-F3117A2F0E79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23D74-A2C4-4FBF-970A-E6BC482D54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12147"/>
      </p:ext>
    </p:extLst>
  </p:cSld>
  <p:clrMapOvr>
    <a:masterClrMapping/>
  </p:clrMapOvr>
  <p:transition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5D80A-9543-4479-BDD5-55855FE26283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DC3AB-5714-4F3E-A575-463EA4ACE9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121816"/>
      </p:ext>
    </p:extLst>
  </p:cSld>
  <p:clrMapOvr>
    <a:masterClrMapping/>
  </p:clrMapOvr>
  <p:transition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E04F-7939-4C75-A743-7360D950047B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F9A56-8963-4CFE-BFDB-00806122EF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646157"/>
      </p:ext>
    </p:extLst>
  </p:cSld>
  <p:clrMapOvr>
    <a:masterClrMapping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FBBED-BF38-4954-8896-557BDCF7EE8D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81467-B7D3-4417-A2D1-64086F39BD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093841"/>
      </p:ext>
    </p:extLst>
  </p:cSld>
  <p:clrMapOvr>
    <a:masterClrMapping/>
  </p:clrMapOvr>
  <p:transition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05ED9-D75A-408E-ACAC-A4523A23B003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6EC73-09CA-41A0-BC2A-77694AF951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13824"/>
      </p:ext>
    </p:extLst>
  </p:cSld>
  <p:clrMapOvr>
    <a:masterClrMapping/>
  </p:clrMapOvr>
  <p:transition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07268-1826-4A98-929E-50013F5B3558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8EB1E-5530-4623-96A9-45D87DDC62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945962"/>
      </p:ext>
    </p:extLst>
  </p:cSld>
  <p:clrMapOvr>
    <a:masterClrMapping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63C56A-6A57-4941-B4FC-1EF8251E00D0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6D2121-3B22-4E72-9CB6-4C3AA5DD79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blinds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2.mp4"/><Relationship Id="rId1" Type="http://schemas.microsoft.com/office/2007/relationships/media" Target="../media/media2.mp4"/><Relationship Id="rId6" Type="http://schemas.openxmlformats.org/officeDocument/2006/relationships/image" Target="../media/image12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i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4702175"/>
            <a:ext cx="9156700" cy="223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1600" y="2081070"/>
            <a:ext cx="7772400" cy="19431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Demultiplexery</a:t>
            </a:r>
            <a:endParaRPr lang="cs-CZ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6300788" y="323850"/>
            <a:ext cx="24952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VY_32_INOVACE_CIT_11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950" y="4246563"/>
            <a:ext cx="64341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Nadpis 1"/>
          <p:cNvSpPr>
            <a:spLocks noGrp="1"/>
          </p:cNvSpPr>
          <p:nvPr>
            <p:ph type="title"/>
          </p:nvPr>
        </p:nvSpPr>
        <p:spPr>
          <a:xfrm>
            <a:off x="663575" y="592138"/>
            <a:ext cx="8229600" cy="1143000"/>
          </a:xfrm>
        </p:spPr>
        <p:txBody>
          <a:bodyPr/>
          <a:lstStyle/>
          <a:p>
            <a:r>
              <a:rPr lang="cs-CZ" b="1" dirty="0" smtClean="0"/>
              <a:t>Princip </a:t>
            </a:r>
            <a:r>
              <a:rPr lang="cs-CZ" b="1" dirty="0" err="1" smtClean="0"/>
              <a:t>demultiplexeru</a:t>
            </a:r>
            <a:endParaRPr lang="cs-CZ" b="1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1211580" y="1817370"/>
            <a:ext cx="61509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opak </a:t>
            </a:r>
            <a:r>
              <a:rPr lang="cs-CZ" sz="2400" dirty="0" err="1" smtClean="0"/>
              <a:t>multiplexeru</a:t>
            </a:r>
            <a:endParaRPr lang="cs-CZ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obvod s jedním vstupem a několika výstupy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/>
              <a:t>s</a:t>
            </a:r>
            <a:r>
              <a:rPr lang="cs-CZ" sz="2400" dirty="0" smtClean="0"/>
              <a:t>ignál ze vstupu se přenáší na vybraný výstup</a:t>
            </a: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3634740" y="3223260"/>
            <a:ext cx="2297430" cy="23202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chemeClr val="tx1"/>
                </a:solidFill>
              </a:rPr>
              <a:t>Demultiplexer</a:t>
            </a:r>
            <a:endParaRPr lang="cs-CZ" sz="2800" b="1" dirty="0">
              <a:solidFill>
                <a:schemeClr val="tx1"/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5932170" y="3731031"/>
            <a:ext cx="9029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5932170" y="4486275"/>
            <a:ext cx="9029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5932170" y="4118342"/>
            <a:ext cx="9029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6755130" y="4118342"/>
            <a:ext cx="117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výstupy</a:t>
            </a:r>
            <a:endParaRPr lang="cs-CZ" sz="2400" b="1" dirty="0"/>
          </a:p>
        </p:txBody>
      </p:sp>
      <p:cxnSp>
        <p:nvCxnSpPr>
          <p:cNvPr id="27" name="Přímá spojnice 26"/>
          <p:cNvCxnSpPr/>
          <p:nvPr/>
        </p:nvCxnSpPr>
        <p:spPr>
          <a:xfrm>
            <a:off x="5932170" y="5050869"/>
            <a:ext cx="9029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6334125" y="4705737"/>
            <a:ext cx="990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6334125" y="4860369"/>
            <a:ext cx="990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1524000" y="3731031"/>
            <a:ext cx="887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vstup</a:t>
            </a:r>
            <a:endParaRPr lang="cs-CZ" sz="2400" b="1" dirty="0"/>
          </a:p>
        </p:txBody>
      </p:sp>
      <p:sp>
        <p:nvSpPr>
          <p:cNvPr id="25" name="Šipka doprava 24"/>
          <p:cNvSpPr/>
          <p:nvPr/>
        </p:nvSpPr>
        <p:spPr>
          <a:xfrm>
            <a:off x="2720340" y="4491990"/>
            <a:ext cx="901065" cy="571500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1520727" y="4503420"/>
            <a:ext cx="1038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adresa</a:t>
            </a:r>
            <a:endParaRPr lang="cs-CZ" sz="2400" b="1" dirty="0"/>
          </a:p>
        </p:txBody>
      </p:sp>
      <p:cxnSp>
        <p:nvCxnSpPr>
          <p:cNvPr id="22" name="Přímá spojnice 21"/>
          <p:cNvCxnSpPr/>
          <p:nvPr/>
        </p:nvCxnSpPr>
        <p:spPr>
          <a:xfrm>
            <a:off x="2731770" y="3961863"/>
            <a:ext cx="9029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Nadpis 1"/>
          <p:cNvSpPr>
            <a:spLocks noGrp="1"/>
          </p:cNvSpPr>
          <p:nvPr>
            <p:ph type="title"/>
          </p:nvPr>
        </p:nvSpPr>
        <p:spPr>
          <a:xfrm>
            <a:off x="663575" y="592138"/>
            <a:ext cx="8229600" cy="1143000"/>
          </a:xfrm>
        </p:spPr>
        <p:txBody>
          <a:bodyPr/>
          <a:lstStyle/>
          <a:p>
            <a:r>
              <a:rPr lang="cs-CZ" b="1" dirty="0" smtClean="0"/>
              <a:t>Druhy </a:t>
            </a:r>
            <a:r>
              <a:rPr lang="cs-CZ" b="1" dirty="0" err="1" smtClean="0"/>
              <a:t>demultiplexerů</a:t>
            </a:r>
            <a:endParaRPr lang="cs-CZ" b="1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982980" y="2628900"/>
            <a:ext cx="2841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Mechanický přepínač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101090" y="4587240"/>
            <a:ext cx="2865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Elektronický přepínač</a:t>
            </a:r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746" y="2036310"/>
            <a:ext cx="4355781" cy="1646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845" y="3848755"/>
            <a:ext cx="379095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6040685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DMX1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068671" y="2862977"/>
            <a:ext cx="5463699" cy="3829986"/>
          </a:xfrm>
          <a:prstGeom prst="rect">
            <a:avLst/>
          </a:prstGeom>
        </p:spPr>
      </p:pic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Nadpis 1"/>
          <p:cNvSpPr>
            <a:spLocks noGrp="1"/>
          </p:cNvSpPr>
          <p:nvPr>
            <p:ph type="title"/>
          </p:nvPr>
        </p:nvSpPr>
        <p:spPr>
          <a:xfrm>
            <a:off x="663575" y="592138"/>
            <a:ext cx="8229600" cy="1143000"/>
          </a:xfrm>
        </p:spPr>
        <p:txBody>
          <a:bodyPr/>
          <a:lstStyle/>
          <a:p>
            <a:r>
              <a:rPr lang="cs-CZ" b="1" dirty="0" smtClean="0"/>
              <a:t>Simulace jednoduchého DMX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348740" y="1645920"/>
            <a:ext cx="739170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400" dirty="0" smtClean="0"/>
              <a:t>adresový vstup úrovní 1 otevře horní hradlo a signál se</a:t>
            </a:r>
          </a:p>
          <a:p>
            <a:pPr>
              <a:spcAft>
                <a:spcPts val="600"/>
              </a:spcAft>
            </a:pPr>
            <a:r>
              <a:rPr lang="cs-CZ" sz="2400" dirty="0" smtClean="0"/>
              <a:t>     přenáší na Y1; spodní hradlo je blokováno přes invertor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pří úrovni 0 na adresovém vstupu je situace opačná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892040" y="5303520"/>
            <a:ext cx="1284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simulace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47977899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Nadpis 1"/>
          <p:cNvSpPr>
            <a:spLocks noGrp="1"/>
          </p:cNvSpPr>
          <p:nvPr>
            <p:ph type="title"/>
          </p:nvPr>
        </p:nvSpPr>
        <p:spPr>
          <a:xfrm>
            <a:off x="663575" y="592138"/>
            <a:ext cx="8229600" cy="1143000"/>
          </a:xfrm>
        </p:spPr>
        <p:txBody>
          <a:bodyPr/>
          <a:lstStyle/>
          <a:p>
            <a:r>
              <a:rPr lang="cs-CZ" b="1" dirty="0" smtClean="0"/>
              <a:t>Čtyřvstupový </a:t>
            </a:r>
            <a:r>
              <a:rPr lang="cs-CZ" b="1" dirty="0" err="1" smtClean="0"/>
              <a:t>demultiplexer</a:t>
            </a:r>
            <a:endParaRPr lang="cs-CZ" b="1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652010" y="2023110"/>
            <a:ext cx="44919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E – povolovací vstup</a:t>
            </a:r>
          </a:p>
          <a:p>
            <a:r>
              <a:rPr lang="cs-CZ" sz="2000" dirty="0" smtClean="0"/>
              <a:t>C – datový vstup</a:t>
            </a:r>
          </a:p>
          <a:p>
            <a:r>
              <a:rPr lang="cs-CZ" sz="2000" dirty="0" smtClean="0"/>
              <a:t>A – adresové vstupy</a:t>
            </a:r>
          </a:p>
          <a:p>
            <a:endParaRPr lang="cs-CZ" sz="2000" dirty="0"/>
          </a:p>
          <a:p>
            <a:r>
              <a:rPr lang="cs-CZ" sz="2000" dirty="0" smtClean="0"/>
              <a:t>Na všech výstupech je log. 1 kromě vybraného, na který se přenáší data</a:t>
            </a:r>
            <a:endParaRPr lang="cs-CZ" sz="2000" dirty="0"/>
          </a:p>
          <a:p>
            <a:endParaRPr lang="cs-CZ" sz="24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3" r="8179" b="3123"/>
          <a:stretch/>
        </p:blipFill>
        <p:spPr>
          <a:xfrm>
            <a:off x="754380" y="2420752"/>
            <a:ext cx="3577590" cy="3545708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120" y="4141916"/>
            <a:ext cx="4754880" cy="1957891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874520" y="1840230"/>
            <a:ext cx="1370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SN 74155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37874942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Nadpis 1"/>
          <p:cNvSpPr>
            <a:spLocks noGrp="1"/>
          </p:cNvSpPr>
          <p:nvPr>
            <p:ph type="title"/>
          </p:nvPr>
        </p:nvSpPr>
        <p:spPr>
          <a:xfrm>
            <a:off x="663575" y="592138"/>
            <a:ext cx="8229600" cy="1143000"/>
          </a:xfrm>
        </p:spPr>
        <p:txBody>
          <a:bodyPr/>
          <a:lstStyle/>
          <a:p>
            <a:r>
              <a:rPr lang="cs-CZ" b="1" dirty="0" smtClean="0"/>
              <a:t>DMUX x dekodér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937261" y="1714500"/>
            <a:ext cx="824103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dirty="0" smtClean="0"/>
              <a:t>Integrované DMUX  - více řídících vstupů, možnost použití  také jako dekodér.</a:t>
            </a:r>
          </a:p>
          <a:p>
            <a:r>
              <a:rPr lang="cs-CZ" sz="2400" b="1" dirty="0" smtClean="0"/>
              <a:t>Dekodér</a:t>
            </a:r>
            <a:r>
              <a:rPr lang="cs-CZ" sz="2400" dirty="0" smtClean="0"/>
              <a:t> – řídící signály použity jako blokovací</a:t>
            </a:r>
          </a:p>
          <a:p>
            <a:r>
              <a:rPr lang="cs-CZ" sz="2400" b="1" dirty="0" err="1" smtClean="0"/>
              <a:t>Demultiplexer</a:t>
            </a:r>
            <a:r>
              <a:rPr lang="cs-CZ" sz="2400" dirty="0" smtClean="0"/>
              <a:t> – jeden řídící signál jako datový vstup </a:t>
            </a:r>
            <a:endParaRPr lang="cs-CZ" sz="2400" dirty="0"/>
          </a:p>
        </p:txBody>
      </p:sp>
      <p:pic>
        <p:nvPicPr>
          <p:cNvPr id="2050" name="Picture 2" descr="http://mikrokontrolery-pic.cz/wp-content/uploads/74138-osmikanalovy-demultiplexo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3361106"/>
            <a:ext cx="4151111" cy="343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1108710" y="3380155"/>
            <a:ext cx="33147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/>
              <a:t>Dekodér </a:t>
            </a:r>
            <a:r>
              <a:rPr lang="cs-CZ" sz="2000" b="1" dirty="0"/>
              <a:t>tříbitového binárního kódu na kód 1 z </a:t>
            </a:r>
            <a:r>
              <a:rPr lang="cs-CZ" sz="2000" b="1" dirty="0" smtClean="0"/>
              <a:t>8</a:t>
            </a:r>
          </a:p>
          <a:p>
            <a:r>
              <a:rPr lang="cs-CZ" sz="2000" dirty="0" smtClean="0"/>
              <a:t>E slouží k povolení (0 0 1)</a:t>
            </a:r>
          </a:p>
          <a:p>
            <a:r>
              <a:rPr lang="cs-CZ" sz="2000" dirty="0" smtClean="0"/>
              <a:t>Aktivní výstup v 0, ostatní 1</a:t>
            </a:r>
          </a:p>
          <a:p>
            <a:endParaRPr lang="cs-CZ" sz="2000" dirty="0" smtClean="0"/>
          </a:p>
          <a:p>
            <a:r>
              <a:rPr lang="cs-CZ" sz="2000" b="1" dirty="0" err="1" smtClean="0"/>
              <a:t>Demultiplexer</a:t>
            </a:r>
            <a:r>
              <a:rPr lang="cs-CZ" sz="2000" dirty="0" smtClean="0"/>
              <a:t> </a:t>
            </a:r>
            <a:r>
              <a:rPr lang="cs-CZ" sz="2000" dirty="0" smtClean="0"/>
              <a:t>– data </a:t>
            </a:r>
            <a:r>
              <a:rPr lang="cs-CZ" sz="2000" dirty="0" smtClean="0"/>
              <a:t>na </a:t>
            </a:r>
            <a:r>
              <a:rPr lang="cs-CZ" sz="2000" dirty="0" smtClean="0"/>
              <a:t>jeden ze vstupů E, ostatní mohou sloužit k </a:t>
            </a:r>
            <a:r>
              <a:rPr lang="cs-CZ" sz="2000" dirty="0" smtClean="0"/>
              <a:t>blokování.</a:t>
            </a:r>
            <a:endParaRPr lang="cs-CZ" sz="2000" dirty="0" smtClean="0"/>
          </a:p>
          <a:p>
            <a:r>
              <a:rPr lang="cs-CZ" sz="2000" dirty="0" smtClean="0"/>
              <a:t>Pokud data vstupují do E3, na vybraném výstupu jsou </a:t>
            </a:r>
            <a:r>
              <a:rPr lang="cs-CZ" sz="2000" dirty="0" smtClean="0"/>
              <a:t>invertovaná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02045447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Nadpis 1"/>
          <p:cNvSpPr>
            <a:spLocks noGrp="1"/>
          </p:cNvSpPr>
          <p:nvPr>
            <p:ph type="title"/>
          </p:nvPr>
        </p:nvSpPr>
        <p:spPr>
          <a:xfrm>
            <a:off x="663575" y="592138"/>
            <a:ext cx="8229600" cy="1143000"/>
          </a:xfrm>
        </p:spPr>
        <p:txBody>
          <a:bodyPr/>
          <a:lstStyle/>
          <a:p>
            <a:r>
              <a:rPr lang="cs-CZ" b="1" dirty="0" smtClean="0"/>
              <a:t>Multiplexní přenos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696" y="3429000"/>
            <a:ext cx="6536962" cy="2798064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845820" y="1954530"/>
            <a:ext cx="82357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Převod paralelních dat na sériová </a:t>
            </a:r>
            <a:r>
              <a:rPr lang="cs-CZ" sz="2400" dirty="0" err="1" smtClean="0"/>
              <a:t>multiplexerem</a:t>
            </a:r>
            <a:r>
              <a:rPr lang="cs-CZ" sz="2400" dirty="0" smtClean="0"/>
              <a:t> a po přenosu </a:t>
            </a:r>
          </a:p>
          <a:p>
            <a:r>
              <a:rPr lang="cs-CZ" sz="2400" dirty="0" smtClean="0"/>
              <a:t>jednou datovou linkou opět převod na </a:t>
            </a:r>
            <a:r>
              <a:rPr lang="cs-CZ" sz="2400" dirty="0" err="1" smtClean="0"/>
              <a:t>paralení</a:t>
            </a:r>
            <a:r>
              <a:rPr lang="cs-CZ" sz="2400" dirty="0" smtClean="0"/>
              <a:t> </a:t>
            </a:r>
            <a:r>
              <a:rPr lang="cs-CZ" sz="2400" dirty="0" err="1" smtClean="0"/>
              <a:t>demultiplexerem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Časová synchronizace přenosu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61058943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Nadpis 1"/>
          <p:cNvSpPr>
            <a:spLocks noGrp="1"/>
          </p:cNvSpPr>
          <p:nvPr>
            <p:ph type="title"/>
          </p:nvPr>
        </p:nvSpPr>
        <p:spPr>
          <a:xfrm>
            <a:off x="663575" y="592138"/>
            <a:ext cx="8229600" cy="1143000"/>
          </a:xfrm>
        </p:spPr>
        <p:txBody>
          <a:bodyPr/>
          <a:lstStyle/>
          <a:p>
            <a:r>
              <a:rPr lang="cs-CZ" b="1" dirty="0" smtClean="0"/>
              <a:t>Simulace multiplexního přenosu</a:t>
            </a:r>
          </a:p>
        </p:txBody>
      </p:sp>
      <p:pic>
        <p:nvPicPr>
          <p:cNvPr id="4" name="MX-DMX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80041" y="2421254"/>
            <a:ext cx="8181079" cy="3594041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137410" y="2421254"/>
            <a:ext cx="3006090" cy="17970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6583680" y="2421254"/>
            <a:ext cx="2377440" cy="17970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948940" y="2045970"/>
            <a:ext cx="1261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Multiplexer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109460" y="2055495"/>
            <a:ext cx="1507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Demultiplexer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246370" y="2857500"/>
            <a:ext cx="1334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Datová linka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743200" y="4423410"/>
            <a:ext cx="1561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Řízení přenosu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003374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6" name="Nadpis 3"/>
          <p:cNvSpPr>
            <a:spLocks noGrp="1"/>
          </p:cNvSpPr>
          <p:nvPr>
            <p:ph type="title"/>
          </p:nvPr>
        </p:nvSpPr>
        <p:spPr>
          <a:xfrm>
            <a:off x="1016000" y="1528128"/>
            <a:ext cx="8025130" cy="4244022"/>
          </a:xfrm>
        </p:spPr>
        <p:txBody>
          <a:bodyPr/>
          <a:lstStyle/>
          <a:p>
            <a:pPr algn="l">
              <a:spcAft>
                <a:spcPts val="600"/>
              </a:spcAft>
            </a:pPr>
            <a:r>
              <a:rPr lang="cs-CZ" sz="2800" b="1" dirty="0" smtClean="0"/>
              <a:t>Zdroje</a:t>
            </a:r>
            <a:br>
              <a:rPr lang="cs-CZ" sz="2800" b="1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1800" dirty="0" smtClean="0"/>
              <a:t>ANTOŠOVÁ, Marcela a Vratislav DAVÍDEK. </a:t>
            </a:r>
            <a:r>
              <a:rPr lang="cs-CZ" sz="1800" i="1" dirty="0" smtClean="0"/>
              <a:t>Číslicová technika</a:t>
            </a:r>
            <a:r>
              <a:rPr lang="cs-CZ" sz="1800" dirty="0" smtClean="0"/>
              <a:t>. 4. </a:t>
            </a:r>
            <a:r>
              <a:rPr lang="cs-CZ" sz="1800" dirty="0" err="1" smtClean="0"/>
              <a:t>aktualiz</a:t>
            </a:r>
            <a:r>
              <a:rPr lang="cs-CZ" sz="1800" dirty="0" smtClean="0"/>
              <a:t>. vyd. České Budějovice: Kopp, 2009, 305 s. ISBN 978-80-7232-394-4. </a:t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/>
              <a:t>Demultiplexor. In: </a:t>
            </a:r>
            <a:r>
              <a:rPr lang="cs-CZ" sz="1800" i="1" dirty="0" err="1"/>
              <a:t>Mikrokontroléry</a:t>
            </a:r>
            <a:r>
              <a:rPr lang="cs-CZ" sz="1800" i="1" dirty="0"/>
              <a:t> PIC</a:t>
            </a:r>
            <a:r>
              <a:rPr lang="cs-CZ" sz="1800" dirty="0"/>
              <a:t> [online]. [cit. 2013-01-30]. Dostupné z: http://mikrokontrolery-pic.cz/zaciname/cislicova-technika/kombinacni-logicke-obvody/demultiplexor/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JANSEN, Horst a Heinrich RÖTTER. </a:t>
            </a:r>
            <a:r>
              <a:rPr lang="cs-CZ" sz="1800" i="1" dirty="0"/>
              <a:t>Informační a telekomunikační technika</a:t>
            </a:r>
            <a:r>
              <a:rPr lang="cs-CZ" sz="1800" dirty="0"/>
              <a:t>. Vyd. 1. Praha: Europa-Sobotáles, 2004, 399 s. ISBN 80-867-0608-7.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NATIONAL INSTRUMENTS CORPORATION. NI </a:t>
            </a:r>
            <a:r>
              <a:rPr lang="cs-CZ" sz="1800" dirty="0" err="1"/>
              <a:t>Circuit</a:t>
            </a:r>
            <a:r>
              <a:rPr lang="cs-CZ" sz="1800" dirty="0"/>
              <a:t> Design </a:t>
            </a:r>
            <a:r>
              <a:rPr lang="cs-CZ" sz="1800" dirty="0" err="1"/>
              <a:t>Suite</a:t>
            </a:r>
            <a:r>
              <a:rPr lang="cs-CZ" sz="1800" dirty="0"/>
              <a:t> </a:t>
            </a:r>
            <a:r>
              <a:rPr lang="cs-CZ" sz="1800" dirty="0" err="1"/>
              <a:t>Version</a:t>
            </a:r>
            <a:r>
              <a:rPr lang="cs-CZ" sz="1800" dirty="0"/>
              <a:t> 10.0 </a:t>
            </a:r>
            <a:r>
              <a:rPr lang="en-US" sz="1800" dirty="0"/>
              <a:t>[software]. [</a:t>
            </a:r>
            <a:r>
              <a:rPr lang="cs-CZ" sz="1800" dirty="0"/>
              <a:t>Přístup</a:t>
            </a:r>
            <a:r>
              <a:rPr lang="en-US" sz="1800" dirty="0"/>
              <a:t> 26.1.2013]. </a:t>
            </a:r>
            <a:r>
              <a:rPr lang="en-US" sz="1800" dirty="0" err="1"/>
              <a:t>Dostupn</a:t>
            </a:r>
            <a:r>
              <a:rPr lang="cs-CZ" sz="1800" dirty="0"/>
              <a:t>é z </a:t>
            </a:r>
            <a:r>
              <a:rPr lang="cs-CZ" sz="1800" u="sng" dirty="0">
                <a:hlinkClick r:id="rId4"/>
              </a:rPr>
              <a:t>http://www.ni.com</a:t>
            </a:r>
            <a:r>
              <a:rPr lang="cs-CZ" sz="1800" dirty="0"/>
              <a:t>. Minimální požadavky na systém:  Windows 2000 </a:t>
            </a:r>
            <a:r>
              <a:rPr lang="cs-CZ" sz="1800" dirty="0" err="1"/>
              <a:t>Service</a:t>
            </a:r>
            <a:r>
              <a:rPr lang="cs-CZ" sz="1800" dirty="0"/>
              <a:t> </a:t>
            </a:r>
            <a:r>
              <a:rPr lang="cs-CZ" sz="1800" dirty="0" err="1"/>
              <a:t>Pack</a:t>
            </a:r>
            <a:r>
              <a:rPr lang="cs-CZ" sz="1800" dirty="0"/>
              <a:t> 3 </a:t>
            </a:r>
            <a:r>
              <a:rPr lang="cs-CZ" sz="1800" dirty="0" err="1"/>
              <a:t>or</a:t>
            </a:r>
            <a:r>
              <a:rPr lang="cs-CZ" sz="1800" dirty="0"/>
              <a:t> </a:t>
            </a:r>
            <a:r>
              <a:rPr lang="cs-CZ" sz="1800" dirty="0" err="1"/>
              <a:t>later</a:t>
            </a:r>
            <a:r>
              <a:rPr lang="cs-CZ" sz="1800" dirty="0"/>
              <a:t>, </a:t>
            </a:r>
            <a:r>
              <a:rPr lang="cs-CZ" sz="1800" dirty="0" err="1"/>
              <a:t>or</a:t>
            </a:r>
            <a:r>
              <a:rPr lang="cs-CZ" sz="1800" dirty="0"/>
              <a:t> Windows XP, Pentium 4 </a:t>
            </a:r>
            <a:r>
              <a:rPr lang="cs-CZ" sz="1800" dirty="0" err="1"/>
              <a:t>class</a:t>
            </a:r>
            <a:r>
              <a:rPr lang="cs-CZ" sz="1800" dirty="0"/>
              <a:t> </a:t>
            </a:r>
            <a:r>
              <a:rPr lang="cs-CZ" sz="1800" dirty="0" err="1"/>
              <a:t>or</a:t>
            </a:r>
            <a:r>
              <a:rPr lang="cs-CZ" sz="1800" dirty="0"/>
              <a:t> </a:t>
            </a:r>
            <a:r>
              <a:rPr lang="cs-CZ" sz="1800" dirty="0" err="1"/>
              <a:t>equivalent</a:t>
            </a:r>
            <a:r>
              <a:rPr lang="cs-CZ" sz="1800" dirty="0"/>
              <a:t>, 512 MB RAM, 1,5 GB </a:t>
            </a:r>
            <a:r>
              <a:rPr lang="cs-CZ" sz="1800" dirty="0" err="1"/>
              <a:t>of</a:t>
            </a:r>
            <a:r>
              <a:rPr lang="cs-CZ" sz="1800" dirty="0"/>
              <a:t> free hard disk </a:t>
            </a:r>
            <a:r>
              <a:rPr lang="cs-CZ" sz="1800" dirty="0" err="1"/>
              <a:t>space</a:t>
            </a:r>
            <a:r>
              <a:rPr lang="cs-CZ" sz="1800" dirty="0" smtClean="0"/>
              <a:t>.</a:t>
            </a:r>
            <a:br>
              <a:rPr lang="cs-CZ" sz="1800" dirty="0" smtClean="0"/>
            </a:br>
            <a:r>
              <a:rPr lang="cs-CZ" sz="1800" dirty="0"/>
              <a:t/>
            </a:r>
            <a:br>
              <a:rPr lang="cs-CZ" sz="1800" dirty="0"/>
            </a:br>
            <a:r>
              <a:rPr lang="cs-CZ" sz="2000" b="1" dirty="0" smtClean="0"/>
              <a:t/>
            </a:r>
            <a:br>
              <a:rPr lang="cs-CZ" sz="2000" b="1" dirty="0" smtClean="0"/>
            </a:br>
            <a:endParaRPr lang="cs-CZ" sz="2000" b="1" dirty="0" smtClean="0"/>
          </a:p>
        </p:txBody>
      </p:sp>
      <p:sp>
        <p:nvSpPr>
          <p:cNvPr id="6" name="TextovéPole 1"/>
          <p:cNvSpPr txBox="1"/>
          <p:nvPr/>
        </p:nvSpPr>
        <p:spPr>
          <a:xfrm>
            <a:off x="993324" y="6084004"/>
            <a:ext cx="236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Times New Roman"/>
                <a:cs typeface="Times New Roman"/>
              </a:rPr>
              <a:t>© </a:t>
            </a:r>
            <a:r>
              <a:rPr lang="cs-CZ" dirty="0" smtClean="0"/>
              <a:t>Ing. Jaroslav Chlubný</a:t>
            </a:r>
            <a:endParaRPr lang="cs-CZ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ektronik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elektronika</Template>
  <TotalTime>1133</TotalTime>
  <Words>215</Words>
  <Application>Microsoft Office PowerPoint</Application>
  <PresentationFormat>Předvádění na obrazovce (4:3)</PresentationFormat>
  <Paragraphs>47</Paragraphs>
  <Slides>9</Slides>
  <Notes>0</Notes>
  <HiddenSlides>0</HiddenSlides>
  <MMClips>2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elektronika</vt:lpstr>
      <vt:lpstr>Demultiplexery</vt:lpstr>
      <vt:lpstr>Princip demultiplexeru</vt:lpstr>
      <vt:lpstr>Druhy demultiplexerů</vt:lpstr>
      <vt:lpstr>Simulace jednoduchého DMX</vt:lpstr>
      <vt:lpstr>Čtyřvstupový demultiplexer</vt:lpstr>
      <vt:lpstr>DMUX x dekodér</vt:lpstr>
      <vt:lpstr>Multiplexní přenos</vt:lpstr>
      <vt:lpstr>Simulace multiplexního přenosu</vt:lpstr>
      <vt:lpstr>Zdroje  ANTOŠOVÁ, Marcela a Vratislav DAVÍDEK. Číslicová technika. 4. aktualiz. vyd. České Budějovice: Kopp, 2009, 305 s. ISBN 978-80-7232-394-4.   Demultiplexor. In: Mikrokontroléry PIC [online]. [cit. 2013-01-30]. Dostupné z: http://mikrokontrolery-pic.cz/zaciname/cislicova-technika/kombinacni-logicke-obvody/demultiplexor/   JANSEN, Horst a Heinrich RÖTTER. Informační a telekomunikační technika. Vyd. 1. Praha: Europa-Sobotáles, 2004, 399 s. ISBN 80-867-0608-7.   NATIONAL INSTRUMENTS CORPORATION. NI Circuit Design Suite Version 10.0 [software]. [Přístup 26.1.2013]. Dostupné z http://www.ni.com. Minimální požadavky na systém:  Windows 2000 Service Pack 3 or later, or Windows XP, Pentium 4 class or equivalent, 512 MB RAM, 1,5 GB of free hard disk space.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</dc:title>
  <dc:creator>SS-COPT_Kromeriz</dc:creator>
  <cp:lastModifiedBy>SS-COPT_Kromeriz</cp:lastModifiedBy>
  <cp:revision>100</cp:revision>
  <dcterms:created xsi:type="dcterms:W3CDTF">2013-01-23T18:42:21Z</dcterms:created>
  <dcterms:modified xsi:type="dcterms:W3CDTF">2013-06-16T11:32:34Z</dcterms:modified>
</cp:coreProperties>
</file>