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mp4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85" r:id="rId4"/>
    <p:sldId id="286" r:id="rId5"/>
    <p:sldId id="287" r:id="rId6"/>
    <p:sldId id="289" r:id="rId7"/>
    <p:sldId id="283" r:id="rId8"/>
    <p:sldId id="268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7" d="100"/>
          <a:sy n="67" d="100"/>
        </p:scale>
        <p:origin x="-12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E056B4-921C-4DF7-B730-5E41E80279F8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78CD2D-754B-4E71-8381-82EDF9EB5D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920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A53A-FB3D-4620-826C-CEFEE8E1E8C1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DB6C5-C79B-4C23-8D86-FCAF0A91D8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947860"/>
      </p:ext>
    </p:extLst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F15C2-A805-4264-B671-902AF34CF804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02774-4873-47CE-9D09-AAF43395F4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587391"/>
      </p:ext>
    </p:extLst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FA7A-7087-43BF-A64E-9A86D19FD37E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4DD1E-B332-435B-94A6-FF69597DE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167160"/>
      </p:ext>
    </p:extLst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643D5-1F5E-4764-9532-64CBE0891F24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E59B-9340-4919-A616-E0EFACC1AC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88673"/>
      </p:ext>
    </p:extLst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CE6FF-01E6-4347-B8A3-A08770E6CCD2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760B3-03D9-4772-8FBC-CDA0536AA2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399654"/>
      </p:ext>
    </p:extLst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83BD-A652-4211-B457-F3117A2F0E79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23D74-A2C4-4FBF-970A-E6BC482D54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12147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5D80A-9543-4479-BDD5-55855FE26283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DC3AB-5714-4F3E-A575-463EA4ACE9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121816"/>
      </p:ext>
    </p:extLst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E04F-7939-4C75-A743-7360D950047B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F9A56-8963-4CFE-BFDB-00806122E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646157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FBBED-BF38-4954-8896-557BDCF7EE8D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81467-B7D3-4417-A2D1-64086F39B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093841"/>
      </p:ext>
    </p:extLst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5ED9-D75A-408E-ACAC-A4523A23B003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EC73-09CA-41A0-BC2A-77694AF951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13824"/>
      </p:ext>
    </p:extLst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07268-1826-4A98-929E-50013F5B3558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8EB1E-5530-4623-96A9-45D87DDC62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945962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63C56A-6A57-4941-B4FC-1EF8251E00D0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6D2121-3B22-4E72-9CB6-4C3AA5DD79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4702175"/>
            <a:ext cx="9156700" cy="22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6300788" y="323850"/>
            <a:ext cx="24952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VY_32_INOVACE_CIT_09</a:t>
            </a:r>
            <a:endParaRPr lang="cs-CZ" dirty="0"/>
          </a:p>
        </p:txBody>
      </p:sp>
      <p:pic>
        <p:nvPicPr>
          <p:cNvPr id="8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4246563"/>
            <a:ext cx="64341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 txBox="1">
            <a:spLocks/>
          </p:cNvSpPr>
          <p:nvPr/>
        </p:nvSpPr>
        <p:spPr bwMode="auto">
          <a:xfrm>
            <a:off x="831850" y="1773238"/>
            <a:ext cx="77724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Kodéry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Kodér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211580" y="1817370"/>
            <a:ext cx="77989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opak dekodéru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aktivní úroveň na jednom vstupu (1 z n) převádí  na binární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nebo BCD kód na výstupu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3634740" y="3989070"/>
            <a:ext cx="2091690" cy="2320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kodér</a:t>
            </a:r>
            <a:endParaRPr lang="cs-CZ" sz="2800" b="1" dirty="0">
              <a:solidFill>
                <a:schemeClr val="tx1"/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2720340" y="4606290"/>
            <a:ext cx="9029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2720340" y="5126355"/>
            <a:ext cx="9029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720340" y="5676900"/>
            <a:ext cx="9029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5715000" y="4606290"/>
            <a:ext cx="9029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5715000" y="5126355"/>
            <a:ext cx="9029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5715000" y="5676900"/>
            <a:ext cx="9029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2891790" y="416052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1</a:t>
            </a:r>
            <a:endParaRPr lang="cs-CZ" sz="24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891256" y="465332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2</a:t>
            </a:r>
            <a:endParaRPr lang="cs-CZ" sz="24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891790" y="517523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3</a:t>
            </a:r>
            <a:endParaRPr lang="cs-CZ" sz="2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903720" y="4884152"/>
            <a:ext cx="1634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Binární kód</a:t>
            </a:r>
            <a:endParaRPr lang="cs-CZ" sz="24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800100" y="3268980"/>
            <a:ext cx="8166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Příklad – pro stisknuté tlačítko generuje odpovídající binární kód</a:t>
            </a:r>
            <a:endParaRPr lang="cs-CZ" sz="24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Kodér pro převod desítkového čísla na binární</a:t>
            </a:r>
          </a:p>
        </p:txBody>
      </p:sp>
      <p:pic>
        <p:nvPicPr>
          <p:cNvPr id="2" name="koder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49313" y="1706879"/>
            <a:ext cx="5242877" cy="5132139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439735"/>
              </p:ext>
            </p:extLst>
          </p:nvPr>
        </p:nvGraphicFramePr>
        <p:xfrm>
          <a:off x="6172200" y="3303270"/>
          <a:ext cx="2560320" cy="2137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"/>
                <a:gridCol w="853440"/>
                <a:gridCol w="853440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vstupy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výstupy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2428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242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242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242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3348990" y="5669280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Simulace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5604068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Převod desítkového vstupního signálu z klávesnice na BCD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09" y="2020253"/>
            <a:ext cx="5295899" cy="4369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772150" y="61722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LSB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366508" y="2238375"/>
            <a:ext cx="23545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Vstupní linka v 0 generuje odpovídající binární kód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3153434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Integrovaný kodér 74LS147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148" y="1430655"/>
            <a:ext cx="4774882" cy="541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663714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preruseni0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435" y="1314450"/>
            <a:ext cx="5043488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Prioritní kodér v řadiči přerušení</a:t>
            </a:r>
          </a:p>
        </p:txBody>
      </p:sp>
      <p:sp>
        <p:nvSpPr>
          <p:cNvPr id="3" name="Ovál 2"/>
          <p:cNvSpPr/>
          <p:nvPr/>
        </p:nvSpPr>
        <p:spPr>
          <a:xfrm>
            <a:off x="3846195" y="4051935"/>
            <a:ext cx="1468755" cy="5429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80465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Aplikace kodéru</a:t>
            </a:r>
          </a:p>
        </p:txBody>
      </p:sp>
      <p:pic>
        <p:nvPicPr>
          <p:cNvPr id="1026" name="Picture 2" descr="http://upload.wikimedia.org/wikipedia/commons/6/62/Lock_Keyboard_Coder_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80844"/>
            <a:ext cx="3528695" cy="508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5650" y="1817370"/>
            <a:ext cx="404494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Kodér </a:t>
            </a:r>
            <a:r>
              <a:rPr lang="cs-CZ" sz="2400" dirty="0"/>
              <a:t>pro převod (identifikaci) stisknutého tlačítka jednoduché klávesnice kódového zámku nebo platebního terminálu. </a:t>
            </a:r>
            <a:endParaRPr lang="cs-CZ" sz="2400" dirty="0" smtClean="0"/>
          </a:p>
          <a:p>
            <a:endParaRPr lang="cs-CZ" dirty="0"/>
          </a:p>
          <a:p>
            <a:r>
              <a:rPr lang="cs-CZ" sz="2400" dirty="0" smtClean="0"/>
              <a:t>Při </a:t>
            </a:r>
            <a:r>
              <a:rPr lang="cs-CZ" sz="2400" dirty="0"/>
              <a:t>stisknutí tlačítka vyhodnotí kodér tuto informaci a přiřadí výstupním signálům kód odpovídající stisknutému tlačítku.</a:t>
            </a:r>
          </a:p>
        </p:txBody>
      </p:sp>
    </p:spTree>
    <p:extLst>
      <p:ext uri="{BB962C8B-B14F-4D97-AF65-F5344CB8AC3E}">
        <p14:creationId xmlns:p14="http://schemas.microsoft.com/office/powerpoint/2010/main" val="187716600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6" name="Nadpis 3"/>
          <p:cNvSpPr>
            <a:spLocks noGrp="1"/>
          </p:cNvSpPr>
          <p:nvPr>
            <p:ph type="title"/>
          </p:nvPr>
        </p:nvSpPr>
        <p:spPr>
          <a:xfrm>
            <a:off x="1016000" y="1802448"/>
            <a:ext cx="8025130" cy="4244022"/>
          </a:xfrm>
        </p:spPr>
        <p:txBody>
          <a:bodyPr/>
          <a:lstStyle/>
          <a:p>
            <a:pPr algn="l">
              <a:spcAft>
                <a:spcPts val="600"/>
              </a:spcAft>
            </a:pPr>
            <a:r>
              <a:rPr lang="cs-CZ" sz="2800" b="1" dirty="0" smtClean="0"/>
              <a:t>Zdroje</a:t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1800" dirty="0" smtClean="0"/>
              <a:t>ANTOŠOVÁ, Marcela a Vratislav DAVÍDEK. </a:t>
            </a:r>
            <a:r>
              <a:rPr lang="cs-CZ" sz="1800" i="1" dirty="0" smtClean="0"/>
              <a:t>Číslicová technika</a:t>
            </a:r>
            <a:r>
              <a:rPr lang="cs-CZ" sz="1800" dirty="0" smtClean="0"/>
              <a:t>. 4. </a:t>
            </a:r>
            <a:r>
              <a:rPr lang="cs-CZ" sz="1800" dirty="0" err="1" smtClean="0"/>
              <a:t>aktualiz</a:t>
            </a:r>
            <a:r>
              <a:rPr lang="cs-CZ" sz="1800" dirty="0" smtClean="0"/>
              <a:t>. vyd. České Budějovice: Kopp, 2009, 305 s. ISBN 978-80-7232-394-4. 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i="1" dirty="0" smtClean="0"/>
              <a:t>Dálkový </a:t>
            </a:r>
            <a:r>
              <a:rPr lang="cs-CZ" sz="1800" i="1" dirty="0"/>
              <a:t>kurz číslicové techniky</a:t>
            </a:r>
            <a:r>
              <a:rPr lang="cs-CZ" sz="1800" dirty="0"/>
              <a:t>. 1. vydání. ÚV Svazarm, </a:t>
            </a:r>
            <a:r>
              <a:rPr lang="cs-CZ" sz="1800" dirty="0" smtClean="0"/>
              <a:t>rok vydání-neudán</a:t>
            </a:r>
            <a:r>
              <a:rPr lang="cs-CZ" sz="1800" dirty="0"/>
              <a:t>.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en-US" sz="1800" dirty="0"/>
              <a:t>DECIMAL to BCD ENCODER. In: </a:t>
            </a:r>
            <a:r>
              <a:rPr lang="en-US" sz="1800" i="1" dirty="0" err="1"/>
              <a:t>Technosains</a:t>
            </a:r>
            <a:r>
              <a:rPr lang="en-US" sz="1800" dirty="0"/>
              <a:t> [online]. [cit. 2013-01-29]. </a:t>
            </a:r>
            <a:r>
              <a:rPr lang="en-US" sz="1800" dirty="0" err="1"/>
              <a:t>Dostupné</a:t>
            </a:r>
            <a:r>
              <a:rPr lang="en-US" sz="1800" dirty="0"/>
              <a:t> z: http://technosains.com/Decimal%20to%20BCD%20Encoder.htm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/>
              <a:t>Kodér. In: </a:t>
            </a:r>
            <a:r>
              <a:rPr lang="cs-CZ" sz="1800" i="1" dirty="0" err="1"/>
              <a:t>Wikipedia</a:t>
            </a:r>
            <a:r>
              <a:rPr lang="cs-CZ" sz="1800" i="1" dirty="0"/>
              <a:t>: </a:t>
            </a:r>
            <a:r>
              <a:rPr lang="cs-CZ" sz="1800" i="1" dirty="0" err="1"/>
              <a:t>the</a:t>
            </a:r>
            <a:r>
              <a:rPr lang="cs-CZ" sz="1800" i="1" dirty="0"/>
              <a:t> free </a:t>
            </a:r>
            <a:r>
              <a:rPr lang="cs-CZ" sz="1800" i="1" dirty="0" err="1"/>
              <a:t>encyclopedia</a:t>
            </a:r>
            <a:r>
              <a:rPr lang="cs-CZ" sz="1800" dirty="0"/>
              <a:t> [online]. San Francisco (CA): </a:t>
            </a:r>
            <a:r>
              <a:rPr lang="cs-CZ" sz="1800" dirty="0" err="1"/>
              <a:t>Wikimedia</a:t>
            </a:r>
            <a:r>
              <a:rPr lang="cs-CZ" sz="1800" dirty="0"/>
              <a:t> </a:t>
            </a:r>
            <a:r>
              <a:rPr lang="cs-CZ" sz="1800" dirty="0" err="1"/>
              <a:t>Foundation</a:t>
            </a:r>
            <a:r>
              <a:rPr lang="cs-CZ" sz="1800" dirty="0"/>
              <a:t>, 2001- [cit. 2013-01-29]. Dostupné z: http://cs.wikipedia.org/wiki/Kod%C3%A9r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smtClean="0"/>
              <a:t>NATIONAL </a:t>
            </a:r>
            <a:r>
              <a:rPr lang="cs-CZ" sz="1800" dirty="0"/>
              <a:t>INSTRUMENTS CORPORATION. NI </a:t>
            </a:r>
            <a:r>
              <a:rPr lang="cs-CZ" sz="1800" dirty="0" err="1"/>
              <a:t>Circuit</a:t>
            </a:r>
            <a:r>
              <a:rPr lang="cs-CZ" sz="1800" dirty="0"/>
              <a:t> Design </a:t>
            </a:r>
            <a:r>
              <a:rPr lang="cs-CZ" sz="1800" dirty="0" err="1"/>
              <a:t>Suite</a:t>
            </a:r>
            <a:r>
              <a:rPr lang="cs-CZ" sz="1800" dirty="0"/>
              <a:t> </a:t>
            </a:r>
            <a:r>
              <a:rPr lang="cs-CZ" sz="1800" dirty="0" err="1"/>
              <a:t>Version</a:t>
            </a:r>
            <a:r>
              <a:rPr lang="cs-CZ" sz="1800" dirty="0"/>
              <a:t> 10.0 </a:t>
            </a:r>
            <a:r>
              <a:rPr lang="en-US" sz="1800" dirty="0"/>
              <a:t>[software]. [</a:t>
            </a:r>
            <a:r>
              <a:rPr lang="cs-CZ" sz="1800" dirty="0"/>
              <a:t>Přístup</a:t>
            </a:r>
            <a:r>
              <a:rPr lang="en-US" sz="1800" dirty="0"/>
              <a:t> 26.1.2013]. </a:t>
            </a:r>
            <a:r>
              <a:rPr lang="en-US" sz="1800" dirty="0" err="1"/>
              <a:t>Dostupn</a:t>
            </a:r>
            <a:r>
              <a:rPr lang="cs-CZ" sz="1800" dirty="0"/>
              <a:t>é z </a:t>
            </a:r>
            <a:r>
              <a:rPr lang="cs-CZ" sz="1800" u="sng" dirty="0">
                <a:hlinkClick r:id="rId4"/>
              </a:rPr>
              <a:t>http://www.ni.com</a:t>
            </a:r>
            <a:r>
              <a:rPr lang="cs-CZ" sz="1800" dirty="0"/>
              <a:t>. Minimální požadavky na systém:  Windows 2000 </a:t>
            </a:r>
            <a:r>
              <a:rPr lang="cs-CZ" sz="1800" dirty="0" err="1"/>
              <a:t>Service</a:t>
            </a:r>
            <a:r>
              <a:rPr lang="cs-CZ" sz="1800" dirty="0"/>
              <a:t> </a:t>
            </a:r>
            <a:r>
              <a:rPr lang="cs-CZ" sz="1800" dirty="0" err="1"/>
              <a:t>Pack</a:t>
            </a:r>
            <a:r>
              <a:rPr lang="cs-CZ" sz="1800" dirty="0"/>
              <a:t> 3 </a:t>
            </a:r>
            <a:r>
              <a:rPr lang="cs-CZ" sz="1800" dirty="0" err="1"/>
              <a:t>or</a:t>
            </a:r>
            <a:r>
              <a:rPr lang="cs-CZ" sz="1800" dirty="0"/>
              <a:t> </a:t>
            </a:r>
            <a:r>
              <a:rPr lang="cs-CZ" sz="1800" dirty="0" err="1"/>
              <a:t>later</a:t>
            </a:r>
            <a:r>
              <a:rPr lang="cs-CZ" sz="1800" dirty="0"/>
              <a:t>, </a:t>
            </a:r>
            <a:r>
              <a:rPr lang="cs-CZ" sz="1800" dirty="0" err="1"/>
              <a:t>or</a:t>
            </a:r>
            <a:r>
              <a:rPr lang="cs-CZ" sz="1800" dirty="0"/>
              <a:t> Windows XP, Pentium 4 </a:t>
            </a:r>
            <a:r>
              <a:rPr lang="cs-CZ" sz="1800" dirty="0" err="1"/>
              <a:t>class</a:t>
            </a:r>
            <a:r>
              <a:rPr lang="cs-CZ" sz="1800" dirty="0"/>
              <a:t> </a:t>
            </a:r>
            <a:r>
              <a:rPr lang="cs-CZ" sz="1800" dirty="0" err="1"/>
              <a:t>or</a:t>
            </a:r>
            <a:r>
              <a:rPr lang="cs-CZ" sz="1800" dirty="0"/>
              <a:t> </a:t>
            </a:r>
            <a:r>
              <a:rPr lang="cs-CZ" sz="1800" dirty="0" err="1"/>
              <a:t>equivalent</a:t>
            </a:r>
            <a:r>
              <a:rPr lang="cs-CZ" sz="1800" dirty="0"/>
              <a:t>, 512 MB RAM, 1,5 GB </a:t>
            </a:r>
            <a:r>
              <a:rPr lang="cs-CZ" sz="1800" dirty="0" err="1"/>
              <a:t>of</a:t>
            </a:r>
            <a:r>
              <a:rPr lang="cs-CZ" sz="1800" dirty="0"/>
              <a:t> free hard disk </a:t>
            </a:r>
            <a:r>
              <a:rPr lang="cs-CZ" sz="1800" dirty="0" err="1"/>
              <a:t>space</a:t>
            </a:r>
            <a:r>
              <a:rPr lang="cs-CZ" sz="1800" dirty="0" smtClean="0"/>
              <a:t>.</a:t>
            </a:r>
            <a:br>
              <a:rPr lang="cs-CZ" sz="1800" dirty="0" smtClean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PINKER, Jiří. </a:t>
            </a:r>
            <a:r>
              <a:rPr lang="cs-CZ" sz="1800" i="1" dirty="0"/>
              <a:t>Mikroprocesory a mikropočítače</a:t>
            </a:r>
            <a:r>
              <a:rPr lang="cs-CZ" sz="1800" dirty="0"/>
              <a:t>. 1. vyd. Praha: BEN - technická literatura, 2004, 159 s. ISBN 80-730-0110-1. </a:t>
            </a:r>
            <a:r>
              <a:rPr lang="en-US" sz="1800" dirty="0" smtClean="0"/>
              <a:t>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2000" b="1" dirty="0" smtClean="0"/>
              <a:t/>
            </a:r>
            <a:br>
              <a:rPr lang="cs-CZ" sz="2000" b="1" dirty="0" smtClean="0"/>
            </a:br>
            <a:endParaRPr lang="cs-CZ" sz="2000" b="1" dirty="0" smtClean="0"/>
          </a:p>
        </p:txBody>
      </p:sp>
      <p:sp>
        <p:nvSpPr>
          <p:cNvPr id="5" name="TextovéPole 1"/>
          <p:cNvSpPr txBox="1"/>
          <p:nvPr/>
        </p:nvSpPr>
        <p:spPr>
          <a:xfrm>
            <a:off x="993324" y="6426904"/>
            <a:ext cx="236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Times New Roman"/>
                <a:cs typeface="Times New Roman"/>
              </a:rPr>
              <a:t>© </a:t>
            </a:r>
            <a:r>
              <a:rPr lang="cs-CZ" dirty="0" smtClean="0"/>
              <a:t>Ing. Jaroslav Chlubný</a:t>
            </a:r>
            <a:endParaRPr lang="cs-CZ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ektroni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elektronika</Template>
  <TotalTime>780</TotalTime>
  <Words>125</Words>
  <Application>Microsoft Office PowerPoint</Application>
  <PresentationFormat>Předvádění na obrazovce (4:3)</PresentationFormat>
  <Paragraphs>38</Paragraphs>
  <Slides>8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elektronika</vt:lpstr>
      <vt:lpstr>Prezentace aplikace PowerPoint</vt:lpstr>
      <vt:lpstr>Kodér</vt:lpstr>
      <vt:lpstr>Kodér pro převod desítkového čísla na binární</vt:lpstr>
      <vt:lpstr>Převod desítkového vstupního signálu z klávesnice na BCD</vt:lpstr>
      <vt:lpstr>Integrovaný kodér 74LS147</vt:lpstr>
      <vt:lpstr>Prioritní kodér v řadiči přerušení</vt:lpstr>
      <vt:lpstr>Aplikace kodéru</vt:lpstr>
      <vt:lpstr>Zdroje  ANTOŠOVÁ, Marcela a Vratislav DAVÍDEK. Číslicová technika. 4. aktualiz. vyd. České Budějovice: Kopp, 2009, 305 s. ISBN 978-80-7232-394-4.   Dálkový kurz číslicové techniky. 1. vydání. ÚV Svazarm, rok vydání-neudán.   DECIMAL to BCD ENCODER. In: Technosains [online]. [cit. 2013-01-29]. Dostupné z: http://technosains.com/Decimal%20to%20BCD%20Encoder.htm   Kodér. In: Wikipedia: the free encyclopedia [online]. San Francisco (CA): Wikimedia Foundation, 2001- [cit. 2013-01-29]. Dostupné z: http://cs.wikipedia.org/wiki/Kod%C3%A9r   NATIONAL INSTRUMENTS CORPORATION. NI Circuit Design Suite Version 10.0 [software]. [Přístup 26.1.2013]. Dostupné z http://www.ni.com. Minimální požadavky na systém:  Windows 2000 Service Pack 3 or later, or Windows XP, Pentium 4 class or equivalent, 512 MB RAM, 1,5 GB of free hard disk space.  PINKER, Jiří. Mikroprocesory a mikropočítače. 1. vyd. Praha: BEN - technická literatura, 2004, 159 s. ISBN 80-730-0110-1.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</dc:title>
  <dc:creator>SS-COPT_Kromeriz</dc:creator>
  <cp:lastModifiedBy>SS-COPT_Kromeriz</cp:lastModifiedBy>
  <cp:revision>76</cp:revision>
  <dcterms:created xsi:type="dcterms:W3CDTF">2013-01-23T18:42:21Z</dcterms:created>
  <dcterms:modified xsi:type="dcterms:W3CDTF">2013-06-16T11:21:41Z</dcterms:modified>
</cp:coreProperties>
</file>