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57" r:id="rId3"/>
    <p:sldId id="270" r:id="rId4"/>
    <p:sldId id="279" r:id="rId5"/>
    <p:sldId id="269" r:id="rId6"/>
    <p:sldId id="280" r:id="rId7"/>
    <p:sldId id="282" r:id="rId8"/>
    <p:sldId id="268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7" d="100"/>
          <a:sy n="67" d="100"/>
        </p:scale>
        <p:origin x="-1258" y="-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E056B4-921C-4DF7-B730-5E41E80279F8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78CD2D-754B-4E71-8381-82EDF9EB5D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920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8CD2D-754B-4E71-8381-82EDF9EB5DED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56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A53A-FB3D-4620-826C-CEFEE8E1E8C1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DB6C5-C79B-4C23-8D86-FCAF0A91D8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947860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F15C2-A805-4264-B671-902AF34CF804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2774-4873-47CE-9D09-AAF43395F4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587391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FA7A-7087-43BF-A64E-9A86D19FD37E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DD1E-B332-435B-94A6-FF69597DE3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167160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43D5-1F5E-4764-9532-64CBE0891F24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FE59B-9340-4919-A616-E0EFACC1AC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88673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CE6FF-01E6-4347-B8A3-A08770E6CCD2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760B3-03D9-4772-8FBC-CDA0536AA2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399654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83BD-A652-4211-B457-F3117A2F0E79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3D74-A2C4-4FBF-970A-E6BC482D54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712147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5D80A-9543-4479-BDD5-55855FE26283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C3AB-5714-4F3E-A575-463EA4ACE9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121816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E04F-7939-4C75-A743-7360D950047B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9A56-8963-4CFE-BFDB-00806122E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646157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FBBED-BF38-4954-8896-557BDCF7EE8D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81467-B7D3-4417-A2D1-64086F39BD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093841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5ED9-D75A-408E-ACAC-A4523A23B003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EC73-09CA-41A0-BC2A-77694AF951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13824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07268-1826-4A98-929E-50013F5B3558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EB1E-5530-4623-96A9-45D87DDC62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945962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63C56A-6A57-4941-B4FC-1EF8251E00D0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6D2121-3B22-4E72-9CB6-4C3AA5DD79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cz/url?sa=i&amp;rct=j&amp;q=truth+table+7+segment&amp;source=images&amp;cd=&amp;cad=rja&amp;docid=fLAcDKe5jzlJPM&amp;tbnid=Gtp4wDN9j3vfHM:&amp;ved=0CAUQjRw&amp;url=http://mechatronics.colostate.edu/tables/index.html&amp;ei=DrsGUcrbDIKZtAbz_4CIBw&amp;psig=AFQjCNGsguxmT9CC2Aa6JRHrP6RxH_70dA&amp;ust=1359481998682378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physics.udel.edu/~watson/scen103/7seg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df1.alldatasheet.net/datasheet-pdf/view/8071/NSC/74LS42.html" TargetMode="External"/><Relationship Id="rId5" Type="http://schemas.openxmlformats.org/officeDocument/2006/relationships/hyperlink" Target="http://www.ni.com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702175"/>
            <a:ext cx="9156700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1850" y="2081848"/>
            <a:ext cx="7772400" cy="19431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Integrované dekodéry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ovéPole 5"/>
          <p:cNvSpPr txBox="1">
            <a:spLocks noChangeArrowheads="1"/>
          </p:cNvSpPr>
          <p:nvPr/>
        </p:nvSpPr>
        <p:spPr bwMode="auto">
          <a:xfrm>
            <a:off x="6300788" y="323850"/>
            <a:ext cx="24952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dirty="0" smtClean="0"/>
              <a:t>VY_32_INOVACE_CIT_08</a:t>
            </a:r>
            <a:endParaRPr lang="cs-CZ" dirty="0"/>
          </a:p>
        </p:txBody>
      </p:sp>
      <p:pic>
        <p:nvPicPr>
          <p:cNvPr id="2054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4246563"/>
            <a:ext cx="64341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66235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Dekodér kódu BCD na 1 z 10</a:t>
            </a:r>
          </a:p>
        </p:txBody>
      </p:sp>
      <p:pic>
        <p:nvPicPr>
          <p:cNvPr id="1025" name="Picture 1" descr="http://www.copsu.cz/mikrop/didakticka_pomucka/cislicova_technika/komb_log_obvody/dek_bcd_1z10/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64"/>
          <a:stretch/>
        </p:blipFill>
        <p:spPr bwMode="auto">
          <a:xfrm>
            <a:off x="4161942" y="1914288"/>
            <a:ext cx="4982058" cy="40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7070" y="1714500"/>
            <a:ext cx="356489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400" dirty="0" smtClean="0"/>
              <a:t>aktivní úroveň 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kombinace 1010 až 1111 nechává výstupy v 1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85824"/>
            <a:ext cx="3499008" cy="307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51560" y="326898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74LS42</a:t>
            </a:r>
            <a:endParaRPr lang="cs-CZ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Simulace dekodéru BCD na  z 10</a:t>
            </a:r>
          </a:p>
        </p:txBody>
      </p:sp>
      <p:pic>
        <p:nvPicPr>
          <p:cNvPr id="2" name="dekoderBC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650" y="1748790"/>
            <a:ext cx="8264838" cy="48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194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Nadpis 1"/>
          <p:cNvSpPr>
            <a:spLocks noGrp="1"/>
          </p:cNvSpPr>
          <p:nvPr>
            <p:ph type="title"/>
          </p:nvPr>
        </p:nvSpPr>
        <p:spPr>
          <a:xfrm>
            <a:off x="650875" y="566738"/>
            <a:ext cx="8229600" cy="1143000"/>
          </a:xfrm>
        </p:spPr>
        <p:txBody>
          <a:bodyPr/>
          <a:lstStyle/>
          <a:p>
            <a:r>
              <a:rPr lang="cs-CZ" b="1" dirty="0" smtClean="0"/>
              <a:t>Dekodér BCD kódu na kód </a:t>
            </a:r>
            <a:r>
              <a:rPr lang="cs-CZ" b="1" dirty="0" err="1" smtClean="0"/>
              <a:t>sedmisegmentové</a:t>
            </a:r>
            <a:r>
              <a:rPr lang="cs-CZ" b="1" dirty="0" smtClean="0"/>
              <a:t> jednotky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35" y="1907857"/>
            <a:ext cx="5161695" cy="210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mechatronics.colostate.edu/tables/6-1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35" y="4232358"/>
            <a:ext cx="5460618" cy="237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718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Nadpis 1"/>
          <p:cNvSpPr>
            <a:spLocks noGrp="1"/>
          </p:cNvSpPr>
          <p:nvPr>
            <p:ph type="title"/>
          </p:nvPr>
        </p:nvSpPr>
        <p:spPr>
          <a:xfrm>
            <a:off x="650875" y="566738"/>
            <a:ext cx="8229600" cy="1143000"/>
          </a:xfrm>
        </p:spPr>
        <p:txBody>
          <a:bodyPr/>
          <a:lstStyle/>
          <a:p>
            <a:r>
              <a:rPr lang="cs-CZ" b="1" dirty="0" smtClean="0"/>
              <a:t>Dekodér BCD kódu na kód </a:t>
            </a:r>
            <a:r>
              <a:rPr lang="cs-CZ" b="1" dirty="0" err="1" smtClean="0"/>
              <a:t>sedmisegmentové</a:t>
            </a:r>
            <a:r>
              <a:rPr lang="cs-CZ" b="1" dirty="0" smtClean="0"/>
              <a:t> jednotky</a:t>
            </a:r>
          </a:p>
        </p:txBody>
      </p:sp>
      <p:pic>
        <p:nvPicPr>
          <p:cNvPr id="2049" name="Picture 1" descr="http://www.copsu.cz/mikrop/didakticka_pomucka/cislicova_technika/komb_log_obvody/dek_sedmisegment/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66" y="2087878"/>
            <a:ext cx="6652264" cy="24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78672" y="4892040"/>
            <a:ext cx="478491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/>
              <a:t>7446, 7447 </a:t>
            </a:r>
            <a:r>
              <a:rPr lang="cs-CZ" sz="2000" dirty="0" smtClean="0"/>
              <a:t>– s aktivní 0 pro buzení displejů se společnou anodou</a:t>
            </a:r>
          </a:p>
          <a:p>
            <a:r>
              <a:rPr lang="cs-CZ" sz="2000" b="1" dirty="0" smtClean="0"/>
              <a:t>7448, 7449 </a:t>
            </a:r>
            <a:r>
              <a:rPr lang="cs-CZ" sz="2000" dirty="0" smtClean="0"/>
              <a:t>– s aktivní 1 pro buzení displejů se společnou katodou</a:t>
            </a:r>
            <a:endParaRPr lang="cs-CZ" sz="2000" dirty="0"/>
          </a:p>
        </p:txBody>
      </p:sp>
      <p:pic>
        <p:nvPicPr>
          <p:cNvPr id="2055" name="Picture 7" descr="http://www.circuitstoday.com/wp-content/uploads/2012/06/7-segment-LED-display-pinout-imag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6" t="17266" r="7291" b="18418"/>
          <a:stretch/>
        </p:blipFill>
        <p:spPr bwMode="auto">
          <a:xfrm>
            <a:off x="6104483" y="4686300"/>
            <a:ext cx="1907947" cy="16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5462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Nadpis 1"/>
          <p:cNvSpPr>
            <a:spLocks noGrp="1"/>
          </p:cNvSpPr>
          <p:nvPr>
            <p:ph type="title"/>
          </p:nvPr>
        </p:nvSpPr>
        <p:spPr>
          <a:xfrm>
            <a:off x="650875" y="566738"/>
            <a:ext cx="8229600" cy="1143000"/>
          </a:xfrm>
        </p:spPr>
        <p:txBody>
          <a:bodyPr/>
          <a:lstStyle/>
          <a:p>
            <a:r>
              <a:rPr lang="cs-CZ" b="1" dirty="0" smtClean="0"/>
              <a:t>Dekodér BCD kódu na kód </a:t>
            </a:r>
            <a:r>
              <a:rPr lang="cs-CZ" b="1" dirty="0" err="1" smtClean="0"/>
              <a:t>sedmisegmentové</a:t>
            </a:r>
            <a:r>
              <a:rPr lang="cs-CZ" b="1" dirty="0" smtClean="0"/>
              <a:t> jednotky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977390" y="2183130"/>
            <a:ext cx="560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Buzení LED segmentů displeje s aktivní 0    </a:t>
            </a:r>
            <a:endParaRPr lang="cs-CZ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002" y="2564130"/>
            <a:ext cx="6594158" cy="392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229100" y="4810972"/>
            <a:ext cx="4606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Tranzistor s otevřeným kolektorem je spínán logikou dekodéru a rozsvěcuje LED segment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6596748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Nadpis 1"/>
          <p:cNvSpPr>
            <a:spLocks noGrp="1"/>
          </p:cNvSpPr>
          <p:nvPr>
            <p:ph type="title"/>
          </p:nvPr>
        </p:nvSpPr>
        <p:spPr>
          <a:xfrm>
            <a:off x="650875" y="566738"/>
            <a:ext cx="8229600" cy="1143000"/>
          </a:xfrm>
        </p:spPr>
        <p:txBody>
          <a:bodyPr/>
          <a:lstStyle/>
          <a:p>
            <a:r>
              <a:rPr lang="cs-CZ" b="1" dirty="0" smtClean="0"/>
              <a:t>Dekodér BCD kódu na kód </a:t>
            </a:r>
            <a:r>
              <a:rPr lang="cs-CZ" b="1" dirty="0" err="1" smtClean="0"/>
              <a:t>sedmisegmentové</a:t>
            </a:r>
            <a:r>
              <a:rPr lang="cs-CZ" b="1" dirty="0" smtClean="0"/>
              <a:t> jednotky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005840" y="1998345"/>
            <a:ext cx="5874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Statický provoz </a:t>
            </a:r>
            <a:r>
              <a:rPr lang="cs-CZ" sz="2400" b="1" dirty="0" err="1" smtClean="0"/>
              <a:t>sedmisegmentových</a:t>
            </a:r>
            <a:r>
              <a:rPr lang="cs-CZ" sz="2400" b="1" dirty="0" smtClean="0"/>
              <a:t> displejů</a:t>
            </a:r>
            <a:endParaRPr lang="cs-CZ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44" y="2447924"/>
            <a:ext cx="6688004" cy="291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72344" y="5680710"/>
            <a:ext cx="6523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RBO</a:t>
            </a:r>
            <a:r>
              <a:rPr lang="cs-CZ" dirty="0" smtClean="0"/>
              <a:t> (</a:t>
            </a:r>
            <a:r>
              <a:rPr lang="cs-CZ" dirty="0" err="1" smtClean="0"/>
              <a:t>Ripple</a:t>
            </a:r>
            <a:r>
              <a:rPr lang="cs-CZ" dirty="0" smtClean="0"/>
              <a:t>-</a:t>
            </a:r>
            <a:r>
              <a:rPr lang="cs-CZ" dirty="0" err="1" smtClean="0"/>
              <a:t>Blanking</a:t>
            </a:r>
            <a:r>
              <a:rPr lang="cs-CZ" dirty="0" smtClean="0"/>
              <a:t>-Output) , </a:t>
            </a:r>
            <a:r>
              <a:rPr lang="cs-CZ" b="1" dirty="0" smtClean="0"/>
              <a:t>RBI</a:t>
            </a:r>
            <a:r>
              <a:rPr lang="cs-CZ" dirty="0" smtClean="0"/>
              <a:t> (</a:t>
            </a:r>
            <a:r>
              <a:rPr lang="cs-CZ" dirty="0" err="1" smtClean="0"/>
              <a:t>Blanking</a:t>
            </a:r>
            <a:r>
              <a:rPr lang="cs-CZ" dirty="0" smtClean="0"/>
              <a:t>-Input)</a:t>
            </a:r>
          </a:p>
          <a:p>
            <a:r>
              <a:rPr lang="cs-CZ" dirty="0" smtClean="0"/>
              <a:t>Propojení výstupů RBO-RBI potlačí zobrazení nul na prvních místech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584329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Nadpis 3"/>
          <p:cNvSpPr>
            <a:spLocks noGrp="1"/>
          </p:cNvSpPr>
          <p:nvPr>
            <p:ph type="title"/>
          </p:nvPr>
        </p:nvSpPr>
        <p:spPr>
          <a:xfrm>
            <a:off x="1016000" y="1745298"/>
            <a:ext cx="8025130" cy="4244022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cs-CZ" sz="2800" b="1" dirty="0" smtClean="0"/>
              <a:t>Zdroje</a:t>
            </a:r>
            <a:br>
              <a:rPr lang="cs-CZ" sz="2800" b="1" dirty="0" smtClean="0"/>
            </a:br>
            <a:r>
              <a:rPr lang="cs-CZ" sz="1800" dirty="0" smtClean="0"/>
              <a:t>ANTOŠOVÁ, Marcela a Vratislav DAVÍDEK. </a:t>
            </a:r>
            <a:r>
              <a:rPr lang="cs-CZ" sz="1800" i="1" dirty="0" smtClean="0"/>
              <a:t>Číslicová technika</a:t>
            </a:r>
            <a:r>
              <a:rPr lang="cs-CZ" sz="1800" dirty="0" smtClean="0"/>
              <a:t>. 4. </a:t>
            </a:r>
            <a:r>
              <a:rPr lang="cs-CZ" sz="1800" dirty="0" err="1" smtClean="0"/>
              <a:t>aktualiz</a:t>
            </a:r>
            <a:r>
              <a:rPr lang="cs-CZ" sz="1800" dirty="0" smtClean="0"/>
              <a:t>. vyd. České Budějovice: Kopp, 2009, 305 s. ISBN 978-80-7232-394-4. </a:t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NATIONAL </a:t>
            </a:r>
            <a:r>
              <a:rPr lang="cs-CZ" sz="1800" dirty="0"/>
              <a:t>INSTRUMENTS CORPORATION. NI </a:t>
            </a:r>
            <a:r>
              <a:rPr lang="cs-CZ" sz="1800" dirty="0" err="1"/>
              <a:t>Circuit</a:t>
            </a:r>
            <a:r>
              <a:rPr lang="cs-CZ" sz="1800" dirty="0"/>
              <a:t> Design </a:t>
            </a:r>
            <a:r>
              <a:rPr lang="cs-CZ" sz="1800" dirty="0" err="1"/>
              <a:t>Suite</a:t>
            </a:r>
            <a:r>
              <a:rPr lang="cs-CZ" sz="1800" dirty="0"/>
              <a:t> </a:t>
            </a:r>
            <a:r>
              <a:rPr lang="cs-CZ" sz="1800" dirty="0" err="1"/>
              <a:t>Version</a:t>
            </a:r>
            <a:r>
              <a:rPr lang="cs-CZ" sz="1800" dirty="0"/>
              <a:t> 10.0 </a:t>
            </a:r>
            <a:r>
              <a:rPr lang="en-US" sz="1800" dirty="0"/>
              <a:t>[software]. [</a:t>
            </a:r>
            <a:r>
              <a:rPr lang="cs-CZ" sz="1800" dirty="0"/>
              <a:t>Přístup</a:t>
            </a:r>
            <a:r>
              <a:rPr lang="en-US" sz="1800" dirty="0"/>
              <a:t> 26.1.2013]. </a:t>
            </a:r>
            <a:r>
              <a:rPr lang="en-US" sz="1800" dirty="0" err="1"/>
              <a:t>Dostupn</a:t>
            </a:r>
            <a:r>
              <a:rPr lang="cs-CZ" sz="1800" dirty="0"/>
              <a:t>é z </a:t>
            </a:r>
            <a:r>
              <a:rPr lang="cs-CZ" sz="1800" u="sng" dirty="0">
                <a:hlinkClick r:id="rId5"/>
              </a:rPr>
              <a:t>http://www.ni.com</a:t>
            </a:r>
            <a:r>
              <a:rPr lang="cs-CZ" sz="1800" dirty="0"/>
              <a:t>. Minimální požadavky na systém:  Windows 2000 </a:t>
            </a:r>
            <a:r>
              <a:rPr lang="cs-CZ" sz="1800" dirty="0" err="1"/>
              <a:t>Service</a:t>
            </a:r>
            <a:r>
              <a:rPr lang="cs-CZ" sz="1800" dirty="0"/>
              <a:t> </a:t>
            </a:r>
            <a:r>
              <a:rPr lang="cs-CZ" sz="1800" dirty="0" err="1"/>
              <a:t>Pack</a:t>
            </a:r>
            <a:r>
              <a:rPr lang="cs-CZ" sz="1800" dirty="0"/>
              <a:t> 3 </a:t>
            </a:r>
            <a:r>
              <a:rPr lang="cs-CZ" sz="1800" dirty="0" err="1"/>
              <a:t>or</a:t>
            </a:r>
            <a:r>
              <a:rPr lang="cs-CZ" sz="1800" dirty="0"/>
              <a:t> </a:t>
            </a:r>
            <a:r>
              <a:rPr lang="cs-CZ" sz="1800" dirty="0" err="1"/>
              <a:t>later</a:t>
            </a:r>
            <a:r>
              <a:rPr lang="cs-CZ" sz="1800" dirty="0"/>
              <a:t>, </a:t>
            </a:r>
            <a:r>
              <a:rPr lang="cs-CZ" sz="1800" dirty="0" err="1"/>
              <a:t>or</a:t>
            </a:r>
            <a:r>
              <a:rPr lang="cs-CZ" sz="1800" dirty="0"/>
              <a:t> Windows XP, Pentium 4 </a:t>
            </a:r>
            <a:r>
              <a:rPr lang="cs-CZ" sz="1800" dirty="0" err="1"/>
              <a:t>class</a:t>
            </a:r>
            <a:r>
              <a:rPr lang="cs-CZ" sz="1800" dirty="0"/>
              <a:t> </a:t>
            </a:r>
            <a:r>
              <a:rPr lang="cs-CZ" sz="1800" dirty="0" err="1"/>
              <a:t>or</a:t>
            </a:r>
            <a:r>
              <a:rPr lang="cs-CZ" sz="1800" dirty="0"/>
              <a:t> </a:t>
            </a:r>
            <a:r>
              <a:rPr lang="cs-CZ" sz="1800" dirty="0" err="1"/>
              <a:t>equivalent</a:t>
            </a:r>
            <a:r>
              <a:rPr lang="cs-CZ" sz="1800" dirty="0"/>
              <a:t>, 512 MB RAM, 1,5 GB </a:t>
            </a:r>
            <a:r>
              <a:rPr lang="cs-CZ" sz="1800" dirty="0" err="1"/>
              <a:t>of</a:t>
            </a:r>
            <a:r>
              <a:rPr lang="cs-CZ" sz="1800" dirty="0"/>
              <a:t> free hard disk </a:t>
            </a:r>
            <a:r>
              <a:rPr lang="cs-CZ" sz="1800" dirty="0" err="1"/>
              <a:t>space</a:t>
            </a:r>
            <a:r>
              <a:rPr lang="cs-CZ" sz="1800" dirty="0" smtClean="0"/>
              <a:t>.</a:t>
            </a:r>
            <a:br>
              <a:rPr lang="cs-CZ" sz="1800" dirty="0" smtClean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en-US" sz="1800" dirty="0"/>
              <a:t>NATIONAL SEMICONDUCTOR. 74LS42 Datasheet. In: </a:t>
            </a:r>
            <a:r>
              <a:rPr lang="en-US" sz="1800" i="1" dirty="0"/>
              <a:t>Alldatasheet.net</a:t>
            </a:r>
            <a:r>
              <a:rPr lang="en-US" sz="1800" dirty="0"/>
              <a:t> [online]. </a:t>
            </a:r>
            <a:r>
              <a:rPr lang="en-US" sz="1800" dirty="0" err="1"/>
              <a:t>červen</a:t>
            </a:r>
            <a:r>
              <a:rPr lang="en-US" sz="1800" dirty="0"/>
              <a:t> 1989. [cit. 2013-01-28]. </a:t>
            </a:r>
            <a:r>
              <a:rPr lang="en-US" sz="1800" dirty="0" err="1"/>
              <a:t>Dostupné</a:t>
            </a:r>
            <a:r>
              <a:rPr lang="en-US" sz="1800" dirty="0"/>
              <a:t> z: </a:t>
            </a:r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pdf1.alldatasheet.net/datasheet-pdf/view/8071/NSC/74LS42.html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en-US" sz="1800" dirty="0" smtClean="0"/>
              <a:t>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en-US" sz="1800" dirty="0"/>
              <a:t>7 Segment Displays. In: </a:t>
            </a:r>
            <a:r>
              <a:rPr lang="en-US" sz="1800" i="1" dirty="0"/>
              <a:t>Silicon, Circuits, and the Digital Revolution</a:t>
            </a:r>
            <a:r>
              <a:rPr lang="en-US" sz="1800" dirty="0"/>
              <a:t> [online]. [cit. 2013-01-28]. </a:t>
            </a:r>
            <a:r>
              <a:rPr lang="en-US" sz="1800" dirty="0" err="1"/>
              <a:t>Dostupné</a:t>
            </a:r>
            <a:r>
              <a:rPr lang="en-US" sz="1800" dirty="0"/>
              <a:t> z: </a:t>
            </a:r>
            <a:r>
              <a:rPr lang="en-US" sz="1800" dirty="0">
                <a:hlinkClick r:id="rId7"/>
              </a:rPr>
              <a:t>http://www.physics.udel.edu/~</a:t>
            </a:r>
            <a:r>
              <a:rPr lang="en-US" sz="1800" dirty="0" smtClean="0">
                <a:hlinkClick r:id="rId7"/>
              </a:rPr>
              <a:t>watson/scen103/7seg.html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en-US" sz="1800" dirty="0"/>
              <a:t>A Note about 7 segment LED display. In: </a:t>
            </a:r>
            <a:r>
              <a:rPr lang="en-US" sz="1800" i="1" dirty="0"/>
              <a:t>Circuits Today</a:t>
            </a:r>
            <a:r>
              <a:rPr lang="en-US" sz="1800" dirty="0"/>
              <a:t> [online]. [cit. 2013-01-28]. </a:t>
            </a:r>
            <a:r>
              <a:rPr lang="en-US" sz="1800" dirty="0" err="1"/>
              <a:t>Dostupné</a:t>
            </a:r>
            <a:r>
              <a:rPr lang="en-US" sz="1800" dirty="0"/>
              <a:t> z: http://www.circuitstoday.com/interfacing-seven-segment-display-to-8051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endParaRPr lang="cs-CZ" sz="2000" b="1" dirty="0" smtClean="0"/>
          </a:p>
        </p:txBody>
      </p:sp>
      <p:sp>
        <p:nvSpPr>
          <p:cNvPr id="5" name="TextovéPole 1"/>
          <p:cNvSpPr txBox="1"/>
          <p:nvPr/>
        </p:nvSpPr>
        <p:spPr>
          <a:xfrm>
            <a:off x="1039044" y="6369754"/>
            <a:ext cx="236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/>
                <a:cs typeface="Times New Roman"/>
              </a:rPr>
              <a:t>© </a:t>
            </a:r>
            <a:r>
              <a:rPr lang="cs-CZ" dirty="0" smtClean="0"/>
              <a:t>Ing. Jaroslav Chlubný</a:t>
            </a:r>
            <a:endParaRPr lang="cs-CZ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ktroni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elektronika</Template>
  <TotalTime>695</TotalTime>
  <Words>130</Words>
  <Application>Microsoft Office PowerPoint</Application>
  <PresentationFormat>Předvádění na obrazovce (4:3)</PresentationFormat>
  <Paragraphs>21</Paragraphs>
  <Slides>8</Slides>
  <Notes>1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elektronika</vt:lpstr>
      <vt:lpstr>Integrované dekodéry</vt:lpstr>
      <vt:lpstr>Dekodér kódu BCD na 1 z 10</vt:lpstr>
      <vt:lpstr>Simulace dekodéru BCD na  z 10</vt:lpstr>
      <vt:lpstr>Dekodér BCD kódu na kód sedmisegmentové jednotky</vt:lpstr>
      <vt:lpstr>Dekodér BCD kódu na kód sedmisegmentové jednotky</vt:lpstr>
      <vt:lpstr>Dekodér BCD kódu na kód sedmisegmentové jednotky</vt:lpstr>
      <vt:lpstr>Dekodér BCD kódu na kód sedmisegmentové jednotky</vt:lpstr>
      <vt:lpstr>Zdroje ANTOŠOVÁ, Marcela a Vratislav DAVÍDEK. Číslicová technika. 4. aktualiz. vyd. České Budějovice: Kopp, 2009, 305 s. ISBN 978-80-7232-394-4.   NATIONAL INSTRUMENTS CORPORATION. NI Circuit Design Suite Version 10.0 [software]. [Přístup 26.1.2013]. Dostupné z http://www.ni.com. Minimální požadavky na systém:  Windows 2000 Service Pack 3 or later, or Windows XP, Pentium 4 class or equivalent, 512 MB RAM, 1,5 GB of free hard disk space.  NATIONAL SEMICONDUCTOR. 74LS42 Datasheet. In: Alldatasheet.net [online]. červen 1989. [cit. 2013-01-28]. Dostupné z: http://pdf1.alldatasheet.net/datasheet-pdf/view/8071/NSC/74LS42.html   7 Segment Displays. In: Silicon, Circuits, and the Digital Revolution [online]. [cit. 2013-01-28]. Dostupné z: http://www.physics.udel.edu/~watson/scen103/7seg.html  A Note about 7 segment LED display. In: Circuits Today [online]. [cit. 2013-01-28]. Dostupné z: http://www.circuitstoday.com/interfacing-seven-segment-display-to-8051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</dc:title>
  <dc:creator>SS-COPT_Kromeriz</dc:creator>
  <cp:lastModifiedBy>SS-COPT_Kromeriz</cp:lastModifiedBy>
  <cp:revision>66</cp:revision>
  <dcterms:created xsi:type="dcterms:W3CDTF">2013-01-23T18:42:21Z</dcterms:created>
  <dcterms:modified xsi:type="dcterms:W3CDTF">2013-06-16T11:40:01Z</dcterms:modified>
</cp:coreProperties>
</file>