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57" r:id="rId3"/>
    <p:sldId id="270" r:id="rId4"/>
    <p:sldId id="269" r:id="rId5"/>
    <p:sldId id="271" r:id="rId6"/>
    <p:sldId id="272" r:id="rId7"/>
    <p:sldId id="275" r:id="rId8"/>
    <p:sldId id="274" r:id="rId9"/>
    <p:sldId id="276" r:id="rId10"/>
    <p:sldId id="277" r:id="rId11"/>
    <p:sldId id="278" r:id="rId12"/>
    <p:sldId id="268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-12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E056B4-921C-4DF7-B730-5E41E80279F8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78CD2D-754B-4E71-8381-82EDF9EB5D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920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A53A-FB3D-4620-826C-CEFEE8E1E8C1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B6C5-C79B-4C23-8D86-FCAF0A91D8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47860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15C2-A805-4264-B671-902AF34CF804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2774-4873-47CE-9D09-AAF43395F4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587391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FA7A-7087-43BF-A64E-9A86D19FD37E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DD1E-B332-435B-94A6-FF69597DE3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167160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43D5-1F5E-4764-9532-64CBE0891F24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E59B-9340-4919-A616-E0EFACC1AC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8867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CE6FF-01E6-4347-B8A3-A08770E6CCD2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60B3-03D9-4772-8FBC-CDA0536AA2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399654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83BD-A652-4211-B457-F3117A2F0E79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3D74-A2C4-4FBF-970A-E6BC482D5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1214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D80A-9543-4479-BDD5-55855FE2628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C3AB-5714-4F3E-A575-463EA4ACE9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121816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E04F-7939-4C75-A743-7360D950047B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9A56-8963-4CFE-BFDB-00806122E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461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BBED-BF38-4954-8896-557BDCF7EE8D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1467-B7D3-4417-A2D1-64086F39BD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09384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5ED9-D75A-408E-ACAC-A4523A23B003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EC73-09CA-41A0-BC2A-77694AF951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13824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7268-1826-4A98-929E-50013F5B3558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EB1E-5530-4623-96A9-45D87DDC62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45962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63C56A-6A57-4941-B4FC-1EF8251E00D0}" type="datetimeFigureOut">
              <a:rPr lang="cs-CZ"/>
              <a:pPr>
                <a:defRPr/>
              </a:pPr>
              <a:t>16.6.2013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D2121-3B22-4E72-9CB6-4C3AA5DD79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702175"/>
            <a:ext cx="915670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1850" y="1773238"/>
            <a:ext cx="7772400" cy="1943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Dekodéry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ovéPole 5"/>
          <p:cNvSpPr txBox="1">
            <a:spLocks noChangeArrowheads="1"/>
          </p:cNvSpPr>
          <p:nvPr/>
        </p:nvSpPr>
        <p:spPr bwMode="auto">
          <a:xfrm>
            <a:off x="6300788" y="323850"/>
            <a:ext cx="2495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VY_32_INOVACE_CIT_07</a:t>
            </a:r>
            <a:endParaRPr lang="cs-CZ" dirty="0"/>
          </a:p>
        </p:txBody>
      </p:sp>
      <p:pic>
        <p:nvPicPr>
          <p:cNvPr id="2054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4246563"/>
            <a:ext cx="6434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729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Nadpis 1"/>
          <p:cNvSpPr>
            <a:spLocks noGrp="1"/>
          </p:cNvSpPr>
          <p:nvPr>
            <p:ph type="title"/>
          </p:nvPr>
        </p:nvSpPr>
        <p:spPr>
          <a:xfrm>
            <a:off x="650875" y="566738"/>
            <a:ext cx="8229600" cy="1143000"/>
          </a:xfrm>
        </p:spPr>
        <p:txBody>
          <a:bodyPr/>
          <a:lstStyle/>
          <a:p>
            <a:r>
              <a:rPr lang="cs-CZ" b="1" dirty="0" smtClean="0"/>
              <a:t>Dekodér dvoubitového bin. čísla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38" y="1752600"/>
            <a:ext cx="52959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04900" y="1752600"/>
            <a:ext cx="2846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Aktivní výstup v 0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04900" y="5815995"/>
            <a:ext cx="3104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E- </a:t>
            </a:r>
            <a:r>
              <a:rPr lang="cs-CZ" sz="2000" dirty="0" err="1" smtClean="0"/>
              <a:t>Enable</a:t>
            </a:r>
            <a:r>
              <a:rPr lang="cs-CZ" sz="2000" dirty="0" smtClean="0"/>
              <a:t> (povolovací vstup)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531111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Nadpis 1"/>
          <p:cNvSpPr>
            <a:spLocks noGrp="1"/>
          </p:cNvSpPr>
          <p:nvPr>
            <p:ph type="title"/>
          </p:nvPr>
        </p:nvSpPr>
        <p:spPr>
          <a:xfrm>
            <a:off x="650875" y="566738"/>
            <a:ext cx="8229600" cy="1143000"/>
          </a:xfrm>
        </p:spPr>
        <p:txBody>
          <a:bodyPr/>
          <a:lstStyle/>
          <a:p>
            <a:r>
              <a:rPr lang="cs-CZ" b="1" dirty="0" smtClean="0"/>
              <a:t>Simulace dekodéru s aktivní 0</a:t>
            </a:r>
          </a:p>
        </p:txBody>
      </p:sp>
      <p:pic>
        <p:nvPicPr>
          <p:cNvPr id="3" name="Untitleddekoder1z4aktiv0_fi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650" y="1858962"/>
            <a:ext cx="8389791" cy="40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221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Nadpis 3"/>
          <p:cNvSpPr>
            <a:spLocks noGrp="1"/>
          </p:cNvSpPr>
          <p:nvPr>
            <p:ph type="title"/>
          </p:nvPr>
        </p:nvSpPr>
        <p:spPr>
          <a:xfrm>
            <a:off x="1016000" y="968058"/>
            <a:ext cx="7670800" cy="4278312"/>
          </a:xfrm>
        </p:spPr>
        <p:txBody>
          <a:bodyPr/>
          <a:lstStyle/>
          <a:p>
            <a:pPr algn="l"/>
            <a:r>
              <a:rPr lang="cs-CZ" sz="2800" b="1" dirty="0" smtClean="0"/>
              <a:t>Zdroje</a:t>
            </a:r>
            <a:br>
              <a:rPr lang="cs-CZ" sz="28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000" dirty="0" smtClean="0"/>
              <a:t>ANTOŠOVÁ, Marcela a Vratislav DAVÍDEK. </a:t>
            </a:r>
            <a:r>
              <a:rPr lang="cs-CZ" sz="2000" i="1" dirty="0" smtClean="0"/>
              <a:t>Číslicová technika</a:t>
            </a:r>
            <a:r>
              <a:rPr lang="cs-CZ" sz="2000" dirty="0" smtClean="0"/>
              <a:t>. 4. </a:t>
            </a:r>
            <a:r>
              <a:rPr lang="cs-CZ" sz="2000" dirty="0" err="1" smtClean="0"/>
              <a:t>aktualiz</a:t>
            </a:r>
            <a:r>
              <a:rPr lang="cs-CZ" sz="2000" dirty="0" smtClean="0"/>
              <a:t>. vyd. České Budějovice: Kopp, 2009, 305 s. ISBN 978-80-7232-394-4</a:t>
            </a:r>
            <a:r>
              <a:rPr lang="cs-CZ" sz="2400" dirty="0" smtClean="0"/>
              <a:t>. 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000" dirty="0" smtClean="0"/>
              <a:t>NATIONAL </a:t>
            </a:r>
            <a:r>
              <a:rPr lang="cs-CZ" sz="2000" dirty="0"/>
              <a:t>INSTRUMENTS CORPORATION. NI </a:t>
            </a:r>
            <a:r>
              <a:rPr lang="cs-CZ" sz="2000" dirty="0" err="1"/>
              <a:t>Circuit</a:t>
            </a:r>
            <a:r>
              <a:rPr lang="cs-CZ" sz="2000" dirty="0"/>
              <a:t> Design </a:t>
            </a:r>
            <a:r>
              <a:rPr lang="cs-CZ" sz="2000" dirty="0" err="1"/>
              <a:t>Suite</a:t>
            </a:r>
            <a:r>
              <a:rPr lang="cs-CZ" sz="2000" dirty="0"/>
              <a:t> </a:t>
            </a:r>
            <a:r>
              <a:rPr lang="cs-CZ" sz="2000" dirty="0" err="1"/>
              <a:t>Version</a:t>
            </a:r>
            <a:r>
              <a:rPr lang="cs-CZ" sz="2000" dirty="0"/>
              <a:t> 10.0 </a:t>
            </a:r>
            <a:r>
              <a:rPr lang="en-US" sz="2000" dirty="0"/>
              <a:t>[software]. [</a:t>
            </a:r>
            <a:r>
              <a:rPr lang="cs-CZ" sz="2000" dirty="0"/>
              <a:t>Přístup</a:t>
            </a:r>
            <a:r>
              <a:rPr lang="en-US" sz="2000" dirty="0"/>
              <a:t> 26.1.2013]. </a:t>
            </a:r>
            <a:r>
              <a:rPr lang="en-US" sz="2000" dirty="0" err="1"/>
              <a:t>Dostupn</a:t>
            </a:r>
            <a:r>
              <a:rPr lang="cs-CZ" sz="2000" dirty="0"/>
              <a:t>é z </a:t>
            </a:r>
            <a:r>
              <a:rPr lang="cs-CZ" sz="2000" u="sng" dirty="0">
                <a:hlinkClick r:id="rId4"/>
              </a:rPr>
              <a:t>http://www.ni.com</a:t>
            </a:r>
            <a:r>
              <a:rPr lang="cs-CZ" sz="2000" dirty="0"/>
              <a:t>. Minimální požadavky na systém:  Windows 2000 </a:t>
            </a:r>
            <a:r>
              <a:rPr lang="cs-CZ" sz="2000" dirty="0" err="1"/>
              <a:t>Service</a:t>
            </a:r>
            <a:r>
              <a:rPr lang="cs-CZ" sz="2000" dirty="0"/>
              <a:t> </a:t>
            </a:r>
            <a:r>
              <a:rPr lang="cs-CZ" sz="2000" dirty="0" err="1"/>
              <a:t>Pack</a:t>
            </a:r>
            <a:r>
              <a:rPr lang="cs-CZ" sz="2000" dirty="0"/>
              <a:t> 3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later</a:t>
            </a:r>
            <a:r>
              <a:rPr lang="cs-CZ" sz="2000" dirty="0"/>
              <a:t>, </a:t>
            </a:r>
            <a:r>
              <a:rPr lang="cs-CZ" sz="2000" dirty="0" err="1"/>
              <a:t>or</a:t>
            </a:r>
            <a:r>
              <a:rPr lang="cs-CZ" sz="2000" dirty="0"/>
              <a:t> Windows XP, Pentium 4 </a:t>
            </a:r>
            <a:r>
              <a:rPr lang="cs-CZ" sz="2000" dirty="0" err="1"/>
              <a:t>class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equivalent</a:t>
            </a:r>
            <a:r>
              <a:rPr lang="cs-CZ" sz="2000" dirty="0"/>
              <a:t>, 512 MB RAM, 1,5 GB </a:t>
            </a:r>
            <a:r>
              <a:rPr lang="cs-CZ" sz="2000" dirty="0" err="1"/>
              <a:t>of</a:t>
            </a:r>
            <a:r>
              <a:rPr lang="cs-CZ" sz="2000" dirty="0"/>
              <a:t> free hard disk </a:t>
            </a:r>
            <a:r>
              <a:rPr lang="cs-CZ" sz="2000" dirty="0" err="1"/>
              <a:t>space</a:t>
            </a:r>
            <a:r>
              <a:rPr lang="cs-CZ" sz="2000" dirty="0"/>
              <a:t>.</a:t>
            </a:r>
            <a:br>
              <a:rPr lang="cs-CZ" sz="20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b="1" dirty="0" smtClean="0"/>
          </a:p>
        </p:txBody>
      </p:sp>
      <p:sp>
        <p:nvSpPr>
          <p:cNvPr id="5" name="TextovéPole 1"/>
          <p:cNvSpPr txBox="1"/>
          <p:nvPr/>
        </p:nvSpPr>
        <p:spPr>
          <a:xfrm>
            <a:off x="993324" y="6084004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Dekodér</a:t>
            </a:r>
          </a:p>
        </p:txBody>
      </p:sp>
      <p:sp>
        <p:nvSpPr>
          <p:cNvPr id="3077" name="TextovéPole 2"/>
          <p:cNvSpPr txBox="1">
            <a:spLocks noChangeArrowheads="1"/>
          </p:cNvSpPr>
          <p:nvPr/>
        </p:nvSpPr>
        <p:spPr bwMode="auto">
          <a:xfrm>
            <a:off x="755650" y="1776413"/>
            <a:ext cx="8208963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800" dirty="0" smtClean="0"/>
              <a:t>Obvod, který rozezná kombinaci na vstupu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2800" dirty="0" smtClean="0"/>
              <a:t>Jednoduchý dekodér – rozezná jednu kombinaci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Praktický dekodér – rozezná všechny kombinace a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                                 přiřadí kombinace výstupů</a:t>
            </a:r>
          </a:p>
          <a:p>
            <a:endParaRPr lang="cs-CZ" sz="2800" dirty="0"/>
          </a:p>
          <a:p>
            <a:r>
              <a:rPr lang="cs-CZ" sz="2800" b="1" dirty="0" smtClean="0"/>
              <a:t>dekodér = převodník kódu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Převodník </a:t>
            </a:r>
            <a:r>
              <a:rPr lang="cs-CZ" sz="2800" dirty="0" smtClean="0"/>
              <a:t>kódu binárního kódu na kód 1 z 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Převodník kódu BCD na kód </a:t>
            </a:r>
            <a:r>
              <a:rPr lang="cs-CZ" sz="2800" dirty="0" err="1" smtClean="0"/>
              <a:t>sedmisegmentovky</a:t>
            </a: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Nadpis 1"/>
          <p:cNvSpPr>
            <a:spLocks noGrp="1"/>
          </p:cNvSpPr>
          <p:nvPr>
            <p:ph type="title"/>
          </p:nvPr>
        </p:nvSpPr>
        <p:spPr>
          <a:xfrm>
            <a:off x="663575" y="592138"/>
            <a:ext cx="8229600" cy="1143000"/>
          </a:xfrm>
        </p:spPr>
        <p:txBody>
          <a:bodyPr/>
          <a:lstStyle/>
          <a:p>
            <a:r>
              <a:rPr lang="cs-CZ" b="1" dirty="0" smtClean="0"/>
              <a:t>Jednoduchý dekodér</a:t>
            </a:r>
          </a:p>
        </p:txBody>
      </p:sp>
      <p:sp>
        <p:nvSpPr>
          <p:cNvPr id="3077" name="TextovéPole 2"/>
          <p:cNvSpPr txBox="1">
            <a:spLocks noChangeArrowheads="1"/>
          </p:cNvSpPr>
          <p:nvPr/>
        </p:nvSpPr>
        <p:spPr bwMode="auto">
          <a:xfrm>
            <a:off x="755650" y="1598613"/>
            <a:ext cx="83883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2800" dirty="0" smtClean="0"/>
              <a:t>Základním dekódovacím obvodem je hradlo AND</a:t>
            </a:r>
          </a:p>
          <a:p>
            <a:r>
              <a:rPr lang="cs-CZ" sz="2800" dirty="0" smtClean="0"/>
              <a:t>Jednoduchý dekodér kombinace 1 0 1 – při této 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			kombinaci na výstupu log 1</a:t>
            </a:r>
          </a:p>
          <a:p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727910"/>
            <a:ext cx="4902199" cy="38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09732"/>
              </p:ext>
            </p:extLst>
          </p:nvPr>
        </p:nvGraphicFramePr>
        <p:xfrm>
          <a:off x="6857999" y="3098800"/>
          <a:ext cx="1219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304800"/>
                <a:gridCol w="304800"/>
                <a:gridCol w="304800"/>
              </a:tblGrid>
              <a:tr h="323144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144"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3144"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3144"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3144"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3144"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3144"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323144"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3144"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5194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Nadpis 1"/>
          <p:cNvSpPr>
            <a:spLocks noGrp="1"/>
          </p:cNvSpPr>
          <p:nvPr>
            <p:ph type="title"/>
          </p:nvPr>
        </p:nvSpPr>
        <p:spPr>
          <a:xfrm>
            <a:off x="650875" y="566738"/>
            <a:ext cx="8229600" cy="1143000"/>
          </a:xfrm>
        </p:spPr>
        <p:txBody>
          <a:bodyPr/>
          <a:lstStyle/>
          <a:p>
            <a:r>
              <a:rPr lang="cs-CZ" b="1" dirty="0" smtClean="0"/>
              <a:t>Simulace jednoduchého dekodéru</a:t>
            </a:r>
          </a:p>
        </p:txBody>
      </p:sp>
      <p:pic>
        <p:nvPicPr>
          <p:cNvPr id="3" name="dekod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9198" t="-850" r="19505" b="-850"/>
          <a:stretch/>
        </p:blipFill>
        <p:spPr>
          <a:xfrm>
            <a:off x="1722150" y="1472968"/>
            <a:ext cx="5961350" cy="49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462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Nadpis 1"/>
          <p:cNvSpPr>
            <a:spLocks noGrp="1"/>
          </p:cNvSpPr>
          <p:nvPr>
            <p:ph type="title"/>
          </p:nvPr>
        </p:nvSpPr>
        <p:spPr>
          <a:xfrm>
            <a:off x="650875" y="566738"/>
            <a:ext cx="8229600" cy="1143000"/>
          </a:xfrm>
        </p:spPr>
        <p:txBody>
          <a:bodyPr/>
          <a:lstStyle/>
          <a:p>
            <a:r>
              <a:rPr lang="cs-CZ" b="1" dirty="0" smtClean="0"/>
              <a:t>Dekodér dvoubitového bin. čísla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04900" y="1752600"/>
            <a:ext cx="7771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Každou ze 4 vstupních kombinací označí  na jednom</a:t>
            </a:r>
          </a:p>
          <a:p>
            <a:r>
              <a:rPr lang="cs-CZ" sz="2800" dirty="0" smtClean="0"/>
              <a:t>ze čtyřech výstupů              (převod binární kó</a:t>
            </a:r>
            <a:r>
              <a:rPr lang="cs-CZ" sz="2800" dirty="0"/>
              <a:t>d</a:t>
            </a:r>
            <a:r>
              <a:rPr lang="cs-CZ" sz="2800" dirty="0" smtClean="0"/>
              <a:t>/1 z 4)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71" y="3126837"/>
            <a:ext cx="5823495" cy="289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5755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Nadpis 1"/>
          <p:cNvSpPr>
            <a:spLocks noGrp="1"/>
          </p:cNvSpPr>
          <p:nvPr>
            <p:ph type="title"/>
          </p:nvPr>
        </p:nvSpPr>
        <p:spPr>
          <a:xfrm>
            <a:off x="650875" y="566738"/>
            <a:ext cx="8229600" cy="1143000"/>
          </a:xfrm>
        </p:spPr>
        <p:txBody>
          <a:bodyPr/>
          <a:lstStyle/>
          <a:p>
            <a:r>
              <a:rPr lang="cs-CZ" b="1" dirty="0" smtClean="0"/>
              <a:t>Dekodér dvoubitového bin. čísla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04900" y="1752600"/>
            <a:ext cx="7771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Každou ze 4 vstupních kombinací označí  na jednom</a:t>
            </a:r>
          </a:p>
          <a:p>
            <a:r>
              <a:rPr lang="cs-CZ" sz="2800" dirty="0" smtClean="0"/>
              <a:t>ze čtyřech výstupů              (převod binární kó</a:t>
            </a:r>
            <a:r>
              <a:rPr lang="cs-CZ" sz="2800" dirty="0"/>
              <a:t>d</a:t>
            </a:r>
            <a:r>
              <a:rPr lang="cs-CZ" sz="2800" dirty="0" smtClean="0"/>
              <a:t>/1 z 4)</a:t>
            </a:r>
            <a:endParaRPr lang="cs-CZ" sz="2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3025"/>
              </p:ext>
            </p:extLst>
          </p:nvPr>
        </p:nvGraphicFramePr>
        <p:xfrm>
          <a:off x="1524000" y="3086100"/>
          <a:ext cx="60960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a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 b</a:t>
                      </a:r>
                      <a:endParaRPr lang="cs-CZ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w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x</a:t>
                      </a:r>
                      <a:endParaRPr lang="cs-CZ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y</a:t>
                      </a:r>
                      <a:endParaRPr lang="cs-CZ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z</a:t>
                      </a:r>
                      <a:endParaRPr lang="cs-CZ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/>
              <p:cNvSpPr txBox="1"/>
              <p:nvPr/>
            </p:nvSpPr>
            <p:spPr>
              <a:xfrm>
                <a:off x="1574800" y="5473701"/>
                <a:ext cx="2755900" cy="900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Funkce</a:t>
                </a:r>
                <a:r>
                  <a:rPr lang="cs-CZ" sz="2400" b="1" dirty="0" smtClean="0"/>
                  <a:t>:     </a:t>
                </a:r>
                <a:r>
                  <a:rPr lang="cs-CZ" sz="2400" b="1" dirty="0" smtClean="0"/>
                  <a:t>w</a:t>
                </a:r>
                <a:r>
                  <a:rPr lang="cs-CZ" sz="2400" b="1" dirty="0" smtClean="0">
                    <a:latin typeface="+mn-lt"/>
                  </a:rPr>
                  <a:t> </a:t>
                </a:r>
                <a:r>
                  <a:rPr lang="cs-CZ" sz="2400" b="1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2400" b="1" i="0" dirty="0" smtClean="0">
                            <a:latin typeface="Cambria Math"/>
                          </a:rPr>
                          <m:t>𝐚</m:t>
                        </m:r>
                      </m:e>
                    </m:acc>
                  </m:oMath>
                </a14:m>
                <a:r>
                  <a:rPr lang="cs-CZ" sz="2400" b="1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2400" b="1" i="0" dirty="0" smtClean="0">
                            <a:latin typeface="Cambria Math"/>
                          </a:rPr>
                          <m:t>𝐛</m:t>
                        </m:r>
                        <m:r>
                          <a:rPr lang="cs-CZ" sz="2400" b="1" i="0" dirty="0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endParaRPr lang="cs-CZ" sz="2400" b="1" dirty="0">
                  <a:latin typeface="+mn-lt"/>
                </a:endParaRPr>
              </a:p>
              <a:p>
                <a:endParaRPr lang="cs-CZ" sz="2800" dirty="0"/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800" y="5473701"/>
                <a:ext cx="2755900" cy="900952"/>
              </a:xfrm>
              <a:prstGeom prst="rect">
                <a:avLst/>
              </a:prstGeom>
              <a:blipFill rotWithShape="1">
                <a:blip r:embed="rId4"/>
                <a:stretch>
                  <a:fillRect l="-3319" t="-4054" r="-66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/>
              <p:cNvSpPr txBox="1"/>
              <p:nvPr/>
            </p:nvSpPr>
            <p:spPr>
              <a:xfrm>
                <a:off x="5741670" y="5460510"/>
                <a:ext cx="1114408" cy="470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 smtClean="0"/>
                  <a:t>y = </a:t>
                </a:r>
                <a14:m>
                  <m:oMath xmlns:m="http://schemas.openxmlformats.org/officeDocument/2006/math">
                    <m:r>
                      <a:rPr lang="cs-CZ" sz="2400" b="1" i="0" dirty="0" smtClean="0">
                        <a:latin typeface="Cambria Math"/>
                      </a:rPr>
                      <m:t>𝐚</m:t>
                    </m:r>
                    <m:r>
                      <a:rPr lang="cs-CZ" sz="2400" b="1" i="0" dirty="0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cs-CZ" sz="24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2400" b="1" i="0" dirty="0">
                            <a:latin typeface="Cambria Math"/>
                          </a:rPr>
                          <m:t>𝐛</m:t>
                        </m:r>
                        <m:r>
                          <a:rPr lang="cs-CZ" sz="2400" b="1" i="1" dirty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endParaRPr lang="cs-CZ" sz="2400" b="1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670" y="5460510"/>
                <a:ext cx="1114408" cy="470065"/>
              </a:xfrm>
              <a:prstGeom prst="rect">
                <a:avLst/>
              </a:prstGeom>
              <a:blipFill rotWithShape="1">
                <a:blip r:embed="rId5"/>
                <a:stretch>
                  <a:fillRect l="-8743" t="-7792" r="-38251" b="-298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/>
              <p:cNvSpPr txBox="1"/>
              <p:nvPr/>
            </p:nvSpPr>
            <p:spPr>
              <a:xfrm>
                <a:off x="4330700" y="5488809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 smtClean="0"/>
                  <a:t>x </a:t>
                </a:r>
                <a:r>
                  <a:rPr lang="cs-CZ" sz="2400" b="1" dirty="0" smtClean="0"/>
                  <a:t>=</a:t>
                </a:r>
                <a:r>
                  <a:rPr lang="cs-CZ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b="1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2400" b="1" i="1" dirty="0"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cs-CZ" sz="2400" b="1" dirty="0" smtClean="0"/>
                  <a:t> </a:t>
                </a:r>
                <a14:m>
                  <m:oMath xmlns:m="http://schemas.openxmlformats.org/officeDocument/2006/math">
                    <m:r>
                      <a:rPr lang="cs-CZ" sz="2400" b="1" i="0" dirty="0">
                        <a:latin typeface="Cambria Math"/>
                      </a:rPr>
                      <m:t>𝐛</m:t>
                    </m:r>
                  </m:oMath>
                </a14:m>
                <a:endParaRPr lang="cs-CZ" sz="2400" b="1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00" y="5488809"/>
                <a:ext cx="106311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8571" t="-10526" r="-19429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7183403" y="546051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z </a:t>
            </a:r>
            <a:r>
              <a:rPr lang="cs-CZ" sz="2400" b="1" dirty="0" smtClean="0"/>
              <a:t>= a b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896579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Nadpis 1"/>
          <p:cNvSpPr>
            <a:spLocks noGrp="1"/>
          </p:cNvSpPr>
          <p:nvPr>
            <p:ph type="title"/>
          </p:nvPr>
        </p:nvSpPr>
        <p:spPr>
          <a:xfrm>
            <a:off x="650875" y="566738"/>
            <a:ext cx="8229600" cy="1143000"/>
          </a:xfrm>
        </p:spPr>
        <p:txBody>
          <a:bodyPr/>
          <a:lstStyle/>
          <a:p>
            <a:r>
              <a:rPr lang="cs-CZ" b="1" dirty="0" smtClean="0"/>
              <a:t>Dekodér dvoubitového bin. čísla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725930"/>
            <a:ext cx="65151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2345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Nadpis 1"/>
          <p:cNvSpPr>
            <a:spLocks noGrp="1"/>
          </p:cNvSpPr>
          <p:nvPr>
            <p:ph type="title"/>
          </p:nvPr>
        </p:nvSpPr>
        <p:spPr>
          <a:xfrm>
            <a:off x="650875" y="566738"/>
            <a:ext cx="8229600" cy="1143000"/>
          </a:xfrm>
        </p:spPr>
        <p:txBody>
          <a:bodyPr/>
          <a:lstStyle/>
          <a:p>
            <a:r>
              <a:rPr lang="cs-CZ" b="1" dirty="0" smtClean="0"/>
              <a:t>Simulace dekodéru</a:t>
            </a:r>
          </a:p>
        </p:txBody>
      </p:sp>
      <p:pic>
        <p:nvPicPr>
          <p:cNvPr id="3" name="dekode1z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312" y="1623060"/>
            <a:ext cx="8037165" cy="48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675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0"/>
            <a:ext cx="117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Nadpis 1"/>
          <p:cNvSpPr>
            <a:spLocks noGrp="1"/>
          </p:cNvSpPr>
          <p:nvPr>
            <p:ph type="title"/>
          </p:nvPr>
        </p:nvSpPr>
        <p:spPr>
          <a:xfrm>
            <a:off x="650875" y="566738"/>
            <a:ext cx="8229600" cy="1143000"/>
          </a:xfrm>
        </p:spPr>
        <p:txBody>
          <a:bodyPr/>
          <a:lstStyle/>
          <a:p>
            <a:r>
              <a:rPr lang="cs-CZ" b="1" dirty="0" smtClean="0"/>
              <a:t>Dekodér dvoubitového bin. čísla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04900" y="1752600"/>
            <a:ext cx="2846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Aktivní výstup v 0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159559"/>
              </p:ext>
            </p:extLst>
          </p:nvPr>
        </p:nvGraphicFramePr>
        <p:xfrm>
          <a:off x="1524000" y="3086100"/>
          <a:ext cx="60960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a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 b</a:t>
                      </a:r>
                      <a:endParaRPr lang="cs-CZ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w</a:t>
                      </a:r>
                      <a:endParaRPr lang="cs-CZ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x</a:t>
                      </a:r>
                      <a:endParaRPr lang="cs-CZ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y</a:t>
                      </a:r>
                      <a:endParaRPr lang="cs-CZ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z</a:t>
                      </a:r>
                      <a:endParaRPr lang="cs-CZ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324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ktron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elektronika</Template>
  <TotalTime>522</TotalTime>
  <Words>278</Words>
  <Application>Microsoft Office PowerPoint</Application>
  <PresentationFormat>Předvádění na obrazovce (4:3)</PresentationFormat>
  <Paragraphs>134</Paragraphs>
  <Slides>12</Slides>
  <Notes>0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elektronika</vt:lpstr>
      <vt:lpstr>Dekodéry</vt:lpstr>
      <vt:lpstr>Dekodér</vt:lpstr>
      <vt:lpstr>Jednoduchý dekodér</vt:lpstr>
      <vt:lpstr>Simulace jednoduchého dekodéru</vt:lpstr>
      <vt:lpstr>Dekodér dvoubitového bin. čísla</vt:lpstr>
      <vt:lpstr>Dekodér dvoubitového bin. čísla</vt:lpstr>
      <vt:lpstr>Dekodér dvoubitového bin. čísla</vt:lpstr>
      <vt:lpstr>Simulace dekodéru</vt:lpstr>
      <vt:lpstr>Dekodér dvoubitového bin. čísla</vt:lpstr>
      <vt:lpstr>Dekodér dvoubitového bin. čísla</vt:lpstr>
      <vt:lpstr>Simulace dekodéru s aktivní 0</vt:lpstr>
      <vt:lpstr>Zdroje  ANTOŠOVÁ, Marcela a Vratislav DAVÍDEK. Číslicová technika. 4. aktualiz. vyd. České Budějovice: Kopp, 2009, 305 s. ISBN 978-80-7232-394-4.   NATIONAL INSTRUMENTS CORPORATION. NI Circuit Design Suite Version 10.0 [software]. [Přístup 26.1.2013]. Dostupné z http://www.ni.com. Minimální požadavky na systém:  Windows 2000 Service Pack 3 or later, or Windows XP, Pentium 4 class or equivalent, 512 MB RAM, 1,5 GB of free hard disk space.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</dc:title>
  <dc:creator>SS-COPT_Kromeriz</dc:creator>
  <cp:lastModifiedBy>SS-COPT_Kromeriz</cp:lastModifiedBy>
  <cp:revision>53</cp:revision>
  <dcterms:created xsi:type="dcterms:W3CDTF">2013-01-23T18:42:21Z</dcterms:created>
  <dcterms:modified xsi:type="dcterms:W3CDTF">2013-06-16T11:10:24Z</dcterms:modified>
</cp:coreProperties>
</file>