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6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450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12DC4-805F-4A76-9275-B147BC72AC4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A1EF1E6-B9D2-48B5-B808-9623613DC4AC}">
      <dgm:prSet phldrT="[Text]" custT="1"/>
      <dgm:spPr/>
      <dgm:t>
        <a:bodyPr/>
        <a:lstStyle/>
        <a:p>
          <a:r>
            <a:rPr lang="cs-CZ" sz="1800" dirty="0" smtClean="0"/>
            <a:t>Slovní zadání úlohy</a:t>
          </a:r>
          <a:endParaRPr lang="cs-CZ" sz="1800" dirty="0"/>
        </a:p>
      </dgm:t>
    </dgm:pt>
    <dgm:pt modelId="{D52B90FB-05D7-4D70-B948-904C1CA90737}" type="parTrans" cxnId="{883EC6B3-D029-4E13-8692-3AA925B672C4}">
      <dgm:prSet/>
      <dgm:spPr/>
      <dgm:t>
        <a:bodyPr/>
        <a:lstStyle/>
        <a:p>
          <a:endParaRPr lang="cs-CZ"/>
        </a:p>
      </dgm:t>
    </dgm:pt>
    <dgm:pt modelId="{9F564778-38ED-4115-991A-3DA206649C5F}" type="sibTrans" cxnId="{883EC6B3-D029-4E13-8692-3AA925B672C4}">
      <dgm:prSet/>
      <dgm:spPr/>
      <dgm:t>
        <a:bodyPr/>
        <a:lstStyle/>
        <a:p>
          <a:endParaRPr lang="cs-CZ"/>
        </a:p>
      </dgm:t>
    </dgm:pt>
    <dgm:pt modelId="{FB981D27-BBF1-4F8F-AF84-37C0FAF22781}">
      <dgm:prSet phldrT="[Text]" custT="1"/>
      <dgm:spPr/>
      <dgm:t>
        <a:bodyPr/>
        <a:lstStyle/>
        <a:p>
          <a:r>
            <a:rPr lang="cs-CZ" sz="1800" dirty="0" smtClean="0"/>
            <a:t>Pojmenování proměnných</a:t>
          </a:r>
          <a:endParaRPr lang="cs-CZ" sz="1800" dirty="0"/>
        </a:p>
      </dgm:t>
    </dgm:pt>
    <dgm:pt modelId="{C85B89BE-EF8A-4E5D-AC3C-815D9EC92EDA}" type="parTrans" cxnId="{E49E1E1D-1DAD-42F6-BC76-01FDA2743A01}">
      <dgm:prSet/>
      <dgm:spPr/>
      <dgm:t>
        <a:bodyPr/>
        <a:lstStyle/>
        <a:p>
          <a:endParaRPr lang="cs-CZ"/>
        </a:p>
      </dgm:t>
    </dgm:pt>
    <dgm:pt modelId="{C678AF63-E41B-4C5A-A59A-361405F37FB9}" type="sibTrans" cxnId="{E49E1E1D-1DAD-42F6-BC76-01FDA2743A01}">
      <dgm:prSet/>
      <dgm:spPr/>
      <dgm:t>
        <a:bodyPr/>
        <a:lstStyle/>
        <a:p>
          <a:endParaRPr lang="cs-CZ"/>
        </a:p>
      </dgm:t>
    </dgm:pt>
    <dgm:pt modelId="{21C7494D-AD0A-470A-B692-9C78E2F6057D}">
      <dgm:prSet phldrT="[Text]" custT="1"/>
      <dgm:spPr/>
      <dgm:t>
        <a:bodyPr/>
        <a:lstStyle/>
        <a:p>
          <a:r>
            <a:rPr lang="cs-CZ" sz="1800" dirty="0" smtClean="0"/>
            <a:t>Pravdivostní tabulka</a:t>
          </a:r>
          <a:endParaRPr lang="cs-CZ" sz="1800" dirty="0"/>
        </a:p>
      </dgm:t>
    </dgm:pt>
    <dgm:pt modelId="{9B791D5D-D227-45B1-8092-D8D95F9E0FEB}" type="parTrans" cxnId="{2CFB6826-BC05-4F73-B5BC-0E61D4FA429E}">
      <dgm:prSet/>
      <dgm:spPr/>
      <dgm:t>
        <a:bodyPr/>
        <a:lstStyle/>
        <a:p>
          <a:endParaRPr lang="cs-CZ"/>
        </a:p>
      </dgm:t>
    </dgm:pt>
    <dgm:pt modelId="{93FE6F17-A684-49D4-BDF7-85B068163B94}" type="sibTrans" cxnId="{2CFB6826-BC05-4F73-B5BC-0E61D4FA429E}">
      <dgm:prSet/>
      <dgm:spPr/>
      <dgm:t>
        <a:bodyPr/>
        <a:lstStyle/>
        <a:p>
          <a:endParaRPr lang="cs-CZ"/>
        </a:p>
      </dgm:t>
    </dgm:pt>
    <dgm:pt modelId="{02A594DD-DECA-460A-B47D-BEFD0B4151C6}">
      <dgm:prSet phldrT="[Text]" custT="1"/>
      <dgm:spPr/>
      <dgm:t>
        <a:bodyPr/>
        <a:lstStyle/>
        <a:p>
          <a:r>
            <a:rPr lang="cs-CZ" sz="1800" dirty="0" smtClean="0"/>
            <a:t>Logická funkce (minimalizace</a:t>
          </a:r>
          <a:r>
            <a:rPr lang="cs-CZ" sz="1400" dirty="0" smtClean="0"/>
            <a:t>)</a:t>
          </a:r>
          <a:endParaRPr lang="cs-CZ" sz="1400" dirty="0"/>
        </a:p>
      </dgm:t>
    </dgm:pt>
    <dgm:pt modelId="{174DC9B0-E58F-4E09-BA16-5140C1E712E8}" type="parTrans" cxnId="{F67C460A-8EBA-4507-A834-EF09BFADEFA5}">
      <dgm:prSet/>
      <dgm:spPr/>
      <dgm:t>
        <a:bodyPr/>
        <a:lstStyle/>
        <a:p>
          <a:endParaRPr lang="cs-CZ"/>
        </a:p>
      </dgm:t>
    </dgm:pt>
    <dgm:pt modelId="{74EA695B-C2E6-419A-B307-A200AE3E6F4F}" type="sibTrans" cxnId="{F67C460A-8EBA-4507-A834-EF09BFADEFA5}">
      <dgm:prSet/>
      <dgm:spPr/>
      <dgm:t>
        <a:bodyPr/>
        <a:lstStyle/>
        <a:p>
          <a:endParaRPr lang="cs-CZ"/>
        </a:p>
      </dgm:t>
    </dgm:pt>
    <dgm:pt modelId="{E7C03E99-97E9-4391-A7D5-34AA0701FEE3}">
      <dgm:prSet phldrT="[Text]" custT="1"/>
      <dgm:spPr/>
      <dgm:t>
        <a:bodyPr/>
        <a:lstStyle/>
        <a:p>
          <a:r>
            <a:rPr lang="cs-CZ" sz="1800" dirty="0" smtClean="0"/>
            <a:t>Realizace pomocí logických členů</a:t>
          </a:r>
          <a:endParaRPr lang="cs-CZ" sz="1800" dirty="0"/>
        </a:p>
      </dgm:t>
    </dgm:pt>
    <dgm:pt modelId="{91445D3E-6CA5-4FF2-BC61-0F0282F11CEE}" type="parTrans" cxnId="{219DBF92-7B7A-40CF-8F7B-BA0FB0C761E0}">
      <dgm:prSet/>
      <dgm:spPr/>
      <dgm:t>
        <a:bodyPr/>
        <a:lstStyle/>
        <a:p>
          <a:endParaRPr lang="cs-CZ"/>
        </a:p>
      </dgm:t>
    </dgm:pt>
    <dgm:pt modelId="{8650C7AD-1DA4-493C-861E-1D6291C71E6B}" type="sibTrans" cxnId="{219DBF92-7B7A-40CF-8F7B-BA0FB0C761E0}">
      <dgm:prSet/>
      <dgm:spPr/>
      <dgm:t>
        <a:bodyPr/>
        <a:lstStyle/>
        <a:p>
          <a:endParaRPr lang="cs-CZ"/>
        </a:p>
      </dgm:t>
    </dgm:pt>
    <dgm:pt modelId="{EED7150C-E8DD-4126-977A-D401527CEE94}" type="pres">
      <dgm:prSet presAssocID="{0F312DC4-805F-4A76-9275-B147BC72AC4B}" presName="CompostProcess" presStyleCnt="0">
        <dgm:presLayoutVars>
          <dgm:dir/>
          <dgm:resizeHandles val="exact"/>
        </dgm:presLayoutVars>
      </dgm:prSet>
      <dgm:spPr/>
    </dgm:pt>
    <dgm:pt modelId="{E019F804-4D34-445F-8219-6AD42E63E01B}" type="pres">
      <dgm:prSet presAssocID="{0F312DC4-805F-4A76-9275-B147BC72AC4B}" presName="arrow" presStyleLbl="bgShp" presStyleIdx="0" presStyleCnt="1"/>
      <dgm:spPr/>
    </dgm:pt>
    <dgm:pt modelId="{6D94E7E3-8A1D-48A4-AFF7-38958EA99BB8}" type="pres">
      <dgm:prSet presAssocID="{0F312DC4-805F-4A76-9275-B147BC72AC4B}" presName="linearProcess" presStyleCnt="0"/>
      <dgm:spPr/>
    </dgm:pt>
    <dgm:pt modelId="{8723948D-9330-49B8-A51C-D886FA347C9F}" type="pres">
      <dgm:prSet presAssocID="{FA1EF1E6-B9D2-48B5-B808-9623613DC4AC}" presName="textNode" presStyleLbl="node1" presStyleIdx="0" presStyleCnt="5" custScaleX="8584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D770DF-4959-436D-B033-62490050BC63}" type="pres">
      <dgm:prSet presAssocID="{9F564778-38ED-4115-991A-3DA206649C5F}" presName="sibTrans" presStyleCnt="0"/>
      <dgm:spPr/>
    </dgm:pt>
    <dgm:pt modelId="{3780AC2D-1166-410F-8D25-D5F982E70BCE}" type="pres">
      <dgm:prSet presAssocID="{FB981D27-BBF1-4F8F-AF84-37C0FAF22781}" presName="textNode" presStyleLbl="node1" presStyleIdx="1" presStyleCnt="5" custScaleX="1226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EF2769-171E-43B3-B9CE-DC75FCF6BE4F}" type="pres">
      <dgm:prSet presAssocID="{C678AF63-E41B-4C5A-A59A-361405F37FB9}" presName="sibTrans" presStyleCnt="0"/>
      <dgm:spPr/>
    </dgm:pt>
    <dgm:pt modelId="{D41EAEA3-5EE5-4D47-BECE-C029D4A7DEB9}" type="pres">
      <dgm:prSet presAssocID="{21C7494D-AD0A-470A-B692-9C78E2F6057D}" presName="textNode" presStyleLbl="node1" presStyleIdx="2" presStyleCnt="5" custScaleX="1140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AF2C51-DDD3-4653-97BF-7240C952CD9C}" type="pres">
      <dgm:prSet presAssocID="{93FE6F17-A684-49D4-BDF7-85B068163B94}" presName="sibTrans" presStyleCnt="0"/>
      <dgm:spPr/>
    </dgm:pt>
    <dgm:pt modelId="{4D3F6BD0-EF56-415B-90FB-DA3C7EB3FD50}" type="pres">
      <dgm:prSet presAssocID="{02A594DD-DECA-460A-B47D-BEFD0B4151C6}" presName="textNode" presStyleLbl="node1" presStyleIdx="3" presStyleCnt="5" custScaleX="1388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D6B890-2870-4B86-84FE-3BFDA0C06A6E}" type="pres">
      <dgm:prSet presAssocID="{74EA695B-C2E6-419A-B307-A200AE3E6F4F}" presName="sibTrans" presStyleCnt="0"/>
      <dgm:spPr/>
    </dgm:pt>
    <dgm:pt modelId="{4819C860-2FF4-4EB7-964E-05E09EA7D9AA}" type="pres">
      <dgm:prSet presAssocID="{E7C03E99-97E9-4391-A7D5-34AA0701FEE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9B5411-44B7-4EA6-9657-350C6112967E}" type="presOf" srcId="{02A594DD-DECA-460A-B47D-BEFD0B4151C6}" destId="{4D3F6BD0-EF56-415B-90FB-DA3C7EB3FD50}" srcOrd="0" destOrd="0" presId="urn:microsoft.com/office/officeart/2005/8/layout/hProcess9"/>
    <dgm:cxn modelId="{EFBFEB94-BD50-4D36-B5A2-69837C180C71}" type="presOf" srcId="{FB981D27-BBF1-4F8F-AF84-37C0FAF22781}" destId="{3780AC2D-1166-410F-8D25-D5F982E70BCE}" srcOrd="0" destOrd="0" presId="urn:microsoft.com/office/officeart/2005/8/layout/hProcess9"/>
    <dgm:cxn modelId="{B22A40EC-988A-4E2A-AF6E-7273937795E2}" type="presOf" srcId="{0F312DC4-805F-4A76-9275-B147BC72AC4B}" destId="{EED7150C-E8DD-4126-977A-D401527CEE94}" srcOrd="0" destOrd="0" presId="urn:microsoft.com/office/officeart/2005/8/layout/hProcess9"/>
    <dgm:cxn modelId="{0CC8F294-49A9-460E-9C32-86EB40C877B1}" type="presOf" srcId="{E7C03E99-97E9-4391-A7D5-34AA0701FEE3}" destId="{4819C860-2FF4-4EB7-964E-05E09EA7D9AA}" srcOrd="0" destOrd="0" presId="urn:microsoft.com/office/officeart/2005/8/layout/hProcess9"/>
    <dgm:cxn modelId="{2CFB6826-BC05-4F73-B5BC-0E61D4FA429E}" srcId="{0F312DC4-805F-4A76-9275-B147BC72AC4B}" destId="{21C7494D-AD0A-470A-B692-9C78E2F6057D}" srcOrd="2" destOrd="0" parTransId="{9B791D5D-D227-45B1-8092-D8D95F9E0FEB}" sibTransId="{93FE6F17-A684-49D4-BDF7-85B068163B94}"/>
    <dgm:cxn modelId="{BB35FE26-C810-4A19-B738-3DC6CDD4AD6D}" type="presOf" srcId="{21C7494D-AD0A-470A-B692-9C78E2F6057D}" destId="{D41EAEA3-5EE5-4D47-BECE-C029D4A7DEB9}" srcOrd="0" destOrd="0" presId="urn:microsoft.com/office/officeart/2005/8/layout/hProcess9"/>
    <dgm:cxn modelId="{219DBF92-7B7A-40CF-8F7B-BA0FB0C761E0}" srcId="{0F312DC4-805F-4A76-9275-B147BC72AC4B}" destId="{E7C03E99-97E9-4391-A7D5-34AA0701FEE3}" srcOrd="4" destOrd="0" parTransId="{91445D3E-6CA5-4FF2-BC61-0F0282F11CEE}" sibTransId="{8650C7AD-1DA4-493C-861E-1D6291C71E6B}"/>
    <dgm:cxn modelId="{E49E1E1D-1DAD-42F6-BC76-01FDA2743A01}" srcId="{0F312DC4-805F-4A76-9275-B147BC72AC4B}" destId="{FB981D27-BBF1-4F8F-AF84-37C0FAF22781}" srcOrd="1" destOrd="0" parTransId="{C85B89BE-EF8A-4E5D-AC3C-815D9EC92EDA}" sibTransId="{C678AF63-E41B-4C5A-A59A-361405F37FB9}"/>
    <dgm:cxn modelId="{883EC6B3-D029-4E13-8692-3AA925B672C4}" srcId="{0F312DC4-805F-4A76-9275-B147BC72AC4B}" destId="{FA1EF1E6-B9D2-48B5-B808-9623613DC4AC}" srcOrd="0" destOrd="0" parTransId="{D52B90FB-05D7-4D70-B948-904C1CA90737}" sibTransId="{9F564778-38ED-4115-991A-3DA206649C5F}"/>
    <dgm:cxn modelId="{0808C4E5-FA3C-4175-BC44-0138F3E125B0}" type="presOf" srcId="{FA1EF1E6-B9D2-48B5-B808-9623613DC4AC}" destId="{8723948D-9330-49B8-A51C-D886FA347C9F}" srcOrd="0" destOrd="0" presId="urn:microsoft.com/office/officeart/2005/8/layout/hProcess9"/>
    <dgm:cxn modelId="{F67C460A-8EBA-4507-A834-EF09BFADEFA5}" srcId="{0F312DC4-805F-4A76-9275-B147BC72AC4B}" destId="{02A594DD-DECA-460A-B47D-BEFD0B4151C6}" srcOrd="3" destOrd="0" parTransId="{174DC9B0-E58F-4E09-BA16-5140C1E712E8}" sibTransId="{74EA695B-C2E6-419A-B307-A200AE3E6F4F}"/>
    <dgm:cxn modelId="{536D4DFA-E6B9-47A4-A453-C0E7357C4CD5}" type="presParOf" srcId="{EED7150C-E8DD-4126-977A-D401527CEE94}" destId="{E019F804-4D34-445F-8219-6AD42E63E01B}" srcOrd="0" destOrd="0" presId="urn:microsoft.com/office/officeart/2005/8/layout/hProcess9"/>
    <dgm:cxn modelId="{DEE81D00-1E4D-4ECC-98EB-63B7EB9DA974}" type="presParOf" srcId="{EED7150C-E8DD-4126-977A-D401527CEE94}" destId="{6D94E7E3-8A1D-48A4-AFF7-38958EA99BB8}" srcOrd="1" destOrd="0" presId="urn:microsoft.com/office/officeart/2005/8/layout/hProcess9"/>
    <dgm:cxn modelId="{AE510EF8-1F94-49C4-95C1-6FBB4D267FD0}" type="presParOf" srcId="{6D94E7E3-8A1D-48A4-AFF7-38958EA99BB8}" destId="{8723948D-9330-49B8-A51C-D886FA347C9F}" srcOrd="0" destOrd="0" presId="urn:microsoft.com/office/officeart/2005/8/layout/hProcess9"/>
    <dgm:cxn modelId="{337A45CF-BFC9-4F9A-B145-5713104508BB}" type="presParOf" srcId="{6D94E7E3-8A1D-48A4-AFF7-38958EA99BB8}" destId="{A7D770DF-4959-436D-B033-62490050BC63}" srcOrd="1" destOrd="0" presId="urn:microsoft.com/office/officeart/2005/8/layout/hProcess9"/>
    <dgm:cxn modelId="{DB2D36B2-D5F5-424D-AE44-FF9B0520F06A}" type="presParOf" srcId="{6D94E7E3-8A1D-48A4-AFF7-38958EA99BB8}" destId="{3780AC2D-1166-410F-8D25-D5F982E70BCE}" srcOrd="2" destOrd="0" presId="urn:microsoft.com/office/officeart/2005/8/layout/hProcess9"/>
    <dgm:cxn modelId="{391AE503-9AEE-4F5E-8E0C-6A80FE616DDD}" type="presParOf" srcId="{6D94E7E3-8A1D-48A4-AFF7-38958EA99BB8}" destId="{76EF2769-171E-43B3-B9CE-DC75FCF6BE4F}" srcOrd="3" destOrd="0" presId="urn:microsoft.com/office/officeart/2005/8/layout/hProcess9"/>
    <dgm:cxn modelId="{660820AB-9CF7-4B95-A1EF-3D30ABB371EE}" type="presParOf" srcId="{6D94E7E3-8A1D-48A4-AFF7-38958EA99BB8}" destId="{D41EAEA3-5EE5-4D47-BECE-C029D4A7DEB9}" srcOrd="4" destOrd="0" presId="urn:microsoft.com/office/officeart/2005/8/layout/hProcess9"/>
    <dgm:cxn modelId="{06647F55-F0B4-419D-B105-B1421CE01214}" type="presParOf" srcId="{6D94E7E3-8A1D-48A4-AFF7-38958EA99BB8}" destId="{DEAF2C51-DDD3-4653-97BF-7240C952CD9C}" srcOrd="5" destOrd="0" presId="urn:microsoft.com/office/officeart/2005/8/layout/hProcess9"/>
    <dgm:cxn modelId="{4DB5082F-49A9-4BFB-A328-67C2F13F227E}" type="presParOf" srcId="{6D94E7E3-8A1D-48A4-AFF7-38958EA99BB8}" destId="{4D3F6BD0-EF56-415B-90FB-DA3C7EB3FD50}" srcOrd="6" destOrd="0" presId="urn:microsoft.com/office/officeart/2005/8/layout/hProcess9"/>
    <dgm:cxn modelId="{DB9A598E-01C4-4788-A714-277FD8348427}" type="presParOf" srcId="{6D94E7E3-8A1D-48A4-AFF7-38958EA99BB8}" destId="{0CD6B890-2870-4B86-84FE-3BFDA0C06A6E}" srcOrd="7" destOrd="0" presId="urn:microsoft.com/office/officeart/2005/8/layout/hProcess9"/>
    <dgm:cxn modelId="{2CAB1721-EC37-4418-A5B2-38183453B05D}" type="presParOf" srcId="{6D94E7E3-8A1D-48A4-AFF7-38958EA99BB8}" destId="{4819C860-2FF4-4EB7-964E-05E09EA7D9A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9F804-4D34-445F-8219-6AD42E63E01B}">
      <dsp:nvSpPr>
        <dsp:cNvPr id="0" name=""/>
        <dsp:cNvSpPr/>
      </dsp:nvSpPr>
      <dsp:spPr>
        <a:xfrm>
          <a:off x="601518" y="0"/>
          <a:ext cx="6817212" cy="4953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3948D-9330-49B8-A51C-D886FA347C9F}">
      <dsp:nvSpPr>
        <dsp:cNvPr id="0" name=""/>
        <dsp:cNvSpPr/>
      </dsp:nvSpPr>
      <dsp:spPr>
        <a:xfrm>
          <a:off x="4104" y="1485900"/>
          <a:ext cx="1109476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Slovní zadání úlohy</a:t>
          </a:r>
          <a:endParaRPr lang="cs-CZ" sz="1800" kern="1200" dirty="0"/>
        </a:p>
      </dsp:txBody>
      <dsp:txXfrm>
        <a:off x="58264" y="1540060"/>
        <a:ext cx="1001156" cy="1872880"/>
      </dsp:txXfrm>
    </dsp:sp>
    <dsp:sp modelId="{3780AC2D-1166-410F-8D25-D5F982E70BCE}">
      <dsp:nvSpPr>
        <dsp:cNvPr id="0" name=""/>
        <dsp:cNvSpPr/>
      </dsp:nvSpPr>
      <dsp:spPr>
        <a:xfrm>
          <a:off x="1302553" y="1485900"/>
          <a:ext cx="1585362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Pojmenování proměnných</a:t>
          </a:r>
          <a:endParaRPr lang="cs-CZ" sz="1800" kern="1200" dirty="0"/>
        </a:p>
      </dsp:txBody>
      <dsp:txXfrm>
        <a:off x="1379944" y="1563291"/>
        <a:ext cx="1430580" cy="1826418"/>
      </dsp:txXfrm>
    </dsp:sp>
    <dsp:sp modelId="{D41EAEA3-5EE5-4D47-BECE-C029D4A7DEB9}">
      <dsp:nvSpPr>
        <dsp:cNvPr id="0" name=""/>
        <dsp:cNvSpPr/>
      </dsp:nvSpPr>
      <dsp:spPr>
        <a:xfrm>
          <a:off x="3076888" y="1485900"/>
          <a:ext cx="1474300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Pravdivostní tabulka</a:t>
          </a:r>
          <a:endParaRPr lang="cs-CZ" sz="1800" kern="1200" dirty="0"/>
        </a:p>
      </dsp:txBody>
      <dsp:txXfrm>
        <a:off x="3148857" y="1557869"/>
        <a:ext cx="1330362" cy="1837262"/>
      </dsp:txXfrm>
    </dsp:sp>
    <dsp:sp modelId="{4D3F6BD0-EF56-415B-90FB-DA3C7EB3FD50}">
      <dsp:nvSpPr>
        <dsp:cNvPr id="0" name=""/>
        <dsp:cNvSpPr/>
      </dsp:nvSpPr>
      <dsp:spPr>
        <a:xfrm>
          <a:off x="4740161" y="1485900"/>
          <a:ext cx="1794547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Logická funkce (minimalizace</a:t>
          </a:r>
          <a:r>
            <a:rPr lang="cs-CZ" sz="1400" kern="1200" dirty="0" smtClean="0"/>
            <a:t>)</a:t>
          </a:r>
          <a:endParaRPr lang="cs-CZ" sz="1400" kern="1200" dirty="0"/>
        </a:p>
      </dsp:txBody>
      <dsp:txXfrm>
        <a:off x="4827764" y="1573503"/>
        <a:ext cx="1619341" cy="1805994"/>
      </dsp:txXfrm>
    </dsp:sp>
    <dsp:sp modelId="{4819C860-2FF4-4EB7-964E-05E09EA7D9AA}">
      <dsp:nvSpPr>
        <dsp:cNvPr id="0" name=""/>
        <dsp:cNvSpPr/>
      </dsp:nvSpPr>
      <dsp:spPr>
        <a:xfrm>
          <a:off x="6723681" y="1485900"/>
          <a:ext cx="1292463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Realizace pomocí logických členů</a:t>
          </a:r>
          <a:endParaRPr lang="cs-CZ" sz="1800" kern="1200" dirty="0"/>
        </a:p>
      </dsp:txBody>
      <dsp:txXfrm>
        <a:off x="6786774" y="1548993"/>
        <a:ext cx="1166277" cy="1855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E056B4-921C-4DF7-B730-5E41E80279F8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78CD2D-754B-4E71-8381-82EDF9EB5D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920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A53A-FB3D-4620-826C-CEFEE8E1E8C1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DB6C5-C79B-4C23-8D86-FCAF0A91D8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947860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F15C2-A805-4264-B671-902AF34CF804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02774-4873-47CE-9D09-AAF43395F4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587391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FA7A-7087-43BF-A64E-9A86D19FD37E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4DD1E-B332-435B-94A6-FF69597DE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67160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43D5-1F5E-4764-9532-64CBE0891F24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E59B-9340-4919-A616-E0EFACC1A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88673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E6FF-01E6-4347-B8A3-A08770E6CCD2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760B3-03D9-4772-8FBC-CDA0536AA2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399654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83BD-A652-4211-B457-F3117A2F0E79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3D74-A2C4-4FBF-970A-E6BC482D54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12147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5D80A-9543-4479-BDD5-55855FE26283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C3AB-5714-4F3E-A575-463EA4ACE9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121816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E04F-7939-4C75-A743-7360D950047B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9A56-8963-4CFE-BFDB-00806122E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646157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BBED-BF38-4954-8896-557BDCF7EE8D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81467-B7D3-4417-A2D1-64086F39B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093841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5ED9-D75A-408E-ACAC-A4523A23B003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EC73-09CA-41A0-BC2A-77694AF951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3824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07268-1826-4A98-929E-50013F5B3558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8EB1E-5530-4623-96A9-45D87DDC6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945962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63C56A-6A57-4941-B4FC-1EF8251E00D0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6D2121-3B22-4E72-9CB6-4C3AA5DD79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702175"/>
            <a:ext cx="9156700" cy="22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1850" y="1773238"/>
            <a:ext cx="7772400" cy="1943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Syntéza kombinačních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logických obvodů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6300788" y="323850"/>
            <a:ext cx="24952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VY_32_INOVACE_CIT_06</a:t>
            </a:r>
            <a:endParaRPr lang="cs-CZ" dirty="0"/>
          </a:p>
        </p:txBody>
      </p:sp>
      <p:pic>
        <p:nvPicPr>
          <p:cNvPr id="2054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4246563"/>
            <a:ext cx="64341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04111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480425" cy="1143000"/>
          </a:xfrm>
        </p:spPr>
        <p:txBody>
          <a:bodyPr/>
          <a:lstStyle/>
          <a:p>
            <a:r>
              <a:rPr lang="cs-CZ" b="1" smtClean="0"/>
              <a:t>Návrh hovorového zařízení</a:t>
            </a:r>
          </a:p>
        </p:txBody>
      </p:sp>
      <p:sp>
        <p:nvSpPr>
          <p:cNvPr id="12293" name="TextovéPole 2"/>
          <p:cNvSpPr txBox="1">
            <a:spLocks noChangeArrowheads="1"/>
          </p:cNvSpPr>
          <p:nvPr/>
        </p:nvSpPr>
        <p:spPr bwMode="auto">
          <a:xfrm>
            <a:off x="755650" y="1844675"/>
            <a:ext cx="820896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b="1"/>
              <a:t>                 Logický obvod z hradel AND a NOT</a:t>
            </a:r>
          </a:p>
          <a:p>
            <a:r>
              <a:rPr lang="cs-CZ" sz="2800" b="1"/>
              <a:t>  </a:t>
            </a:r>
            <a:endParaRPr lang="cs-CZ" sz="2800"/>
          </a:p>
        </p:txBody>
      </p:sp>
      <p:sp>
        <p:nvSpPr>
          <p:cNvPr id="8" name="Obdélník 7"/>
          <p:cNvSpPr/>
          <p:nvPr/>
        </p:nvSpPr>
        <p:spPr>
          <a:xfrm>
            <a:off x="4787900" y="3429000"/>
            <a:ext cx="681038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5" name="TextovéPole 10"/>
          <p:cNvSpPr txBox="1">
            <a:spLocks noChangeArrowheads="1"/>
          </p:cNvSpPr>
          <p:nvPr/>
        </p:nvSpPr>
        <p:spPr bwMode="auto">
          <a:xfrm>
            <a:off x="5103813" y="3443288"/>
            <a:ext cx="36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/>
              <a:t>&amp;</a:t>
            </a:r>
            <a:endParaRPr lang="cs-CZ" sz="2000" b="1"/>
          </a:p>
        </p:txBody>
      </p:sp>
      <p:cxnSp>
        <p:nvCxnSpPr>
          <p:cNvPr id="13" name="Přímá spojnice 12"/>
          <p:cNvCxnSpPr/>
          <p:nvPr/>
        </p:nvCxnSpPr>
        <p:spPr>
          <a:xfrm>
            <a:off x="5468938" y="3897313"/>
            <a:ext cx="20558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051050" y="2997200"/>
            <a:ext cx="5473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TextovéPole 14"/>
          <p:cNvSpPr txBox="1">
            <a:spLocks noChangeArrowheads="1"/>
          </p:cNvSpPr>
          <p:nvPr/>
        </p:nvSpPr>
        <p:spPr bwMode="auto">
          <a:xfrm>
            <a:off x="1928813" y="2414588"/>
            <a:ext cx="292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/>
              <a:t>r</a:t>
            </a:r>
            <a:endParaRPr lang="cs-CZ" sz="2400" b="1"/>
          </a:p>
        </p:txBody>
      </p:sp>
      <p:sp>
        <p:nvSpPr>
          <p:cNvPr id="12299" name="TextovéPole 21"/>
          <p:cNvSpPr txBox="1">
            <a:spLocks noChangeArrowheads="1"/>
          </p:cNvSpPr>
          <p:nvPr/>
        </p:nvSpPr>
        <p:spPr bwMode="auto">
          <a:xfrm>
            <a:off x="7545388" y="2735263"/>
            <a:ext cx="43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/>
              <a:t>f1</a:t>
            </a:r>
            <a:endParaRPr lang="cs-CZ" sz="2400" b="1"/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1476375" y="2862263"/>
            <a:ext cx="0" cy="36623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1763713" y="2862263"/>
            <a:ext cx="0" cy="36623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2051050" y="2862263"/>
            <a:ext cx="0" cy="36623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TextovéPole 30"/>
          <p:cNvSpPr txBox="1">
            <a:spLocks noChangeArrowheads="1"/>
          </p:cNvSpPr>
          <p:nvPr/>
        </p:nvSpPr>
        <p:spPr bwMode="auto">
          <a:xfrm>
            <a:off x="1609725" y="2414588"/>
            <a:ext cx="331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dirty="0"/>
              <a:t>v</a:t>
            </a:r>
            <a:endParaRPr lang="cs-CZ" sz="2400" b="1" dirty="0"/>
          </a:p>
        </p:txBody>
      </p:sp>
      <p:sp>
        <p:nvSpPr>
          <p:cNvPr id="12304" name="TextovéPole 31"/>
          <p:cNvSpPr txBox="1">
            <a:spLocks noChangeArrowheads="1"/>
          </p:cNvSpPr>
          <p:nvPr/>
        </p:nvSpPr>
        <p:spPr bwMode="auto">
          <a:xfrm>
            <a:off x="1258888" y="2420938"/>
            <a:ext cx="433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/>
              <a:t>m</a:t>
            </a:r>
            <a:endParaRPr lang="cs-CZ" sz="2400" b="1"/>
          </a:p>
        </p:txBody>
      </p:sp>
      <p:sp>
        <p:nvSpPr>
          <p:cNvPr id="28" name="Ovál 27"/>
          <p:cNvSpPr/>
          <p:nvPr/>
        </p:nvSpPr>
        <p:spPr>
          <a:xfrm>
            <a:off x="2016125" y="3551238"/>
            <a:ext cx="71438" cy="730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2987675" y="3141663"/>
            <a:ext cx="681038" cy="935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307" name="TextovéPole 38"/>
          <p:cNvSpPr txBox="1">
            <a:spLocks noChangeArrowheads="1"/>
          </p:cNvSpPr>
          <p:nvPr/>
        </p:nvSpPr>
        <p:spPr bwMode="auto">
          <a:xfrm>
            <a:off x="3328988" y="3141663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/>
              <a:t>1</a:t>
            </a:r>
            <a:endParaRPr lang="cs-CZ" sz="2000" b="1"/>
          </a:p>
        </p:txBody>
      </p:sp>
      <p:cxnSp>
        <p:nvCxnSpPr>
          <p:cNvPr id="40" name="Přímá spojnice 39"/>
          <p:cNvCxnSpPr>
            <a:stCxn id="2054" idx="6"/>
          </p:cNvCxnSpPr>
          <p:nvPr/>
        </p:nvCxnSpPr>
        <p:spPr>
          <a:xfrm>
            <a:off x="3810000" y="3600450"/>
            <a:ext cx="9779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2051050" y="3587750"/>
            <a:ext cx="9286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Ovál 2053"/>
          <p:cNvSpPr/>
          <p:nvPr/>
        </p:nvSpPr>
        <p:spPr>
          <a:xfrm>
            <a:off x="3676650" y="3535363"/>
            <a:ext cx="133350" cy="1317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46" name="Přímá spojnice 45"/>
          <p:cNvCxnSpPr/>
          <p:nvPr/>
        </p:nvCxnSpPr>
        <p:spPr>
          <a:xfrm>
            <a:off x="1763713" y="4189413"/>
            <a:ext cx="302418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ál 50"/>
          <p:cNvSpPr/>
          <p:nvPr/>
        </p:nvSpPr>
        <p:spPr>
          <a:xfrm>
            <a:off x="2009775" y="2960688"/>
            <a:ext cx="73025" cy="730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1749425" y="4154488"/>
            <a:ext cx="73025" cy="714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1714500" y="5872163"/>
            <a:ext cx="71438" cy="730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4262438" y="3573463"/>
            <a:ext cx="73025" cy="714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316" name="TextovéPole 56"/>
          <p:cNvSpPr txBox="1">
            <a:spLocks noChangeArrowheads="1"/>
          </p:cNvSpPr>
          <p:nvPr/>
        </p:nvSpPr>
        <p:spPr bwMode="auto">
          <a:xfrm>
            <a:off x="7512050" y="3665538"/>
            <a:ext cx="438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/>
              <a:t>f2</a:t>
            </a:r>
            <a:endParaRPr lang="cs-CZ" sz="2400" b="1"/>
          </a:p>
        </p:txBody>
      </p:sp>
      <p:sp>
        <p:nvSpPr>
          <p:cNvPr id="58" name="Obdélník 57"/>
          <p:cNvSpPr/>
          <p:nvPr/>
        </p:nvSpPr>
        <p:spPr>
          <a:xfrm>
            <a:off x="2979738" y="5440363"/>
            <a:ext cx="681037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318" name="TextovéPole 58"/>
          <p:cNvSpPr txBox="1">
            <a:spLocks noChangeArrowheads="1"/>
          </p:cNvSpPr>
          <p:nvPr/>
        </p:nvSpPr>
        <p:spPr bwMode="auto">
          <a:xfrm>
            <a:off x="3319463" y="5440363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/>
              <a:t>1</a:t>
            </a:r>
            <a:endParaRPr lang="cs-CZ" sz="2000" b="1"/>
          </a:p>
        </p:txBody>
      </p:sp>
      <p:cxnSp>
        <p:nvCxnSpPr>
          <p:cNvPr id="60" name="Přímá spojnice 59"/>
          <p:cNvCxnSpPr/>
          <p:nvPr/>
        </p:nvCxnSpPr>
        <p:spPr>
          <a:xfrm>
            <a:off x="1744663" y="5908675"/>
            <a:ext cx="12430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ál 60"/>
          <p:cNvSpPr/>
          <p:nvPr/>
        </p:nvSpPr>
        <p:spPr>
          <a:xfrm>
            <a:off x="3668713" y="5834063"/>
            <a:ext cx="133350" cy="1333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2" name="Obdélník 61"/>
          <p:cNvSpPr/>
          <p:nvPr/>
        </p:nvSpPr>
        <p:spPr>
          <a:xfrm>
            <a:off x="4787900" y="4505325"/>
            <a:ext cx="681038" cy="935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322" name="TextovéPole 62"/>
          <p:cNvSpPr txBox="1">
            <a:spLocks noChangeArrowheads="1"/>
          </p:cNvSpPr>
          <p:nvPr/>
        </p:nvSpPr>
        <p:spPr bwMode="auto">
          <a:xfrm>
            <a:off x="5087938" y="4494213"/>
            <a:ext cx="366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/>
              <a:t>&amp;</a:t>
            </a:r>
            <a:endParaRPr lang="cs-CZ" sz="2000" b="1"/>
          </a:p>
        </p:txBody>
      </p:sp>
      <p:cxnSp>
        <p:nvCxnSpPr>
          <p:cNvPr id="64" name="Přímá spojnice 63"/>
          <p:cNvCxnSpPr/>
          <p:nvPr/>
        </p:nvCxnSpPr>
        <p:spPr>
          <a:xfrm>
            <a:off x="5454650" y="4933950"/>
            <a:ext cx="20542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4262438" y="5216525"/>
            <a:ext cx="5254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>
            <a:off x="4298950" y="3624263"/>
            <a:ext cx="0" cy="10525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>
            <a:off x="4298950" y="4676775"/>
            <a:ext cx="488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7" name="TextovéPole 73"/>
          <p:cNvSpPr txBox="1">
            <a:spLocks noChangeArrowheads="1"/>
          </p:cNvSpPr>
          <p:nvPr/>
        </p:nvSpPr>
        <p:spPr bwMode="auto">
          <a:xfrm>
            <a:off x="7537450" y="4675188"/>
            <a:ext cx="438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/>
              <a:t>f3</a:t>
            </a:r>
            <a:endParaRPr lang="cs-CZ" sz="2400" b="1"/>
          </a:p>
        </p:txBody>
      </p:sp>
      <p:cxnSp>
        <p:nvCxnSpPr>
          <p:cNvPr id="76" name="Přímá spojnice 75"/>
          <p:cNvCxnSpPr/>
          <p:nvPr/>
        </p:nvCxnSpPr>
        <p:spPr>
          <a:xfrm>
            <a:off x="4262438" y="5216525"/>
            <a:ext cx="0" cy="7000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 flipV="1">
            <a:off x="3802063" y="5916613"/>
            <a:ext cx="4603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1476375" y="4957763"/>
            <a:ext cx="32924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ál 83"/>
          <p:cNvSpPr/>
          <p:nvPr/>
        </p:nvSpPr>
        <p:spPr>
          <a:xfrm>
            <a:off x="1439863" y="4921250"/>
            <a:ext cx="71437" cy="730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Nadpis 3"/>
          <p:cNvSpPr>
            <a:spLocks noGrp="1"/>
          </p:cNvSpPr>
          <p:nvPr>
            <p:ph type="title"/>
          </p:nvPr>
        </p:nvSpPr>
        <p:spPr>
          <a:xfrm>
            <a:off x="1016000" y="808038"/>
            <a:ext cx="7670800" cy="2900362"/>
          </a:xfrm>
        </p:spPr>
        <p:txBody>
          <a:bodyPr/>
          <a:lstStyle/>
          <a:p>
            <a:pPr algn="l"/>
            <a:r>
              <a:rPr lang="cs-CZ" sz="2800" b="1" smtClean="0"/>
              <a:t>Zdroje</a:t>
            </a:r>
            <a:br>
              <a:rPr lang="cs-CZ" sz="2800" b="1" smtClean="0"/>
            </a:br>
            <a:r>
              <a:rPr lang="cs-CZ" sz="2800" b="1" smtClean="0"/>
              <a:t/>
            </a:r>
            <a:br>
              <a:rPr lang="cs-CZ" sz="2800" b="1" smtClean="0"/>
            </a:br>
            <a:r>
              <a:rPr lang="cs-CZ" sz="2400" smtClean="0"/>
              <a:t>ANTOŠOVÁ, Marcela a Vratislav DAVÍDEK. </a:t>
            </a:r>
            <a:r>
              <a:rPr lang="cs-CZ" sz="2400" i="1" smtClean="0"/>
              <a:t>Číslicová technika</a:t>
            </a:r>
            <a:r>
              <a:rPr lang="cs-CZ" sz="2400" smtClean="0"/>
              <a:t>. 4. aktualiz. vyd. České Budějovice: Kopp, 2009, 305 s. ISBN 978-80-7232-394-4. </a:t>
            </a:r>
            <a:r>
              <a:rPr lang="cs-CZ" sz="2400" b="1" smtClean="0"/>
              <a:t/>
            </a:r>
            <a:br>
              <a:rPr lang="cs-CZ" sz="2400" b="1" smtClean="0"/>
            </a:br>
            <a:endParaRPr lang="cs-CZ" sz="2400" b="1" smtClean="0"/>
          </a:p>
        </p:txBody>
      </p:sp>
      <p:sp>
        <p:nvSpPr>
          <p:cNvPr id="6" name="TextovéPole 1"/>
          <p:cNvSpPr txBox="1"/>
          <p:nvPr/>
        </p:nvSpPr>
        <p:spPr>
          <a:xfrm>
            <a:off x="993324" y="6084004"/>
            <a:ext cx="236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Ing. Jaroslav Chlubný</a:t>
            </a: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229600" cy="1143000"/>
          </a:xfrm>
        </p:spPr>
        <p:txBody>
          <a:bodyPr/>
          <a:lstStyle/>
          <a:p>
            <a:r>
              <a:rPr lang="cs-CZ" b="1" smtClean="0"/>
              <a:t>Syntéza kombinačních LO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68691695"/>
              </p:ext>
            </p:extLst>
          </p:nvPr>
        </p:nvGraphicFramePr>
        <p:xfrm>
          <a:off x="895150" y="1828800"/>
          <a:ext cx="802025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101" name="TextovéPole 2"/>
          <p:cNvSpPr txBox="1">
            <a:spLocks noChangeArrowheads="1"/>
          </p:cNvSpPr>
          <p:nvPr/>
        </p:nvSpPr>
        <p:spPr bwMode="auto">
          <a:xfrm>
            <a:off x="1296987" y="2068513"/>
            <a:ext cx="72755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800" dirty="0"/>
              <a:t>Ze slovního zadání úlohy získáme logický obvod</a:t>
            </a:r>
          </a:p>
        </p:txBody>
      </p:sp>
    </p:spTree>
    <p:extLst>
      <p:ext uri="{BB962C8B-B14F-4D97-AF65-F5344CB8AC3E}">
        <p14:creationId xmlns:p14="http://schemas.microsoft.com/office/powerpoint/2010/main" val="392654625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19F804-4D34-445F-8219-6AD42E63E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E019F804-4D34-445F-8219-6AD42E63E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23948D-9330-49B8-A51C-D886FA347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723948D-9330-49B8-A51C-D886FA347C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80AC2D-1166-410F-8D25-D5F982E70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3780AC2D-1166-410F-8D25-D5F982E70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1EAEA3-5EE5-4D47-BECE-C029D4A7D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D41EAEA3-5EE5-4D47-BECE-C029D4A7DE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3F6BD0-EF56-415B-90FB-DA3C7EB3F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4D3F6BD0-EF56-415B-90FB-DA3C7EB3FD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19C860-2FF4-4EB7-964E-05E09EA7D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4819C860-2FF4-4EB7-964E-05E09EA7D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480425" cy="1143000"/>
          </a:xfrm>
        </p:spPr>
        <p:txBody>
          <a:bodyPr/>
          <a:lstStyle/>
          <a:p>
            <a:r>
              <a:rPr lang="cs-CZ" b="1" smtClean="0"/>
              <a:t>Návrh hovorového zařízení</a:t>
            </a:r>
          </a:p>
        </p:txBody>
      </p:sp>
      <p:sp>
        <p:nvSpPr>
          <p:cNvPr id="5125" name="TextovéPole 2"/>
          <p:cNvSpPr txBox="1">
            <a:spLocks noChangeArrowheads="1"/>
          </p:cNvSpPr>
          <p:nvPr/>
        </p:nvSpPr>
        <p:spPr bwMode="auto">
          <a:xfrm>
            <a:off x="755650" y="2043113"/>
            <a:ext cx="82089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800"/>
              <a:t>  </a:t>
            </a:r>
            <a:r>
              <a:rPr lang="cs-CZ" sz="2800" b="1"/>
              <a:t>Zadání úlohy</a:t>
            </a:r>
          </a:p>
          <a:p>
            <a:r>
              <a:rPr lang="cs-CZ" sz="2800"/>
              <a:t>  Po stisknutí tlačítka hovorové zařízení umožní spojení</a:t>
            </a:r>
          </a:p>
          <a:p>
            <a:r>
              <a:rPr lang="cs-CZ" sz="2800"/>
              <a:t>  tří vedoucích pracovníků se sekretářkou.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92563" y="3933825"/>
            <a:ext cx="1512887" cy="16557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127" name="TextovéPole 3"/>
          <p:cNvSpPr txBox="1">
            <a:spLocks noChangeArrowheads="1"/>
          </p:cNvSpPr>
          <p:nvPr/>
        </p:nvSpPr>
        <p:spPr bwMode="auto">
          <a:xfrm>
            <a:off x="4221163" y="4438650"/>
            <a:ext cx="1071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Spojovací</a:t>
            </a:r>
          </a:p>
          <a:p>
            <a:r>
              <a:rPr lang="cs-CZ"/>
              <a:t>  zařízení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2555875" y="3681413"/>
            <a:ext cx="576263" cy="50323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r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573338" y="4508500"/>
            <a:ext cx="574675" cy="5048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573338" y="5337175"/>
            <a:ext cx="574675" cy="5048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m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227763" y="4508500"/>
            <a:ext cx="576262" cy="50482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s</a:t>
            </a:r>
          </a:p>
        </p:txBody>
      </p:sp>
      <p:cxnSp>
        <p:nvCxnSpPr>
          <p:cNvPr id="8" name="Přímá spojnice se šipkou 7"/>
          <p:cNvCxnSpPr>
            <a:stCxn id="9" idx="3"/>
          </p:cNvCxnSpPr>
          <p:nvPr/>
        </p:nvCxnSpPr>
        <p:spPr>
          <a:xfrm>
            <a:off x="3132138" y="3933825"/>
            <a:ext cx="860425" cy="5746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7" idx="1"/>
          </p:cNvCxnSpPr>
          <p:nvPr/>
        </p:nvCxnSpPr>
        <p:spPr>
          <a:xfrm>
            <a:off x="3182938" y="4714875"/>
            <a:ext cx="809625" cy="460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3182938" y="5084763"/>
            <a:ext cx="809625" cy="4683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7" idx="3"/>
            <a:endCxn id="12" idx="1"/>
          </p:cNvCxnSpPr>
          <p:nvPr/>
        </p:nvCxnSpPr>
        <p:spPr>
          <a:xfrm>
            <a:off x="5505450" y="4760913"/>
            <a:ext cx="72231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ovéPole 23"/>
          <p:cNvSpPr txBox="1">
            <a:spLocks noChangeArrowheads="1"/>
          </p:cNvSpPr>
          <p:nvPr/>
        </p:nvSpPr>
        <p:spPr bwMode="auto">
          <a:xfrm>
            <a:off x="7092950" y="4581525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sekretářka</a:t>
            </a:r>
          </a:p>
        </p:txBody>
      </p:sp>
      <p:sp>
        <p:nvSpPr>
          <p:cNvPr id="5137" name="TextovéPole 26"/>
          <p:cNvSpPr txBox="1">
            <a:spLocks noChangeArrowheads="1"/>
          </p:cNvSpPr>
          <p:nvPr/>
        </p:nvSpPr>
        <p:spPr bwMode="auto">
          <a:xfrm>
            <a:off x="1476375" y="3779838"/>
            <a:ext cx="793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ředitel</a:t>
            </a:r>
          </a:p>
        </p:txBody>
      </p:sp>
      <p:sp>
        <p:nvSpPr>
          <p:cNvPr id="5138" name="TextovéPole 27"/>
          <p:cNvSpPr txBox="1">
            <a:spLocks noChangeArrowheads="1"/>
          </p:cNvSpPr>
          <p:nvPr/>
        </p:nvSpPr>
        <p:spPr bwMode="auto">
          <a:xfrm>
            <a:off x="1476375" y="4581525"/>
            <a:ext cx="917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vedoucí</a:t>
            </a:r>
          </a:p>
        </p:txBody>
      </p:sp>
      <p:sp>
        <p:nvSpPr>
          <p:cNvPr id="5139" name="TextovéPole 28"/>
          <p:cNvSpPr txBox="1">
            <a:spLocks noChangeArrowheads="1"/>
          </p:cNvSpPr>
          <p:nvPr/>
        </p:nvSpPr>
        <p:spPr bwMode="auto">
          <a:xfrm>
            <a:off x="1547813" y="5373688"/>
            <a:ext cx="666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mistr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480425" cy="1143000"/>
          </a:xfrm>
        </p:spPr>
        <p:txBody>
          <a:bodyPr/>
          <a:lstStyle/>
          <a:p>
            <a:r>
              <a:rPr lang="cs-CZ" b="1" smtClean="0"/>
              <a:t>Návrh hovorového zařízení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55650" y="2043113"/>
            <a:ext cx="8208963" cy="2324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</a:t>
            </a:r>
            <a:r>
              <a:rPr lang="cs-CZ" sz="2800" b="1" dirty="0">
                <a:latin typeface="+mn-lt"/>
                <a:cs typeface="+mn-cs"/>
              </a:rPr>
              <a:t>Priorita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b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cs-CZ" sz="2800" dirty="0">
                <a:latin typeface="+mn-lt"/>
                <a:cs typeface="+mn-cs"/>
              </a:rPr>
              <a:t>Ředitel má prioritu nejvyšší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>
                <a:latin typeface="+mn-lt"/>
                <a:cs typeface="+mn-cs"/>
              </a:rPr>
              <a:t>Mistr dostane spojení, pokud nehovoří ředitel ani vedoucí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480425" cy="1143000"/>
          </a:xfrm>
        </p:spPr>
        <p:txBody>
          <a:bodyPr/>
          <a:lstStyle/>
          <a:p>
            <a:r>
              <a:rPr lang="cs-CZ" b="1" smtClean="0"/>
              <a:t>Návrh hovorového zařízení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55650" y="2043113"/>
            <a:ext cx="8208963" cy="4278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</a:t>
            </a:r>
            <a:r>
              <a:rPr lang="cs-CZ" sz="2800" b="1" dirty="0">
                <a:latin typeface="+mn-lt"/>
                <a:cs typeface="+mn-cs"/>
              </a:rPr>
              <a:t>Pojmenování proměnných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atin typeface="+mn-lt"/>
                <a:cs typeface="+mn-cs"/>
              </a:rPr>
              <a:t> 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vstupy					proměnná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požadavek ředitele			r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požadavek vedoucího			v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požadavek mistra			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výstupy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   </a:t>
            </a:r>
            <a:r>
              <a:rPr lang="cs-CZ" sz="2800" dirty="0">
                <a:latin typeface="+mn-lt"/>
                <a:cs typeface="+mn-cs"/>
              </a:rPr>
              <a:t>hovor ředitele				f1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hovor vedoucího			f2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    hovor mistra				f3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480425" cy="1143000"/>
          </a:xfrm>
        </p:spPr>
        <p:txBody>
          <a:bodyPr/>
          <a:lstStyle/>
          <a:p>
            <a:r>
              <a:rPr lang="cs-CZ" b="1" smtClean="0"/>
              <a:t>Návrh hovorového zařízení</a:t>
            </a:r>
          </a:p>
        </p:txBody>
      </p:sp>
      <p:sp>
        <p:nvSpPr>
          <p:cNvPr id="8197" name="TextovéPole 2"/>
          <p:cNvSpPr txBox="1">
            <a:spLocks noChangeArrowheads="1"/>
          </p:cNvSpPr>
          <p:nvPr/>
        </p:nvSpPr>
        <p:spPr bwMode="auto">
          <a:xfrm>
            <a:off x="755650" y="2043113"/>
            <a:ext cx="8208963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/>
              <a:t>  </a:t>
            </a:r>
            <a:r>
              <a:rPr lang="cs-CZ" sz="2800" b="1"/>
              <a:t>Schema úlohy s proměnnými</a:t>
            </a:r>
          </a:p>
          <a:p>
            <a:r>
              <a:rPr lang="cs-CZ" sz="2800" b="1"/>
              <a:t>  </a:t>
            </a:r>
            <a:endParaRPr lang="cs-CZ" sz="2800"/>
          </a:p>
        </p:txBody>
      </p:sp>
      <p:sp>
        <p:nvSpPr>
          <p:cNvPr id="6" name="Obdélník 5"/>
          <p:cNvSpPr/>
          <p:nvPr/>
        </p:nvSpPr>
        <p:spPr>
          <a:xfrm>
            <a:off x="3532188" y="3213100"/>
            <a:ext cx="2016125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411413" y="3429000"/>
            <a:ext cx="11207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2411413" y="3832225"/>
            <a:ext cx="11207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2411413" y="4221163"/>
            <a:ext cx="11207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5548313" y="3429000"/>
            <a:ext cx="11207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5548313" y="3832225"/>
            <a:ext cx="11207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548313" y="4221163"/>
            <a:ext cx="11207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5" name="TextovéPole 7"/>
          <p:cNvSpPr txBox="1">
            <a:spLocks noChangeArrowheads="1"/>
          </p:cNvSpPr>
          <p:nvPr/>
        </p:nvSpPr>
        <p:spPr bwMode="auto">
          <a:xfrm>
            <a:off x="4248150" y="3357563"/>
            <a:ext cx="5397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6000" b="1"/>
              <a:t>?</a:t>
            </a:r>
          </a:p>
        </p:txBody>
      </p:sp>
      <p:sp>
        <p:nvSpPr>
          <p:cNvPr id="8206" name="TextovéPole 8"/>
          <p:cNvSpPr txBox="1">
            <a:spLocks noChangeArrowheads="1"/>
          </p:cNvSpPr>
          <p:nvPr/>
        </p:nvSpPr>
        <p:spPr bwMode="auto">
          <a:xfrm>
            <a:off x="1847850" y="3163888"/>
            <a:ext cx="3127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800" b="1"/>
              <a:t>r</a:t>
            </a:r>
          </a:p>
        </p:txBody>
      </p:sp>
      <p:sp>
        <p:nvSpPr>
          <p:cNvPr id="8207" name="TextovéPole 16"/>
          <p:cNvSpPr txBox="1">
            <a:spLocks noChangeArrowheads="1"/>
          </p:cNvSpPr>
          <p:nvPr/>
        </p:nvSpPr>
        <p:spPr bwMode="auto">
          <a:xfrm>
            <a:off x="1835150" y="3570288"/>
            <a:ext cx="355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800" b="1"/>
              <a:t>v</a:t>
            </a:r>
          </a:p>
        </p:txBody>
      </p:sp>
      <p:sp>
        <p:nvSpPr>
          <p:cNvPr id="8208" name="TextovéPole 17"/>
          <p:cNvSpPr txBox="1">
            <a:spLocks noChangeArrowheads="1"/>
          </p:cNvSpPr>
          <p:nvPr/>
        </p:nvSpPr>
        <p:spPr bwMode="auto">
          <a:xfrm>
            <a:off x="1790700" y="3959225"/>
            <a:ext cx="477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800" b="1"/>
              <a:t>m</a:t>
            </a:r>
          </a:p>
        </p:txBody>
      </p:sp>
      <p:sp>
        <p:nvSpPr>
          <p:cNvPr id="8209" name="TextovéPole 18"/>
          <p:cNvSpPr txBox="1">
            <a:spLocks noChangeArrowheads="1"/>
          </p:cNvSpPr>
          <p:nvPr/>
        </p:nvSpPr>
        <p:spPr bwMode="auto">
          <a:xfrm>
            <a:off x="6804025" y="3192463"/>
            <a:ext cx="438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400" b="1"/>
              <a:t>f1</a:t>
            </a:r>
          </a:p>
        </p:txBody>
      </p:sp>
      <p:sp>
        <p:nvSpPr>
          <p:cNvPr id="8210" name="TextovéPole 19"/>
          <p:cNvSpPr txBox="1">
            <a:spLocks noChangeArrowheads="1"/>
          </p:cNvSpPr>
          <p:nvPr/>
        </p:nvSpPr>
        <p:spPr bwMode="auto">
          <a:xfrm>
            <a:off x="6804025" y="3598863"/>
            <a:ext cx="438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400" b="1"/>
              <a:t>f2</a:t>
            </a:r>
          </a:p>
        </p:txBody>
      </p:sp>
      <p:sp>
        <p:nvSpPr>
          <p:cNvPr id="8211" name="TextovéPole 20"/>
          <p:cNvSpPr txBox="1">
            <a:spLocks noChangeArrowheads="1"/>
          </p:cNvSpPr>
          <p:nvPr/>
        </p:nvSpPr>
        <p:spPr bwMode="auto">
          <a:xfrm>
            <a:off x="6804025" y="4048125"/>
            <a:ext cx="438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400" b="1"/>
              <a:t>f3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998663" y="4941888"/>
            <a:ext cx="5237162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+mn-lt"/>
                <a:cs typeface="+mn-cs"/>
              </a:rPr>
              <a:t>Proměnné nabývají pouze dvou hodnot: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+mn-lt"/>
                <a:cs typeface="+mn-cs"/>
              </a:rPr>
              <a:t>pracovník spojení požaduje nebo 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+mn-lt"/>
                <a:cs typeface="+mn-cs"/>
              </a:rPr>
              <a:t>zařízení požadavek splní nebo ne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480425" cy="1143000"/>
          </a:xfrm>
        </p:spPr>
        <p:txBody>
          <a:bodyPr/>
          <a:lstStyle/>
          <a:p>
            <a:r>
              <a:rPr lang="cs-CZ" b="1" smtClean="0"/>
              <a:t>Návrh hovorového zařízení</a:t>
            </a:r>
          </a:p>
        </p:txBody>
      </p:sp>
      <p:sp>
        <p:nvSpPr>
          <p:cNvPr id="9221" name="TextovéPole 2"/>
          <p:cNvSpPr txBox="1">
            <a:spLocks noChangeArrowheads="1"/>
          </p:cNvSpPr>
          <p:nvPr/>
        </p:nvSpPr>
        <p:spPr bwMode="auto">
          <a:xfrm>
            <a:off x="755650" y="1844675"/>
            <a:ext cx="820896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/>
              <a:t>                                </a:t>
            </a:r>
            <a:r>
              <a:rPr lang="cs-CZ" sz="2800" b="1"/>
              <a:t>Pravdivostní tabulka</a:t>
            </a:r>
          </a:p>
          <a:p>
            <a:r>
              <a:rPr lang="cs-CZ" sz="2800" b="1"/>
              <a:t>  </a:t>
            </a:r>
            <a:endParaRPr lang="cs-CZ" sz="280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907704" y="2492896"/>
          <a:ext cx="6096000" cy="336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sx="105000" sy="105000" algn="ctr" rotWithShape="0">
                    <a:srgbClr val="000000">
                      <a:alpha val="49000"/>
                    </a:srgbClr>
                  </a:outerShdw>
                </a:effectLst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cs-CZ" sz="2000" dirty="0" smtClean="0"/>
                        <a:t>      r               v</a:t>
                      </a:r>
                      <a:r>
                        <a:rPr lang="cs-CZ" sz="2000" baseline="0" dirty="0" smtClean="0"/>
                        <a:t>                m</a:t>
                      </a:r>
                      <a:endParaRPr lang="cs-CZ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f1                 f2               f3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23" name="TextovéPole 6"/>
          <p:cNvSpPr txBox="1">
            <a:spLocks noChangeArrowheads="1"/>
          </p:cNvSpPr>
          <p:nvPr/>
        </p:nvSpPr>
        <p:spPr bwMode="auto">
          <a:xfrm>
            <a:off x="2109788" y="6092825"/>
            <a:ext cx="5775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400"/>
              <a:t>Vyplňte tabulku podle slovního zadání úlohy!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480425" cy="1143000"/>
          </a:xfrm>
        </p:spPr>
        <p:txBody>
          <a:bodyPr/>
          <a:lstStyle/>
          <a:p>
            <a:r>
              <a:rPr lang="cs-CZ" b="1" smtClean="0"/>
              <a:t>Návrh hovorového zařízení</a:t>
            </a:r>
          </a:p>
        </p:txBody>
      </p:sp>
      <p:sp>
        <p:nvSpPr>
          <p:cNvPr id="10245" name="TextovéPole 2"/>
          <p:cNvSpPr txBox="1">
            <a:spLocks noChangeArrowheads="1"/>
          </p:cNvSpPr>
          <p:nvPr/>
        </p:nvSpPr>
        <p:spPr bwMode="auto">
          <a:xfrm>
            <a:off x="755650" y="1844675"/>
            <a:ext cx="820896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/>
              <a:t>                        </a:t>
            </a:r>
            <a:r>
              <a:rPr lang="cs-CZ" sz="2800" b="1"/>
              <a:t>vyplněná pravdivostní tabulka</a:t>
            </a:r>
          </a:p>
          <a:p>
            <a:r>
              <a:rPr lang="cs-CZ" sz="2800" b="1"/>
              <a:t>  </a:t>
            </a:r>
            <a:endParaRPr lang="cs-CZ" sz="280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907704" y="2492896"/>
          <a:ext cx="6096000" cy="336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sx="105000" sy="105000" algn="ctr" rotWithShape="0">
                    <a:srgbClr val="000000">
                      <a:alpha val="49000"/>
                    </a:srgbClr>
                  </a:outerShdw>
                </a:effectLst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cs-CZ" sz="2000" dirty="0" smtClean="0"/>
                        <a:t>      r               v</a:t>
                      </a:r>
                      <a:r>
                        <a:rPr lang="cs-CZ" sz="2000" baseline="0" dirty="0" smtClean="0"/>
                        <a:t>                m</a:t>
                      </a:r>
                      <a:endParaRPr lang="cs-CZ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f1                 f2               f3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480425" cy="1143000"/>
          </a:xfrm>
        </p:spPr>
        <p:txBody>
          <a:bodyPr/>
          <a:lstStyle/>
          <a:p>
            <a:r>
              <a:rPr lang="cs-CZ" b="1" smtClean="0"/>
              <a:t>Návrh hovorového zařízení</a:t>
            </a:r>
          </a:p>
        </p:txBody>
      </p:sp>
      <p:sp>
        <p:nvSpPr>
          <p:cNvPr id="11269" name="TextovéPole 2"/>
          <p:cNvSpPr txBox="1">
            <a:spLocks noChangeArrowheads="1"/>
          </p:cNvSpPr>
          <p:nvPr/>
        </p:nvSpPr>
        <p:spPr bwMode="auto">
          <a:xfrm>
            <a:off x="755650" y="1844675"/>
            <a:ext cx="820896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/>
              <a:t>                 </a:t>
            </a:r>
            <a:r>
              <a:rPr lang="cs-CZ" sz="2800" b="1"/>
              <a:t>Vyjádření logických funkcí z tabulky</a:t>
            </a:r>
          </a:p>
          <a:p>
            <a:r>
              <a:rPr lang="cs-CZ" sz="2800" b="1"/>
              <a:t>  </a:t>
            </a:r>
            <a:endParaRPr lang="cs-CZ" sz="2800"/>
          </a:p>
        </p:txBody>
      </p:sp>
      <p:sp>
        <p:nvSpPr>
          <p:cNvPr id="6" name="TextovéPo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5656" y="2881737"/>
            <a:ext cx="6552728" cy="523220"/>
          </a:xfrm>
          <a:prstGeom prst="rect">
            <a:avLst/>
          </a:prstGeom>
          <a:blipFill rotWithShape="1">
            <a:blip r:embed="rId4"/>
            <a:stretch>
              <a:fillRect l="-1860" t="-10465" b="-32558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9" name="TextovéPo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82516" y="3439870"/>
            <a:ext cx="6552728" cy="523220"/>
          </a:xfrm>
          <a:prstGeom prst="rect">
            <a:avLst/>
          </a:prstGeom>
          <a:blipFill rotWithShape="1">
            <a:blip r:embed="rId5"/>
            <a:stretch>
              <a:fillRect l="-1860" t="-10465" b="-32558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0" name="TextovéPole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7664" y="4005064"/>
            <a:ext cx="6552728" cy="523220"/>
          </a:xfrm>
          <a:prstGeom prst="rect">
            <a:avLst/>
          </a:prstGeom>
          <a:blipFill rotWithShape="1">
            <a:blip r:embed="rId6"/>
            <a:stretch>
              <a:fillRect l="-1953" t="-10465" b="-32558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7" name="TextovéPole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04820" y="4797152"/>
            <a:ext cx="5775492" cy="2000548"/>
          </a:xfrm>
          <a:prstGeom prst="rect">
            <a:avLst/>
          </a:prstGeom>
          <a:blipFill rotWithShape="1">
            <a:blip r:embed="rId7"/>
            <a:stretch>
              <a:fillRect l="-1582" t="-2439" r="-63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ktron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elektronika</Template>
  <TotalTime>177</TotalTime>
  <Words>243</Words>
  <Application>Microsoft Office PowerPoint</Application>
  <PresentationFormat>Předvádění na obrazovce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elektronika</vt:lpstr>
      <vt:lpstr>Syntéza kombinačních logických obvodů</vt:lpstr>
      <vt:lpstr>Syntéza kombinačních LO</vt:lpstr>
      <vt:lpstr>Návrh hovorového zařízení</vt:lpstr>
      <vt:lpstr>Návrh hovorového zařízení</vt:lpstr>
      <vt:lpstr>Návrh hovorového zařízení</vt:lpstr>
      <vt:lpstr>Návrh hovorového zařízení</vt:lpstr>
      <vt:lpstr>Návrh hovorového zařízení</vt:lpstr>
      <vt:lpstr>Návrh hovorového zařízení</vt:lpstr>
      <vt:lpstr>Návrh hovorového zařízení</vt:lpstr>
      <vt:lpstr>Návrh hovorového zařízení</vt:lpstr>
      <vt:lpstr>Zdroje  ANTOŠOVÁ, Marcela a Vratislav DAVÍDEK. Číslicová technika. 4. aktualiz. vyd. České Budějovice: Kopp, 2009, 305 s. ISBN 978-80-7232-394-4.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</dc:title>
  <dc:creator>SS-COPT_Kromeriz</dc:creator>
  <cp:lastModifiedBy>SS-COPT_Kromeriz</cp:lastModifiedBy>
  <cp:revision>27</cp:revision>
  <dcterms:created xsi:type="dcterms:W3CDTF">2013-01-23T18:42:21Z</dcterms:created>
  <dcterms:modified xsi:type="dcterms:W3CDTF">2013-06-16T11:11:53Z</dcterms:modified>
</cp:coreProperties>
</file>