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9" r:id="rId4"/>
    <p:sldId id="270" r:id="rId5"/>
    <p:sldId id="271" r:id="rId6"/>
    <p:sldId id="272" r:id="rId7"/>
    <p:sldId id="273" r:id="rId8"/>
    <p:sldId id="268" r:id="rId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-1450" y="-1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1" d="100"/>
        <a:sy n="81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9E056B4-921C-4DF7-B730-5E41E80279F8}" type="datetimeFigureOut">
              <a:rPr lang="cs-CZ"/>
              <a:pPr>
                <a:defRPr/>
              </a:pPr>
              <a:t>16.6.2013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178CD2D-754B-4E71-8381-82EDF9EB5D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09206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1A53A-FB3D-4620-826C-CEFEE8E1E8C1}" type="datetimeFigureOut">
              <a:rPr lang="cs-CZ"/>
              <a:pPr>
                <a:defRPr/>
              </a:pPr>
              <a:t>16.6.2013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DB6C5-C79B-4C23-8D86-FCAF0A91D8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6947860"/>
      </p:ext>
    </p:extLst>
  </p:cSld>
  <p:clrMapOvr>
    <a:masterClrMapping/>
  </p:clrMapOvr>
  <p:transition spd="slow"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F15C2-A805-4264-B671-902AF34CF804}" type="datetimeFigureOut">
              <a:rPr lang="cs-CZ"/>
              <a:pPr>
                <a:defRPr/>
              </a:pPr>
              <a:t>16.6.2013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02774-4873-47CE-9D09-AAF43395F4A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2587391"/>
      </p:ext>
    </p:extLst>
  </p:cSld>
  <p:clrMapOvr>
    <a:masterClrMapping/>
  </p:clrMapOvr>
  <p:transition spd="slow"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BFA7A-7087-43BF-A64E-9A86D19FD37E}" type="datetimeFigureOut">
              <a:rPr lang="cs-CZ"/>
              <a:pPr>
                <a:defRPr/>
              </a:pPr>
              <a:t>16.6.2013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4DD1E-B332-435B-94A6-FF69597DE3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9167160"/>
      </p:ext>
    </p:extLst>
  </p:cSld>
  <p:clrMapOvr>
    <a:masterClrMapping/>
  </p:clrMapOvr>
  <p:transition spd="slow"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643D5-1F5E-4764-9532-64CBE0891F24}" type="datetimeFigureOut">
              <a:rPr lang="cs-CZ"/>
              <a:pPr>
                <a:defRPr/>
              </a:pPr>
              <a:t>16.6.2013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FE59B-9340-4919-A616-E0EFACC1AC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088673"/>
      </p:ext>
    </p:extLst>
  </p:cSld>
  <p:clrMapOvr>
    <a:masterClrMapping/>
  </p:clrMapOvr>
  <p:transition spd="slow"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CE6FF-01E6-4347-B8A3-A08770E6CCD2}" type="datetimeFigureOut">
              <a:rPr lang="cs-CZ"/>
              <a:pPr>
                <a:defRPr/>
              </a:pPr>
              <a:t>16.6.2013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760B3-03D9-4772-8FBC-CDA0536AA29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2399654"/>
      </p:ext>
    </p:extLst>
  </p:cSld>
  <p:clrMapOvr>
    <a:masterClrMapping/>
  </p:clrMapOvr>
  <p:transition spd="slow"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D83BD-A652-4211-B457-F3117A2F0E79}" type="datetimeFigureOut">
              <a:rPr lang="cs-CZ"/>
              <a:pPr>
                <a:defRPr/>
              </a:pPr>
              <a:t>16.6.2013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23D74-A2C4-4FBF-970A-E6BC482D54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0712147"/>
      </p:ext>
    </p:extLst>
  </p:cSld>
  <p:clrMapOvr>
    <a:masterClrMapping/>
  </p:clrMapOvr>
  <p:transition spd="slow"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5D80A-9543-4479-BDD5-55855FE26283}" type="datetimeFigureOut">
              <a:rPr lang="cs-CZ"/>
              <a:pPr>
                <a:defRPr/>
              </a:pPr>
              <a:t>16.6.2013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DC3AB-5714-4F3E-A575-463EA4ACE9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7121816"/>
      </p:ext>
    </p:extLst>
  </p:cSld>
  <p:clrMapOvr>
    <a:masterClrMapping/>
  </p:clrMapOvr>
  <p:transition spd="slow"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6E04F-7939-4C75-A743-7360D950047B}" type="datetimeFigureOut">
              <a:rPr lang="cs-CZ"/>
              <a:pPr>
                <a:defRPr/>
              </a:pPr>
              <a:t>16.6.2013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F9A56-8963-4CFE-BFDB-00806122EF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646157"/>
      </p:ext>
    </p:extLst>
  </p:cSld>
  <p:clrMapOvr>
    <a:masterClrMapping/>
  </p:clrMapOvr>
  <p:transition spd="slow"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FBBED-BF38-4954-8896-557BDCF7EE8D}" type="datetimeFigureOut">
              <a:rPr lang="cs-CZ"/>
              <a:pPr>
                <a:defRPr/>
              </a:pPr>
              <a:t>16.6.2013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81467-B7D3-4417-A2D1-64086F39BD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8093841"/>
      </p:ext>
    </p:extLst>
  </p:cSld>
  <p:clrMapOvr>
    <a:masterClrMapping/>
  </p:clrMapOvr>
  <p:transition spd="slow"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05ED9-D75A-408E-ACAC-A4523A23B003}" type="datetimeFigureOut">
              <a:rPr lang="cs-CZ"/>
              <a:pPr>
                <a:defRPr/>
              </a:pPr>
              <a:t>16.6.2013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6EC73-09CA-41A0-BC2A-77694AF9517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913824"/>
      </p:ext>
    </p:extLst>
  </p:cSld>
  <p:clrMapOvr>
    <a:masterClrMapping/>
  </p:clrMapOvr>
  <p:transition spd="slow"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07268-1826-4A98-929E-50013F5B3558}" type="datetimeFigureOut">
              <a:rPr lang="cs-CZ"/>
              <a:pPr>
                <a:defRPr/>
              </a:pPr>
              <a:t>16.6.2013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8EB1E-5530-4623-96A9-45D87DDC62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2945962"/>
      </p:ext>
    </p:extLst>
  </p:cSld>
  <p:clrMapOvr>
    <a:masterClrMapping/>
  </p:clrMapOvr>
  <p:transition spd="slow"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063C56A-6A57-4941-B4FC-1EF8251E00D0}" type="datetimeFigureOut">
              <a:rPr lang="cs-CZ"/>
              <a:pPr>
                <a:defRPr/>
              </a:pPr>
              <a:t>16.6.2013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6D2121-3B22-4E72-9CB6-4C3AA5DD79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blinds dir="vert"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i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4702175"/>
            <a:ext cx="9156700" cy="2236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31850" y="1773238"/>
            <a:ext cx="7772400" cy="19431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Kombinační logické obvody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24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3" name="TextovéPole 5"/>
          <p:cNvSpPr txBox="1">
            <a:spLocks noChangeArrowheads="1"/>
          </p:cNvSpPr>
          <p:nvPr/>
        </p:nvSpPr>
        <p:spPr bwMode="auto">
          <a:xfrm>
            <a:off x="6300788" y="323850"/>
            <a:ext cx="24952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dirty="0" smtClean="0"/>
              <a:t>VY_32_INOVACE_CIT_05</a:t>
            </a:r>
            <a:endParaRPr lang="cs-CZ" dirty="0"/>
          </a:p>
        </p:txBody>
      </p:sp>
      <p:pic>
        <p:nvPicPr>
          <p:cNvPr id="2054" name="Obráze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7950" y="4246563"/>
            <a:ext cx="6434138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23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" y="0"/>
            <a:ext cx="11747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6" name="Nadpis 1"/>
          <p:cNvSpPr>
            <a:spLocks noGrp="1"/>
          </p:cNvSpPr>
          <p:nvPr>
            <p:ph type="title"/>
          </p:nvPr>
        </p:nvSpPr>
        <p:spPr>
          <a:xfrm>
            <a:off x="663575" y="846138"/>
            <a:ext cx="8229600" cy="1143000"/>
          </a:xfrm>
        </p:spPr>
        <p:txBody>
          <a:bodyPr/>
          <a:lstStyle/>
          <a:p>
            <a:r>
              <a:rPr lang="cs-CZ" b="1" dirty="0" smtClean="0"/>
              <a:t>Kombinační logický obvod</a:t>
            </a:r>
          </a:p>
        </p:txBody>
      </p:sp>
      <p:sp>
        <p:nvSpPr>
          <p:cNvPr id="3077" name="TextovéPole 2"/>
          <p:cNvSpPr txBox="1">
            <a:spLocks noChangeArrowheads="1"/>
          </p:cNvSpPr>
          <p:nvPr/>
        </p:nvSpPr>
        <p:spPr bwMode="auto">
          <a:xfrm>
            <a:off x="755650" y="2043113"/>
            <a:ext cx="8208963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sz="2800"/>
              <a:t>Hodnota výstupních proměnných je dána pouze okamžitou kombinací vstupních proměnných</a:t>
            </a:r>
          </a:p>
        </p:txBody>
      </p:sp>
      <p:sp>
        <p:nvSpPr>
          <p:cNvPr id="4" name="Obdélník 3"/>
          <p:cNvSpPr/>
          <p:nvPr/>
        </p:nvSpPr>
        <p:spPr>
          <a:xfrm>
            <a:off x="4067175" y="3429000"/>
            <a:ext cx="1512888" cy="16557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cxnSp>
        <p:nvCxnSpPr>
          <p:cNvPr id="6" name="Přímá spojnice 5"/>
          <p:cNvCxnSpPr/>
          <p:nvPr/>
        </p:nvCxnSpPr>
        <p:spPr>
          <a:xfrm>
            <a:off x="3132138" y="3644900"/>
            <a:ext cx="935037" cy="0"/>
          </a:xfrm>
          <a:prstGeom prst="line">
            <a:avLst/>
          </a:prstGeom>
          <a:ln w="190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/>
          <p:cNvCxnSpPr/>
          <p:nvPr/>
        </p:nvCxnSpPr>
        <p:spPr>
          <a:xfrm>
            <a:off x="3132138" y="3933825"/>
            <a:ext cx="935037" cy="0"/>
          </a:xfrm>
          <a:prstGeom prst="line">
            <a:avLst/>
          </a:prstGeom>
          <a:ln w="190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3132138" y="4244975"/>
            <a:ext cx="935037" cy="0"/>
          </a:xfrm>
          <a:prstGeom prst="line">
            <a:avLst/>
          </a:prstGeom>
          <a:ln w="190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3132138" y="4868863"/>
            <a:ext cx="935037" cy="0"/>
          </a:xfrm>
          <a:prstGeom prst="line">
            <a:avLst/>
          </a:prstGeom>
          <a:ln w="190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5580063" y="3644900"/>
            <a:ext cx="936625" cy="0"/>
          </a:xfrm>
          <a:prstGeom prst="line">
            <a:avLst/>
          </a:prstGeom>
          <a:ln w="190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>
            <a:off x="5580063" y="3933825"/>
            <a:ext cx="936625" cy="0"/>
          </a:xfrm>
          <a:prstGeom prst="line">
            <a:avLst/>
          </a:prstGeom>
          <a:ln w="190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5580063" y="4244975"/>
            <a:ext cx="936625" cy="0"/>
          </a:xfrm>
          <a:prstGeom prst="line">
            <a:avLst/>
          </a:prstGeom>
          <a:ln w="190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>
            <a:off x="5580063" y="4846638"/>
            <a:ext cx="936625" cy="0"/>
          </a:xfrm>
          <a:prstGeom prst="line">
            <a:avLst/>
          </a:prstGeom>
          <a:ln w="190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/>
          <p:nvPr/>
        </p:nvCxnSpPr>
        <p:spPr>
          <a:xfrm>
            <a:off x="3492500" y="4549775"/>
            <a:ext cx="73025" cy="0"/>
          </a:xfrm>
          <a:prstGeom prst="line">
            <a:avLst/>
          </a:prstGeom>
          <a:ln w="190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8" name="TextovéPole 23"/>
          <p:cNvSpPr txBox="1">
            <a:spLocks noChangeArrowheads="1"/>
          </p:cNvSpPr>
          <p:nvPr/>
        </p:nvSpPr>
        <p:spPr bwMode="auto">
          <a:xfrm>
            <a:off x="4181475" y="3786188"/>
            <a:ext cx="12858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/>
              <a:t>Kombinační</a:t>
            </a:r>
          </a:p>
          <a:p>
            <a:r>
              <a:rPr lang="cs-CZ"/>
              <a:t>    obvod</a:t>
            </a:r>
          </a:p>
        </p:txBody>
      </p:sp>
      <p:sp>
        <p:nvSpPr>
          <p:cNvPr id="3089" name="TextovéPole 24"/>
          <p:cNvSpPr txBox="1">
            <a:spLocks noChangeArrowheads="1"/>
          </p:cNvSpPr>
          <p:nvPr/>
        </p:nvSpPr>
        <p:spPr bwMode="auto">
          <a:xfrm>
            <a:off x="2654300" y="3535363"/>
            <a:ext cx="404813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/>
              <a:t>x1</a:t>
            </a:r>
          </a:p>
          <a:p>
            <a:r>
              <a:rPr lang="cs-CZ"/>
              <a:t>x2</a:t>
            </a:r>
          </a:p>
          <a:p>
            <a:r>
              <a:rPr lang="cs-CZ"/>
              <a:t>x3</a:t>
            </a:r>
          </a:p>
          <a:p>
            <a:endParaRPr lang="cs-CZ"/>
          </a:p>
          <a:p>
            <a:r>
              <a:rPr lang="cs-CZ"/>
              <a:t>xn</a:t>
            </a:r>
          </a:p>
        </p:txBody>
      </p:sp>
      <p:sp>
        <p:nvSpPr>
          <p:cNvPr id="3090" name="TextovéPole 28"/>
          <p:cNvSpPr txBox="1">
            <a:spLocks noChangeArrowheads="1"/>
          </p:cNvSpPr>
          <p:nvPr/>
        </p:nvSpPr>
        <p:spPr bwMode="auto">
          <a:xfrm>
            <a:off x="6588125" y="3505200"/>
            <a:ext cx="411163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/>
              <a:t>y1</a:t>
            </a:r>
          </a:p>
          <a:p>
            <a:r>
              <a:rPr lang="cs-CZ"/>
              <a:t>y2</a:t>
            </a:r>
          </a:p>
          <a:p>
            <a:r>
              <a:rPr lang="cs-CZ"/>
              <a:t>y3</a:t>
            </a:r>
          </a:p>
          <a:p>
            <a:endParaRPr lang="cs-CZ"/>
          </a:p>
          <a:p>
            <a:r>
              <a:rPr lang="cs-CZ"/>
              <a:t>yn</a:t>
            </a:r>
          </a:p>
        </p:txBody>
      </p:sp>
      <p:sp>
        <p:nvSpPr>
          <p:cNvPr id="3091" name="TextovéPole 26"/>
          <p:cNvSpPr txBox="1">
            <a:spLocks noChangeArrowheads="1"/>
          </p:cNvSpPr>
          <p:nvPr/>
        </p:nvSpPr>
        <p:spPr bwMode="auto">
          <a:xfrm>
            <a:off x="971550" y="5661025"/>
            <a:ext cx="70939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cs-CZ" sz="2400" dirty="0"/>
              <a:t>Příklady – dekodér, </a:t>
            </a:r>
            <a:r>
              <a:rPr lang="cs-CZ" sz="2400" dirty="0" err="1"/>
              <a:t>multiplexer</a:t>
            </a:r>
            <a:r>
              <a:rPr lang="cs-CZ" sz="2400" dirty="0"/>
              <a:t>, komparátor, </a:t>
            </a:r>
            <a:r>
              <a:rPr lang="cs-CZ" sz="2400" dirty="0" smtClean="0"/>
              <a:t>sčítačka, …</a:t>
            </a:r>
            <a:endParaRPr lang="cs-CZ" sz="2400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23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" y="0"/>
            <a:ext cx="11747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6" name="Nadpis 1"/>
          <p:cNvSpPr>
            <a:spLocks noGrp="1"/>
          </p:cNvSpPr>
          <p:nvPr>
            <p:ph type="title"/>
          </p:nvPr>
        </p:nvSpPr>
        <p:spPr>
          <a:xfrm>
            <a:off x="663575" y="846138"/>
            <a:ext cx="8229600" cy="1143000"/>
          </a:xfrm>
        </p:spPr>
        <p:txBody>
          <a:bodyPr/>
          <a:lstStyle/>
          <a:p>
            <a:r>
              <a:rPr lang="cs-CZ" b="1" dirty="0" smtClean="0"/>
              <a:t>Základní stavební bloky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751" y="2847974"/>
            <a:ext cx="8171449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47" y="4244396"/>
            <a:ext cx="8337453" cy="1369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1079500" y="2552700"/>
            <a:ext cx="2589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Značky normy ANSI</a:t>
            </a:r>
            <a:endParaRPr lang="cs-CZ" sz="2400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1079500" y="5486400"/>
            <a:ext cx="24600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Značky normy DIN</a:t>
            </a:r>
            <a:endParaRPr lang="cs-CZ" sz="24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1168400" y="3977696"/>
            <a:ext cx="7779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    Invertor            hradlo OR           hradlo NOR          hradlo AND         hradlo NAND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3668171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23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" y="0"/>
            <a:ext cx="11747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6" name="Nadpis 1"/>
          <p:cNvSpPr>
            <a:spLocks noGrp="1"/>
          </p:cNvSpPr>
          <p:nvPr>
            <p:ph type="title"/>
          </p:nvPr>
        </p:nvSpPr>
        <p:spPr>
          <a:xfrm>
            <a:off x="663575" y="846138"/>
            <a:ext cx="8229600" cy="1143000"/>
          </a:xfrm>
        </p:spPr>
        <p:txBody>
          <a:bodyPr/>
          <a:lstStyle/>
          <a:p>
            <a:r>
              <a:rPr lang="cs-CZ" b="1" dirty="0" smtClean="0"/>
              <a:t>Vlastnosti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143000" y="1997075"/>
            <a:ext cx="3567451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2400" dirty="0" smtClean="0"/>
              <a:t>Logický obvod popisujeme: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cs-CZ" sz="2400" dirty="0" smtClean="0"/>
              <a:t>schematickou značkou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cs-CZ" sz="2400" dirty="0" smtClean="0"/>
              <a:t>logickou funkcí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cs-CZ" sz="2400" dirty="0" smtClean="0"/>
              <a:t>pravdivostní tabulkou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cs-CZ" sz="2400" dirty="0" smtClean="0"/>
              <a:t>časovým diagramem </a:t>
            </a:r>
            <a:endParaRPr lang="cs-CZ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4311" y="3432175"/>
            <a:ext cx="1435100" cy="71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586"/>
          <a:stretch/>
        </p:blipFill>
        <p:spPr bwMode="auto">
          <a:xfrm>
            <a:off x="6187281" y="3505200"/>
            <a:ext cx="392112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815"/>
          <a:stretch/>
        </p:blipFill>
        <p:spPr bwMode="auto">
          <a:xfrm>
            <a:off x="7998617" y="3654425"/>
            <a:ext cx="392112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59" r="35185"/>
          <a:stretch/>
        </p:blipFill>
        <p:spPr bwMode="auto">
          <a:xfrm>
            <a:off x="6108697" y="3860800"/>
            <a:ext cx="450851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9832" y="2629922"/>
            <a:ext cx="141922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42105"/>
              </p:ext>
            </p:extLst>
          </p:nvPr>
        </p:nvGraphicFramePr>
        <p:xfrm>
          <a:off x="1586251" y="4480560"/>
          <a:ext cx="2274549" cy="183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8183"/>
                <a:gridCol w="758183"/>
                <a:gridCol w="758183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B</a:t>
                      </a:r>
                      <a:endParaRPr lang="cs-CZ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Y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2968343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23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" y="0"/>
            <a:ext cx="11747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6" name="Nadpis 1"/>
          <p:cNvSpPr>
            <a:spLocks noGrp="1"/>
          </p:cNvSpPr>
          <p:nvPr>
            <p:ph type="title"/>
          </p:nvPr>
        </p:nvSpPr>
        <p:spPr>
          <a:xfrm>
            <a:off x="663575" y="846138"/>
            <a:ext cx="8229600" cy="1143000"/>
          </a:xfrm>
        </p:spPr>
        <p:txBody>
          <a:bodyPr/>
          <a:lstStyle/>
          <a:p>
            <a:r>
              <a:rPr lang="cs-CZ" b="1" dirty="0" smtClean="0"/>
              <a:t>Určení funkce ze schématu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74" y="3327400"/>
            <a:ext cx="7259955" cy="234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538" y="3343275"/>
            <a:ext cx="69532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0525" y="4457700"/>
            <a:ext cx="285750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4386263"/>
            <a:ext cx="34290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5631" y="3267075"/>
            <a:ext cx="16192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1963" y="4638675"/>
            <a:ext cx="1971675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082781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23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" y="0"/>
            <a:ext cx="11747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6" name="Nadpis 1"/>
          <p:cNvSpPr>
            <a:spLocks noGrp="1"/>
          </p:cNvSpPr>
          <p:nvPr>
            <p:ph type="title"/>
          </p:nvPr>
        </p:nvSpPr>
        <p:spPr>
          <a:xfrm>
            <a:off x="663575" y="846138"/>
            <a:ext cx="8229600" cy="1143000"/>
          </a:xfrm>
        </p:spPr>
        <p:txBody>
          <a:bodyPr/>
          <a:lstStyle/>
          <a:p>
            <a:r>
              <a:rPr lang="cs-CZ" b="1" dirty="0" smtClean="0"/>
              <a:t>Určení funkce z tabulky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104900" y="1819275"/>
            <a:ext cx="795878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Součtový tvar: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 dirty="0" smtClean="0"/>
              <a:t>součet součinů v řádcích, ve kterých má výstupní proměnná</a:t>
            </a:r>
          </a:p>
          <a:p>
            <a:r>
              <a:rPr lang="cs-CZ" sz="2400" dirty="0"/>
              <a:t> </a:t>
            </a:r>
            <a:r>
              <a:rPr lang="cs-CZ" sz="2400" dirty="0" smtClean="0"/>
              <a:t>    hodnotu 1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 dirty="0" smtClean="0"/>
              <a:t>v součinu je vstupní proměnná v přímém tvaru, pokud má</a:t>
            </a:r>
          </a:p>
          <a:p>
            <a:r>
              <a:rPr lang="cs-CZ" sz="2400" dirty="0" smtClean="0"/>
              <a:t>     hodnotu 1, nebo negovaná v případě hodnoty 0</a:t>
            </a:r>
          </a:p>
          <a:p>
            <a:pPr marL="342900" indent="-342900">
              <a:buFont typeface="Arial" pitchFamily="34" charset="0"/>
              <a:buChar char="•"/>
            </a:pPr>
            <a:endParaRPr lang="cs-CZ" sz="2400" dirty="0" smtClean="0"/>
          </a:p>
          <a:p>
            <a:pPr marL="342900" indent="-342900">
              <a:buFont typeface="Arial" pitchFamily="34" charset="0"/>
              <a:buChar char="•"/>
            </a:pPr>
            <a:endParaRPr lang="cs-CZ" sz="2400" dirty="0"/>
          </a:p>
        </p:txBody>
      </p:sp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301752"/>
              </p:ext>
            </p:extLst>
          </p:nvPr>
        </p:nvGraphicFramePr>
        <p:xfrm>
          <a:off x="1548151" y="4023360"/>
          <a:ext cx="2274549" cy="183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8183"/>
                <a:gridCol w="758183"/>
                <a:gridCol w="758183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A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B</a:t>
                      </a:r>
                      <a:endParaRPr lang="cs-CZ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Y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1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0</a:t>
                      </a:r>
                      <a:endParaRPr lang="cs-CZ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 smtClean="0"/>
                        <a:t>1</a:t>
                      </a:r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FF00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</a:t>
                      </a:r>
                      <a:endParaRPr lang="cs-CZ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</a:t>
                      </a:r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0725" y="4981575"/>
            <a:ext cx="2495550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ál 4"/>
          <p:cNvSpPr/>
          <p:nvPr/>
        </p:nvSpPr>
        <p:spPr>
          <a:xfrm>
            <a:off x="1651000" y="4724400"/>
            <a:ext cx="1371600" cy="3683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8" name="Zakřivená spojnice 7"/>
          <p:cNvCxnSpPr/>
          <p:nvPr/>
        </p:nvCxnSpPr>
        <p:spPr>
          <a:xfrm rot="16200000" flipH="1">
            <a:off x="4122297" y="3452372"/>
            <a:ext cx="203239" cy="2804366"/>
          </a:xfrm>
          <a:prstGeom prst="curvedConnector3">
            <a:avLst>
              <a:gd name="adj1" fmla="val -139017"/>
            </a:avLst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ál 9"/>
          <p:cNvSpPr/>
          <p:nvPr/>
        </p:nvSpPr>
        <p:spPr>
          <a:xfrm>
            <a:off x="1651000" y="5073650"/>
            <a:ext cx="1371600" cy="3683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Volný tvar 20"/>
          <p:cNvSpPr/>
          <p:nvPr/>
        </p:nvSpPr>
        <p:spPr>
          <a:xfrm>
            <a:off x="2768600" y="5461000"/>
            <a:ext cx="3835400" cy="482614"/>
          </a:xfrm>
          <a:custGeom>
            <a:avLst/>
            <a:gdLst>
              <a:gd name="connsiteX0" fmla="*/ 0 w 3835400"/>
              <a:gd name="connsiteY0" fmla="*/ 25400 h 965228"/>
              <a:gd name="connsiteX1" fmla="*/ 1701800 w 3835400"/>
              <a:gd name="connsiteY1" fmla="*/ 965200 h 965228"/>
              <a:gd name="connsiteX2" fmla="*/ 3835400 w 3835400"/>
              <a:gd name="connsiteY2" fmla="*/ 0 h 965228"/>
              <a:gd name="connsiteX3" fmla="*/ 3835400 w 3835400"/>
              <a:gd name="connsiteY3" fmla="*/ 0 h 965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35400" h="965228">
                <a:moveTo>
                  <a:pt x="0" y="25400"/>
                </a:moveTo>
                <a:cubicBezTo>
                  <a:pt x="531283" y="497416"/>
                  <a:pt x="1062567" y="969433"/>
                  <a:pt x="1701800" y="965200"/>
                </a:cubicBezTo>
                <a:cubicBezTo>
                  <a:pt x="2341033" y="960967"/>
                  <a:pt x="3835400" y="0"/>
                  <a:pt x="3835400" y="0"/>
                </a:cubicBezTo>
                <a:lnTo>
                  <a:pt x="3835400" y="0"/>
                </a:lnTo>
              </a:path>
            </a:pathLst>
          </a:custGeom>
          <a:noFill/>
          <a:ln>
            <a:solidFill>
              <a:srgbClr val="FF0000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2189255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23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" y="0"/>
            <a:ext cx="11747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6" name="Nadpis 1"/>
          <p:cNvSpPr>
            <a:spLocks noGrp="1"/>
          </p:cNvSpPr>
          <p:nvPr>
            <p:ph type="title"/>
          </p:nvPr>
        </p:nvSpPr>
        <p:spPr>
          <a:xfrm>
            <a:off x="663575" y="719138"/>
            <a:ext cx="8229600" cy="1143000"/>
          </a:xfrm>
        </p:spPr>
        <p:txBody>
          <a:bodyPr/>
          <a:lstStyle/>
          <a:p>
            <a:r>
              <a:rPr lang="cs-CZ" b="1" dirty="0" smtClean="0"/>
              <a:t>Minimalizace funkce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977900" y="1866900"/>
            <a:ext cx="53380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cs-CZ" sz="2400" dirty="0" smtClean="0"/>
              <a:t>algebraická  (</a:t>
            </a:r>
            <a:r>
              <a:rPr lang="cs-CZ" sz="2400" dirty="0" err="1" smtClean="0"/>
              <a:t>Booleova</a:t>
            </a:r>
            <a:r>
              <a:rPr lang="cs-CZ" sz="2400" dirty="0" smtClean="0"/>
              <a:t> algebra)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 dirty="0" smtClean="0"/>
              <a:t>grafická pomocí (</a:t>
            </a:r>
            <a:r>
              <a:rPr lang="cs-CZ" sz="2400" dirty="0" err="1" smtClean="0"/>
              <a:t>Karnaughovy</a:t>
            </a:r>
            <a:r>
              <a:rPr lang="cs-CZ" sz="2400" dirty="0" smtClean="0"/>
              <a:t> mapy)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cs-CZ" sz="2400" dirty="0" smtClean="0"/>
              <a:t>software</a:t>
            </a:r>
            <a:endParaRPr lang="cs-CZ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5"/>
          <a:stretch/>
        </p:blipFill>
        <p:spPr bwMode="auto">
          <a:xfrm>
            <a:off x="755650" y="2948257"/>
            <a:ext cx="8255000" cy="3160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Obdélník 2"/>
          <p:cNvSpPr/>
          <p:nvPr/>
        </p:nvSpPr>
        <p:spPr>
          <a:xfrm>
            <a:off x="4533900" y="6216134"/>
            <a:ext cx="366870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Minimalizovaná funkce   Y = A</a:t>
            </a:r>
            <a:r>
              <a:rPr lang="cs-CZ" dirty="0"/>
              <a:t>'+B'+C'</a:t>
            </a:r>
          </a:p>
        </p:txBody>
      </p:sp>
      <p:cxnSp>
        <p:nvCxnSpPr>
          <p:cNvPr id="8" name="Přímá spojnice se šipkou 7"/>
          <p:cNvCxnSpPr/>
          <p:nvPr/>
        </p:nvCxnSpPr>
        <p:spPr>
          <a:xfrm flipH="1">
            <a:off x="7493000" y="4566577"/>
            <a:ext cx="596900" cy="168765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4953332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23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" y="0"/>
            <a:ext cx="11747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Nadpis 3"/>
          <p:cNvSpPr txBox="1">
            <a:spLocks/>
          </p:cNvSpPr>
          <p:nvPr/>
        </p:nvSpPr>
        <p:spPr bwMode="auto">
          <a:xfrm>
            <a:off x="1016000" y="1120458"/>
            <a:ext cx="7670800" cy="427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cs-CZ" sz="2800" b="1" dirty="0" smtClean="0"/>
              <a:t>Zdroje</a:t>
            </a:r>
            <a:br>
              <a:rPr lang="cs-CZ" sz="2800" b="1" dirty="0" smtClean="0"/>
            </a:br>
            <a:r>
              <a:rPr lang="cs-CZ" sz="2800" b="1" dirty="0" smtClean="0"/>
              <a:t/>
            </a:r>
            <a:br>
              <a:rPr lang="cs-CZ" sz="2800" b="1" dirty="0" smtClean="0"/>
            </a:br>
            <a:r>
              <a:rPr lang="cs-CZ" sz="2000" dirty="0" smtClean="0"/>
              <a:t>ANTOŠOVÁ, Marcela a Vratislav DAVÍDEK. </a:t>
            </a:r>
            <a:r>
              <a:rPr lang="cs-CZ" sz="2000" i="1" dirty="0" smtClean="0"/>
              <a:t>Číslicová technika</a:t>
            </a:r>
            <a:r>
              <a:rPr lang="cs-CZ" sz="2000" dirty="0" smtClean="0"/>
              <a:t>. 4. </a:t>
            </a:r>
            <a:r>
              <a:rPr lang="cs-CZ" sz="2000" dirty="0" err="1" smtClean="0"/>
              <a:t>aktualiz</a:t>
            </a:r>
            <a:r>
              <a:rPr lang="cs-CZ" sz="2000" dirty="0" smtClean="0"/>
              <a:t>. vyd. České Budějovice: Kopp, 2009, 305 s. ISBN 978-80-7232-394-4</a:t>
            </a:r>
            <a:r>
              <a:rPr lang="cs-CZ" sz="2400" dirty="0" smtClean="0"/>
              <a:t>. </a:t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000" dirty="0" smtClean="0"/>
              <a:t>NATIONAL INSTRUMENTS CORPORATION. NI </a:t>
            </a:r>
            <a:r>
              <a:rPr lang="cs-CZ" sz="2000" dirty="0" err="1" smtClean="0"/>
              <a:t>Circuit</a:t>
            </a:r>
            <a:r>
              <a:rPr lang="cs-CZ" sz="2000" dirty="0" smtClean="0"/>
              <a:t> Design </a:t>
            </a:r>
            <a:r>
              <a:rPr lang="cs-CZ" sz="2000" dirty="0" err="1" smtClean="0"/>
              <a:t>Suite</a:t>
            </a:r>
            <a:r>
              <a:rPr lang="cs-CZ" sz="2000" dirty="0" smtClean="0"/>
              <a:t> </a:t>
            </a:r>
            <a:r>
              <a:rPr lang="cs-CZ" sz="2000" dirty="0" err="1" smtClean="0"/>
              <a:t>Version</a:t>
            </a:r>
            <a:r>
              <a:rPr lang="cs-CZ" sz="2000" dirty="0" smtClean="0"/>
              <a:t> 10.0 </a:t>
            </a:r>
            <a:r>
              <a:rPr lang="en-US" sz="2000" dirty="0" smtClean="0"/>
              <a:t>[software]. [</a:t>
            </a:r>
            <a:r>
              <a:rPr lang="cs-CZ" sz="2000" dirty="0" smtClean="0"/>
              <a:t>Přístup</a:t>
            </a:r>
            <a:r>
              <a:rPr lang="en-US" sz="2000" dirty="0" smtClean="0"/>
              <a:t> 26.1.2013]. </a:t>
            </a:r>
            <a:r>
              <a:rPr lang="en-US" sz="2000" dirty="0" err="1" smtClean="0"/>
              <a:t>Dostupn</a:t>
            </a:r>
            <a:r>
              <a:rPr lang="cs-CZ" sz="2000" dirty="0" smtClean="0"/>
              <a:t>é z </a:t>
            </a:r>
            <a:r>
              <a:rPr lang="cs-CZ" sz="2000" u="sng" dirty="0" smtClean="0">
                <a:hlinkClick r:id="rId4"/>
              </a:rPr>
              <a:t>http://www.ni.com</a:t>
            </a:r>
            <a:r>
              <a:rPr lang="cs-CZ" sz="2000" dirty="0" smtClean="0"/>
              <a:t>. Minimální požadavky na systém:  Windows 2000 </a:t>
            </a:r>
            <a:r>
              <a:rPr lang="cs-CZ" sz="2000" dirty="0" err="1" smtClean="0"/>
              <a:t>Service</a:t>
            </a:r>
            <a:r>
              <a:rPr lang="cs-CZ" sz="2000" dirty="0" smtClean="0"/>
              <a:t> </a:t>
            </a:r>
            <a:r>
              <a:rPr lang="cs-CZ" sz="2000" dirty="0" err="1" smtClean="0"/>
              <a:t>Pack</a:t>
            </a:r>
            <a:r>
              <a:rPr lang="cs-CZ" sz="2000" dirty="0" smtClean="0"/>
              <a:t> 3 </a:t>
            </a:r>
            <a:r>
              <a:rPr lang="cs-CZ" sz="2000" dirty="0" err="1" smtClean="0"/>
              <a:t>or</a:t>
            </a:r>
            <a:r>
              <a:rPr lang="cs-CZ" sz="2000" dirty="0" smtClean="0"/>
              <a:t> </a:t>
            </a:r>
            <a:r>
              <a:rPr lang="cs-CZ" sz="2000" dirty="0" err="1" smtClean="0"/>
              <a:t>later</a:t>
            </a:r>
            <a:r>
              <a:rPr lang="cs-CZ" sz="2000" dirty="0" smtClean="0"/>
              <a:t>, </a:t>
            </a:r>
            <a:r>
              <a:rPr lang="cs-CZ" sz="2000" dirty="0" err="1" smtClean="0"/>
              <a:t>or</a:t>
            </a:r>
            <a:r>
              <a:rPr lang="cs-CZ" sz="2000" dirty="0" smtClean="0"/>
              <a:t> Windows XP, Pentium 4 </a:t>
            </a:r>
            <a:r>
              <a:rPr lang="cs-CZ" sz="2000" dirty="0" err="1" smtClean="0"/>
              <a:t>class</a:t>
            </a:r>
            <a:r>
              <a:rPr lang="cs-CZ" sz="2000" dirty="0" smtClean="0"/>
              <a:t> </a:t>
            </a:r>
            <a:r>
              <a:rPr lang="cs-CZ" sz="2000" dirty="0" err="1" smtClean="0"/>
              <a:t>or</a:t>
            </a:r>
            <a:r>
              <a:rPr lang="cs-CZ" sz="2000" dirty="0" smtClean="0"/>
              <a:t> </a:t>
            </a:r>
            <a:r>
              <a:rPr lang="cs-CZ" sz="2000" dirty="0" err="1" smtClean="0"/>
              <a:t>equivalent</a:t>
            </a:r>
            <a:r>
              <a:rPr lang="cs-CZ" sz="2000" dirty="0" smtClean="0"/>
              <a:t>, 512 MB RAM, 1,5 GB </a:t>
            </a:r>
            <a:r>
              <a:rPr lang="cs-CZ" sz="2000" dirty="0" err="1" smtClean="0"/>
              <a:t>of</a:t>
            </a:r>
            <a:r>
              <a:rPr lang="cs-CZ" sz="2000" dirty="0" smtClean="0"/>
              <a:t> free hard disk </a:t>
            </a:r>
            <a:r>
              <a:rPr lang="cs-CZ" sz="2000" dirty="0" err="1" smtClean="0"/>
              <a:t>space</a:t>
            </a:r>
            <a:r>
              <a:rPr lang="cs-CZ" sz="2000" dirty="0" smtClean="0"/>
              <a:t>.</a:t>
            </a:r>
            <a:br>
              <a:rPr lang="cs-CZ" sz="20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b="1" dirty="0" smtClean="0"/>
              <a:t/>
            </a:r>
            <a:br>
              <a:rPr lang="cs-CZ" sz="2400" b="1" dirty="0" smtClean="0"/>
            </a:br>
            <a:endParaRPr lang="cs-CZ" sz="2400" b="1" dirty="0" smtClean="0"/>
          </a:p>
        </p:txBody>
      </p:sp>
      <p:sp>
        <p:nvSpPr>
          <p:cNvPr id="7" name="TextovéPole 1"/>
          <p:cNvSpPr txBox="1"/>
          <p:nvPr/>
        </p:nvSpPr>
        <p:spPr>
          <a:xfrm>
            <a:off x="993324" y="6084004"/>
            <a:ext cx="2368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 smtClean="0">
                <a:latin typeface="Times New Roman"/>
                <a:cs typeface="Times New Roman"/>
              </a:rPr>
              <a:t>© </a:t>
            </a:r>
            <a:r>
              <a:rPr lang="cs-CZ" dirty="0" smtClean="0"/>
              <a:t>Ing. Jaroslav Chlubný</a:t>
            </a:r>
            <a:endParaRPr lang="cs-CZ" dirty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lektronika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elektronika</Template>
  <TotalTime>332</TotalTime>
  <Words>176</Words>
  <Application>Microsoft Office PowerPoint</Application>
  <PresentationFormat>Předvádění na obrazovce (4:3)</PresentationFormat>
  <Paragraphs>71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elektronika</vt:lpstr>
      <vt:lpstr>Kombinační logické obvody</vt:lpstr>
      <vt:lpstr>Kombinační logický obvod</vt:lpstr>
      <vt:lpstr>Základní stavební bloky</vt:lpstr>
      <vt:lpstr>Vlastnosti</vt:lpstr>
      <vt:lpstr>Určení funkce ze schématu</vt:lpstr>
      <vt:lpstr>Určení funkce z tabulky</vt:lpstr>
      <vt:lpstr>Minimalizace funkce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</dc:title>
  <dc:creator>SS-COPT_Kromeriz</dc:creator>
  <cp:lastModifiedBy>SS-COPT_Kromeriz</cp:lastModifiedBy>
  <cp:revision>43</cp:revision>
  <dcterms:created xsi:type="dcterms:W3CDTF">2013-01-23T18:42:21Z</dcterms:created>
  <dcterms:modified xsi:type="dcterms:W3CDTF">2013-06-16T11:12:14Z</dcterms:modified>
</cp:coreProperties>
</file>