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sldIdLst>
    <p:sldId id="256" r:id="rId3"/>
    <p:sldId id="277" r:id="rId4"/>
    <p:sldId id="270" r:id="rId5"/>
    <p:sldId id="278" r:id="rId6"/>
    <p:sldId id="282" r:id="rId7"/>
    <p:sldId id="279" r:id="rId8"/>
    <p:sldId id="283" r:id="rId9"/>
    <p:sldId id="281" r:id="rId10"/>
    <p:sldId id="28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1114" y="-17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7" d="100"/>
        <a:sy n="77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A3D3F-FA3A-43FB-819B-B918D157AE16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9F434-8BE4-4208-A27E-B9B0B17D6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9F434-8BE4-4208-A27E-B9B0B17D62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45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b="17288"/>
          <a:stretch/>
        </p:blipFill>
        <p:spPr>
          <a:xfrm>
            <a:off x="3628" y="0"/>
            <a:ext cx="9140372" cy="5040087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787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69488"/>
            <a:ext cx="8686800" cy="4922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6348" y="79956"/>
            <a:ext cx="2057400" cy="5851525"/>
          </a:xfrm>
        </p:spPr>
        <p:txBody>
          <a:bodyPr vert="eaVer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9956"/>
            <a:ext cx="6465348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0246"/>
            <a:ext cx="868680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33942" b="17288"/>
          <a:stretch/>
        </p:blipFill>
        <p:spPr>
          <a:xfrm>
            <a:off x="3628" y="0"/>
            <a:ext cx="9140372" cy="2971800"/>
          </a:xfrm>
          <a:prstGeom prst="rect">
            <a:avLst/>
          </a:prstGeom>
          <a:effectLst>
            <a:reflection blurRad="6350" stA="50000" endPos="95000" dist="1016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24387"/>
            <a:ext cx="8686799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  <a:effectLst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124200"/>
            <a:ext cx="868679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1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4255546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9377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496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014722"/>
            <a:ext cx="4268788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496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14722"/>
            <a:ext cx="4270375" cy="42976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4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926"/>
            <a:ext cx="8686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2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4684"/>
            <a:ext cx="32369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4684"/>
            <a:ext cx="53403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16734"/>
            <a:ext cx="32369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>
            <a:lum bright="-10000" contrast="10000"/>
          </a:blip>
          <a:srcRect t="69492" b="17288"/>
          <a:stretch/>
        </p:blipFill>
        <p:spPr>
          <a:xfrm>
            <a:off x="3628" y="5943600"/>
            <a:ext cx="9140372" cy="805542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16425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983163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Underwater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5">
            <a:lum bright="-10000" contrast="10000"/>
          </a:blip>
          <a:srcRect t="62763" b="17288"/>
          <a:stretch/>
        </p:blipFill>
        <p:spPr>
          <a:xfrm>
            <a:off x="3628" y="0"/>
            <a:ext cx="9140372" cy="1215573"/>
          </a:xfrm>
          <a:prstGeom prst="rect">
            <a:avLst/>
          </a:prstGeom>
          <a:effectLst>
            <a:reflection blurRad="6350" stA="25000" endPos="95000" dist="101600" dir="5400000" sy="-100000" algn="bl" rotWithShape="0"/>
          </a:effec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47172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69998"/>
            <a:ext cx="86868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01E-279D-4010-B6E0-739AA257620B}" type="datetimeFigureOut">
              <a:rPr lang="en-US" smtClean="0"/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B2CEA-3D82-4BDD-9400-F05229539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8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//upload.wikimedia.org/wikipedia/commons/2/26/7400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82081"/>
            <a:ext cx="8686800" cy="1874911"/>
          </a:xfrm>
        </p:spPr>
        <p:txBody>
          <a:bodyPr>
            <a:normAutofit/>
          </a:bodyPr>
          <a:lstStyle/>
          <a:p>
            <a:r>
              <a:rPr lang="cs-CZ" dirty="0"/>
              <a:t>Technika TTL a CMOS</a:t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59" y="5229200"/>
            <a:ext cx="6435001" cy="1552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72200" y="323364"/>
            <a:ext cx="249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VY_32_INOVACE_CIT_04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4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67544" y="1844825"/>
            <a:ext cx="84969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Zdroje</a:t>
            </a:r>
          </a:p>
          <a:p>
            <a:r>
              <a:rPr lang="cs-CZ" sz="2000" dirty="0"/>
              <a:t>ANTOŠOVÁ, Marcela a Vratislav DAVÍDEK. </a:t>
            </a:r>
            <a:r>
              <a:rPr lang="cs-CZ" sz="2000" i="1" dirty="0"/>
              <a:t>Číslicová technika</a:t>
            </a:r>
            <a:r>
              <a:rPr lang="cs-CZ" sz="2000" dirty="0"/>
              <a:t>. 4. aktualizované vydání České Budějovice: Kopp, 2009, 305 s. ISBN 978-80-7232-394-4. </a:t>
            </a:r>
            <a:endParaRPr lang="cs-CZ" sz="2000" dirty="0" smtClean="0"/>
          </a:p>
          <a:p>
            <a:pPr>
              <a:spcBef>
                <a:spcPts val="600"/>
              </a:spcBef>
            </a:pPr>
            <a:r>
              <a:rPr lang="en-US" sz="2000" dirty="0"/>
              <a:t>7400 series. In: </a:t>
            </a:r>
            <a:r>
              <a:rPr lang="en-US" sz="2000" i="1" dirty="0"/>
              <a:t>Wikipedia: the free encyclopedia</a:t>
            </a:r>
            <a:r>
              <a:rPr lang="en-US" sz="2000" dirty="0"/>
              <a:t> [online]. San Francisco (CA): Wikimedia Foundation, 2001- [cit. 2013-06-16]. </a:t>
            </a:r>
            <a:r>
              <a:rPr lang="en-US" sz="2000" dirty="0" err="1"/>
              <a:t>Dostupné</a:t>
            </a:r>
            <a:r>
              <a:rPr lang="en-US" sz="2000" dirty="0"/>
              <a:t> z: https://en.wikipedia.org/wiki/7400_series </a:t>
            </a:r>
            <a:endParaRPr lang="cs-CZ" sz="2000" dirty="0"/>
          </a:p>
          <a:p>
            <a:endParaRPr lang="cs-CZ" sz="2800" b="1" dirty="0" smtClean="0"/>
          </a:p>
          <a:p>
            <a:endParaRPr lang="cs-CZ" sz="2800" b="1" dirty="0" smtClean="0"/>
          </a:p>
        </p:txBody>
      </p:sp>
      <p:sp>
        <p:nvSpPr>
          <p:cNvPr id="3" name="TextovéPole 1"/>
          <p:cNvSpPr txBox="1"/>
          <p:nvPr/>
        </p:nvSpPr>
        <p:spPr>
          <a:xfrm>
            <a:off x="467544" y="6084004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/>
                <a:cs typeface="Times New Roman"/>
              </a:rPr>
              <a:t>© </a:t>
            </a:r>
            <a:r>
              <a:rPr lang="cs-CZ" dirty="0" smtClean="0"/>
              <a:t>Ing. Jaroslav Chlubný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7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TTL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40254" y="1371600"/>
            <a:ext cx="6059938" cy="54523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4 x dvouvstupové hradlo NAND - 7400</a:t>
            </a:r>
            <a:endParaRPr lang="cs-CZ" b="1" dirty="0"/>
          </a:p>
        </p:txBody>
      </p:sp>
      <p:pic>
        <p:nvPicPr>
          <p:cNvPr id="1026" name="Picture 2" descr="File:74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672408" cy="4535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49" y="3140968"/>
            <a:ext cx="4839699" cy="331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8840" y="2564904"/>
            <a:ext cx="2820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sz="2000" b="1" dirty="0" smtClean="0"/>
              <a:t>Principiální zapojení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7869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TTL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8796242" cy="20162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Transistor-Transistor-</a:t>
            </a:r>
            <a:r>
              <a:rPr lang="cs-CZ" b="1" dirty="0" err="1" smtClean="0"/>
              <a:t>Logic</a:t>
            </a:r>
            <a:r>
              <a:rPr lang="cs-CZ" b="1" dirty="0" smtClean="0"/>
              <a:t> –</a:t>
            </a:r>
            <a:r>
              <a:rPr lang="cs-CZ" dirty="0" smtClean="0"/>
              <a:t> první vyrobený logický člen </a:t>
            </a:r>
            <a:r>
              <a:rPr lang="cs-CZ" b="1" dirty="0" smtClean="0"/>
              <a:t>NAND</a:t>
            </a:r>
            <a:r>
              <a:rPr lang="cs-CZ" dirty="0" smtClean="0"/>
              <a:t> (7400)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Základní stavební prvek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dirty="0" err="1" smtClean="0"/>
              <a:t>Víceemitorový</a:t>
            </a:r>
            <a:r>
              <a:rPr lang="cs-CZ" dirty="0" smtClean="0"/>
              <a:t> tranzistor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131" y="2132856"/>
            <a:ext cx="5214373" cy="432048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504" y="3501008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Alespoň jeden ze vstupů </a:t>
            </a:r>
            <a:r>
              <a:rPr lang="cs-CZ" sz="2000" b="1" dirty="0" smtClean="0"/>
              <a:t>log. 0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(uzemněn) – T2 uzavřen – T4 uzavřen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výstup </a:t>
            </a:r>
            <a:r>
              <a:rPr lang="cs-CZ" sz="2000" b="1" dirty="0" smtClean="0"/>
              <a:t>log. 1</a:t>
            </a:r>
          </a:p>
          <a:p>
            <a:endParaRPr lang="cs-CZ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Oba vstupy na </a:t>
            </a:r>
            <a:r>
              <a:rPr lang="cs-CZ" sz="2000" b="1" dirty="0" smtClean="0"/>
              <a:t>log. 1 </a:t>
            </a:r>
            <a:r>
              <a:rPr lang="cs-CZ" sz="2000" dirty="0" smtClean="0"/>
              <a:t>– proud  do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báze T2 – T2 otevřen – napětí na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R3 způsobí proud do báze T4 –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T4 otevřen – výstup </a:t>
            </a:r>
            <a:r>
              <a:rPr lang="cs-CZ" sz="2000" b="1" dirty="0" smtClean="0"/>
              <a:t>log. 0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2867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TTL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8796242" cy="57606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b="1" dirty="0" smtClean="0"/>
              <a:t>Transistor-Transistor-</a:t>
            </a:r>
            <a:r>
              <a:rPr lang="cs-CZ" b="1" dirty="0" err="1" smtClean="0"/>
              <a:t>Logic</a:t>
            </a:r>
            <a:r>
              <a:rPr lang="cs-CZ" b="1" dirty="0" smtClean="0"/>
              <a:t> –</a:t>
            </a:r>
            <a:r>
              <a:rPr lang="cs-CZ" dirty="0" smtClean="0"/>
              <a:t> NOR hradlo (7402)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73" y="2492896"/>
            <a:ext cx="5085495" cy="354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-36512" y="3356992"/>
            <a:ext cx="532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Pokud jsou oba vstupy na  </a:t>
            </a:r>
            <a:r>
              <a:rPr lang="cs-CZ" sz="2000" b="1" dirty="0" smtClean="0"/>
              <a:t>log. 0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(uzemněny) – T3, T4 uzavřeny – T6 uzavřen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výstup </a:t>
            </a:r>
            <a:r>
              <a:rPr lang="cs-CZ" sz="2000" b="1" dirty="0" smtClean="0"/>
              <a:t>log. 1</a:t>
            </a:r>
          </a:p>
          <a:p>
            <a:endParaRPr lang="cs-CZ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Je-li na alespoň jednom vstupu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</a:t>
            </a:r>
            <a:r>
              <a:rPr lang="cs-CZ" sz="2000" b="1" dirty="0" smtClean="0"/>
              <a:t>log. 1 </a:t>
            </a:r>
            <a:r>
              <a:rPr lang="cs-CZ" sz="2000" dirty="0" smtClean="0"/>
              <a:t>– T3 nebo T4 se otevře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na R3 vznikne napětí – T6 otevřen –T4 otevřen</a:t>
            </a:r>
          </a:p>
          <a:p>
            <a:r>
              <a:rPr lang="cs-CZ" sz="2000" dirty="0" smtClean="0"/>
              <a:t>      – výstup </a:t>
            </a:r>
            <a:r>
              <a:rPr lang="cs-CZ" sz="2000" b="1" dirty="0" smtClean="0"/>
              <a:t>log. 0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78691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</a:t>
            </a:r>
            <a:r>
              <a:rPr lang="cs-CZ" dirty="0"/>
              <a:t>S</a:t>
            </a:r>
            <a:r>
              <a:rPr lang="cs-CZ" dirty="0" smtClean="0"/>
              <a:t>TTL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107504" y="1412776"/>
            <a:ext cx="9145016" cy="20162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dirty="0" smtClean="0"/>
              <a:t>Rychlá </a:t>
            </a:r>
            <a:r>
              <a:rPr lang="cs-CZ" b="1" dirty="0" err="1" smtClean="0"/>
              <a:t>schottkyho</a:t>
            </a:r>
            <a:r>
              <a:rPr lang="cs-CZ" b="1" dirty="0" smtClean="0"/>
              <a:t> dioda </a:t>
            </a:r>
            <a:r>
              <a:rPr lang="cs-CZ" dirty="0" smtClean="0"/>
              <a:t>mezi kolektorem a bází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 smtClean="0"/>
              <a:t>prahové napětí diody 0,3-0,4 V zabrání saturaci tranzistoru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 smtClean="0"/>
              <a:t>zkrácená doba zotavení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cs-CZ" dirty="0" smtClean="0"/>
              <a:t>zvýšení rychlosti obvodu</a:t>
            </a:r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endParaRPr lang="cs-CZ" dirty="0" smtClean="0"/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  <a:p>
            <a:pPr marL="0" indent="0">
              <a:spcBef>
                <a:spcPts val="0"/>
              </a:spcBef>
              <a:buNone/>
            </a:pPr>
            <a:endParaRPr lang="cs-CZ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944146"/>
            <a:ext cx="3888432" cy="3005134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4" y="3284984"/>
            <a:ext cx="107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Srovnání </a:t>
            </a:r>
            <a:endParaRPr lang="cs-CZ" b="1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65002"/>
              </p:ext>
            </p:extLst>
          </p:nvPr>
        </p:nvGraphicFramePr>
        <p:xfrm>
          <a:off x="323528" y="3654316"/>
          <a:ext cx="46085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2032"/>
                <a:gridCol w="1584176"/>
                <a:gridCol w="1612304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Zpoždění </a:t>
                      </a:r>
                      <a:r>
                        <a:rPr lang="cs-CZ" baseline="0" dirty="0" smtClean="0"/>
                        <a:t> </a:t>
                      </a:r>
                      <a:r>
                        <a:rPr lang="en-US" baseline="0" dirty="0" smtClean="0"/>
                        <a:t>[ns]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Příkon </a:t>
                      </a:r>
                      <a:r>
                        <a:rPr lang="en-US" dirty="0" smtClean="0"/>
                        <a:t>[</a:t>
                      </a:r>
                      <a:r>
                        <a:rPr lang="en-US" dirty="0" err="1" smtClean="0"/>
                        <a:t>mW</a:t>
                      </a:r>
                      <a:r>
                        <a:rPr lang="en-US" dirty="0" smtClean="0"/>
                        <a:t>]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TTL standard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STTL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Integrovná</a:t>
            </a:r>
            <a:r>
              <a:rPr lang="cs-CZ" dirty="0" smtClean="0"/>
              <a:t> hradla TTL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62602"/>
            <a:ext cx="6984776" cy="267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640" y="5013176"/>
            <a:ext cx="3677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Řada 54    rozsah teplot   55 – 125 °C</a:t>
            </a:r>
          </a:p>
          <a:p>
            <a:r>
              <a:rPr lang="cs-CZ" dirty="0" smtClean="0"/>
              <a:t>Řada 74    rozsah teplot     0 </a:t>
            </a:r>
            <a:r>
              <a:rPr lang="cs-CZ" dirty="0"/>
              <a:t>–</a:t>
            </a:r>
            <a:r>
              <a:rPr lang="cs-CZ" dirty="0" smtClean="0"/>
              <a:t>   70  °C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CMOS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MOSFET </a:t>
            </a:r>
            <a:r>
              <a:rPr lang="cs-CZ" sz="2800" dirty="0" smtClean="0"/>
              <a:t>(tranzistory řízené el. polem)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nízký příkon v klidovém stavu (</a:t>
            </a:r>
            <a:r>
              <a:rPr lang="cs-CZ" sz="2400" dirty="0" err="1" smtClean="0"/>
              <a:t>nW</a:t>
            </a:r>
            <a:r>
              <a:rPr lang="cs-CZ" sz="24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velký rozsah napájecího napětí (3-18 V)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velká odolnost proti rušení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400" dirty="0" smtClean="0"/>
              <a:t>velká rychlost</a:t>
            </a:r>
          </a:p>
          <a:p>
            <a:endParaRPr lang="cs-CZ" sz="2800" dirty="0" smtClean="0"/>
          </a:p>
          <a:p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31637"/>
            <a:ext cx="7538007" cy="188692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85184"/>
            <a:ext cx="6608276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99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CMOS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Invertor </a:t>
            </a:r>
            <a:r>
              <a:rPr lang="cs-CZ" sz="2800" dirty="0" smtClean="0"/>
              <a:t>– základní blok</a:t>
            </a:r>
          </a:p>
          <a:p>
            <a:endParaRPr lang="cs-CZ" sz="2800" dirty="0" smtClean="0"/>
          </a:p>
          <a:p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16832"/>
            <a:ext cx="3384376" cy="459701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51520" y="2564904"/>
            <a:ext cx="583264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Funkce invertoru:</a:t>
            </a:r>
          </a:p>
          <a:p>
            <a:endParaRPr lang="cs-CZ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kladné napětí  log 1 na vstupu</a:t>
            </a:r>
          </a:p>
          <a:p>
            <a:r>
              <a:rPr lang="cs-CZ" sz="2400" dirty="0" smtClean="0"/>
              <a:t>      T1 otevřen a T2 uzavřen - na výstupu log 0</a:t>
            </a:r>
          </a:p>
          <a:p>
            <a:endParaRPr lang="cs-CZ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log 0 na vstupu – T1 uzavřen a T2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otevřen – na výstupu log 1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0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Technika CMOS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412776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Hradlo NAND </a:t>
            </a:r>
            <a:r>
              <a:rPr lang="cs-CZ" sz="2800" dirty="0" smtClean="0"/>
              <a:t>– zapojení několika invertorů</a:t>
            </a:r>
          </a:p>
          <a:p>
            <a:endParaRPr lang="cs-CZ" sz="2800" dirty="0" smtClean="0"/>
          </a:p>
          <a:p>
            <a:r>
              <a:rPr lang="cs-CZ" sz="2800" dirty="0" smtClean="0"/>
              <a:t> 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016" y="2083427"/>
            <a:ext cx="4158183" cy="44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WaterWavesVide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310BA1-D636-4FA6-8511-A91491A648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PresentationPro_WaterWavesVideo</Template>
  <TotalTime>639</TotalTime>
  <Words>369</Words>
  <Application>Microsoft Office PowerPoint</Application>
  <PresentationFormat>Předvádění na obrazovce (4:3)</PresentationFormat>
  <Paragraphs>80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PresentationPro_WaterWavesVideo</vt:lpstr>
      <vt:lpstr>Technika TTL a CMOS </vt:lpstr>
      <vt:lpstr>Technika TTL</vt:lpstr>
      <vt:lpstr>Technika TTL</vt:lpstr>
      <vt:lpstr>Technika TTL</vt:lpstr>
      <vt:lpstr>Technika STTL</vt:lpstr>
      <vt:lpstr>Integrovná hradla TTL</vt:lpstr>
      <vt:lpstr>Technika CMOS</vt:lpstr>
      <vt:lpstr>Technika CMOS</vt:lpstr>
      <vt:lpstr>Technika CMOS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SS-COPT_Kromeriz</dc:creator>
  <cp:lastModifiedBy>SS-COPT_Kromeriz</cp:lastModifiedBy>
  <cp:revision>75</cp:revision>
  <dcterms:created xsi:type="dcterms:W3CDTF">2012-10-14T09:29:56Z</dcterms:created>
  <dcterms:modified xsi:type="dcterms:W3CDTF">2013-06-16T10:09:02Z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TC018813449991</vt:lpwstr>
  </property>
</Properties>
</file>