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1"/>
  </p:notesMasterIdLst>
  <p:sldIdLst>
    <p:sldId id="256" r:id="rId3"/>
    <p:sldId id="276" r:id="rId4"/>
    <p:sldId id="268" r:id="rId5"/>
    <p:sldId id="263" r:id="rId6"/>
    <p:sldId id="280" r:id="rId7"/>
    <p:sldId id="281" r:id="rId8"/>
    <p:sldId id="282" r:id="rId9"/>
    <p:sldId id="27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2" d="100"/>
          <a:sy n="72" d="100"/>
        </p:scale>
        <p:origin x="-1114" y="-178"/>
      </p:cViewPr>
      <p:guideLst>
        <p:guide orient="horz" pos="2160"/>
        <p:guide pos="2880"/>
        <p:guide pos="144"/>
        <p:guide pos="56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7" d="100"/>
        <a:sy n="77" d="100"/>
      </p:scale>
      <p:origin x="0" y="0"/>
    </p:cViewPr>
  </p:sorterViewPr>
  <p:notesViewPr>
    <p:cSldViewPr showGuides="1"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A3D3F-FA3A-43FB-819B-B918D157AE16}" type="datetimeFigureOut">
              <a:rPr lang="en-US" smtClean="0"/>
              <a:t>6/16/2013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9F434-8BE4-4208-A27E-B9B0B17D6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69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F434-8BE4-4208-A27E-B9B0B17D62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145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Underwat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b="17288"/>
          <a:stretch/>
        </p:blipFill>
        <p:spPr>
          <a:xfrm>
            <a:off x="3628" y="0"/>
            <a:ext cx="9140372" cy="5040087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2000"/>
            <a:ext cx="86868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2787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6/16/2013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3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69488"/>
            <a:ext cx="8686800" cy="4922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6/16/2013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2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6348" y="79956"/>
            <a:ext cx="2057400" cy="5851525"/>
          </a:xfrm>
        </p:spPr>
        <p:txBody>
          <a:bodyPr vert="eaVert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79956"/>
            <a:ext cx="6465348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6/16/2013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7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80246"/>
            <a:ext cx="8686800" cy="49377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6/16/2013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9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33942" b="17288"/>
          <a:stretch/>
        </p:blipFill>
        <p:spPr>
          <a:xfrm>
            <a:off x="3628" y="0"/>
            <a:ext cx="9140372" cy="2971800"/>
          </a:xfrm>
          <a:prstGeom prst="rect">
            <a:avLst/>
          </a:prstGeom>
          <a:effectLst>
            <a:reflection blurRad="6350" stA="50000" endPos="95000" dist="1016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24387"/>
            <a:ext cx="8686799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  <a:effectLst>
                  <a:reflection blurRad="6350" stA="25000" endPos="45500" dir="5400000" sy="-100000" algn="bl" rotWithShape="0"/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124200"/>
            <a:ext cx="86867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6/16/2013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1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0254" y="1371600"/>
            <a:ext cx="4255546" cy="49377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267200" cy="49377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6/16/2013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7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74960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014722"/>
            <a:ext cx="4268788" cy="42976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4960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14722"/>
            <a:ext cx="4270375" cy="42976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6/16/2013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34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6/16/2013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2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6/16/2013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6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684"/>
            <a:ext cx="3236913" cy="11620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4684"/>
            <a:ext cx="53403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216734"/>
            <a:ext cx="32369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6/16/2013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7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16425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286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98316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6/16/2013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7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media" Target="../media/media1.wm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ideo" Target="../media/media1.wm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Underwater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 rotWithShape="1">
          <a:blip r:embed="rId15">
            <a:lum bright="-10000" contrast="10000"/>
          </a:blip>
          <a:srcRect t="62763" b="17288"/>
          <a:stretch/>
        </p:blipFill>
        <p:spPr>
          <a:xfrm>
            <a:off x="3628" y="0"/>
            <a:ext cx="9140372" cy="1215573"/>
          </a:xfrm>
          <a:prstGeom prst="rect">
            <a:avLst/>
          </a:prstGeom>
          <a:effectLst>
            <a:reflection blurRad="6350" stA="25000" endPos="95000" dist="101600" dir="5400000" sy="-100000" algn="bl" rotWithShape="0"/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47172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69998"/>
            <a:ext cx="8686800" cy="493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6701E-279D-4010-B6E0-739AA257620B}" type="datetimeFigureOut">
              <a:rPr lang="en-US" smtClean="0"/>
              <a:t>6/16/2013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8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482081"/>
            <a:ext cx="8807896" cy="1730895"/>
          </a:xfrm>
        </p:spPr>
        <p:txBody>
          <a:bodyPr>
            <a:normAutofit/>
          </a:bodyPr>
          <a:lstStyle/>
          <a:p>
            <a:r>
              <a:rPr lang="cs-CZ" dirty="0"/>
              <a:t>Integrované logické členy</a:t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359" y="5229200"/>
            <a:ext cx="6435001" cy="15525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372200" y="323364"/>
            <a:ext cx="249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VY_32_INOVACE_CIT_03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44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Parametry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>
          <a:xfrm>
            <a:off x="179512" y="1484783"/>
            <a:ext cx="8964488" cy="20882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/>
              <a:t>Šumová imunita </a:t>
            </a:r>
            <a:r>
              <a:rPr lang="cs-CZ" sz="2800" dirty="0" smtClean="0"/>
              <a:t>– tolerance napětí pro úrovně log.0 a log.1</a:t>
            </a:r>
          </a:p>
          <a:p>
            <a:pPr marL="0" indent="0">
              <a:buNone/>
            </a:pPr>
            <a:r>
              <a:rPr lang="cs-CZ" sz="2000" dirty="0" smtClean="0"/>
              <a:t>Odolnost proti rušení – </a:t>
            </a:r>
          </a:p>
          <a:p>
            <a:pPr marL="0" indent="0">
              <a:buNone/>
            </a:pPr>
            <a:r>
              <a:rPr lang="cs-CZ" sz="2000" dirty="0" smtClean="0"/>
              <a:t>0,4 V oproti vstupu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5" t="9161" r="5187" b="10194"/>
          <a:stretch/>
        </p:blipFill>
        <p:spPr>
          <a:xfrm>
            <a:off x="4139952" y="2036622"/>
            <a:ext cx="4841156" cy="1656184"/>
          </a:xfrm>
          <a:prstGeom prst="rect">
            <a:avLst/>
          </a:prstGeom>
        </p:spPr>
      </p:pic>
      <p:pic>
        <p:nvPicPr>
          <p:cNvPr id="1024" name="Obrázek 10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0" t="11731" r="11295" b="19791"/>
          <a:stretch/>
        </p:blipFill>
        <p:spPr>
          <a:xfrm>
            <a:off x="1835696" y="3573015"/>
            <a:ext cx="5865167" cy="313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5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Parametry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3528" y="1465620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Dynamické</a:t>
            </a:r>
            <a:r>
              <a:rPr lang="cs-CZ" sz="2800" dirty="0" smtClean="0"/>
              <a:t> – odezva na změny vstupních signálů</a:t>
            </a:r>
            <a:endParaRPr lang="cs-CZ" sz="2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5" t="17793" r="9271" b="12376"/>
          <a:stretch/>
        </p:blipFill>
        <p:spPr>
          <a:xfrm>
            <a:off x="3707904" y="2441742"/>
            <a:ext cx="5291826" cy="411348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52164" y="1988840"/>
            <a:ext cx="5443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Určují možnosti použití dané technologie</a:t>
            </a:r>
            <a:endParaRPr lang="cs-CZ" sz="2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179802" y="2780928"/>
            <a:ext cx="36721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/>
              <a:t>t</a:t>
            </a:r>
            <a:r>
              <a:rPr lang="cs-CZ" sz="2000" b="1" baseline="-25000" dirty="0" err="1" smtClean="0"/>
              <a:t>r</a:t>
            </a:r>
            <a:r>
              <a:rPr lang="cs-CZ" sz="2000" dirty="0" smtClean="0"/>
              <a:t> – náběžná hrana (z 10 na 90 %)</a:t>
            </a:r>
          </a:p>
          <a:p>
            <a:r>
              <a:rPr lang="cs-CZ" sz="2000" b="1" dirty="0" err="1" smtClean="0"/>
              <a:t>t</a:t>
            </a:r>
            <a:r>
              <a:rPr lang="cs-CZ" sz="2000" b="1" baseline="-25000" dirty="0" err="1" smtClean="0"/>
              <a:t>f</a:t>
            </a:r>
            <a:r>
              <a:rPr lang="cs-CZ" sz="2000" baseline="-25000" dirty="0" smtClean="0"/>
              <a:t> </a:t>
            </a:r>
            <a:r>
              <a:rPr lang="cs-CZ" sz="2000" dirty="0"/>
              <a:t> </a:t>
            </a:r>
            <a:r>
              <a:rPr lang="cs-CZ" sz="2000" dirty="0" smtClean="0"/>
              <a:t>- sestupná hrana (z 90 na 10 %)</a:t>
            </a:r>
          </a:p>
          <a:p>
            <a:r>
              <a:rPr lang="cs-CZ" sz="2000" b="1" dirty="0" smtClean="0"/>
              <a:t>t</a:t>
            </a:r>
            <a:r>
              <a:rPr lang="cs-CZ" sz="2000" b="1" baseline="-25000" dirty="0" smtClean="0"/>
              <a:t>pdo,1</a:t>
            </a:r>
            <a:r>
              <a:rPr lang="cs-CZ" sz="2000" baseline="-25000" dirty="0" smtClean="0"/>
              <a:t> </a:t>
            </a:r>
            <a:r>
              <a:rPr lang="cs-CZ" sz="2000" dirty="0" smtClean="0"/>
              <a:t>– zpoždění</a:t>
            </a:r>
          </a:p>
          <a:p>
            <a:endParaRPr lang="cs-CZ" sz="2000" dirty="0"/>
          </a:p>
          <a:p>
            <a:r>
              <a:rPr lang="cs-CZ" sz="2000" dirty="0" smtClean="0"/>
              <a:t>Charakteristické zpoždění</a:t>
            </a:r>
            <a:endParaRPr lang="cs-CZ" sz="20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0" t="24819" r="8444"/>
          <a:stretch/>
        </p:blipFill>
        <p:spPr>
          <a:xfrm>
            <a:off x="854796" y="4293096"/>
            <a:ext cx="2003287" cy="1234772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234328" y="5301208"/>
            <a:ext cx="3689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U techniky TTL v řádu jednotek </a:t>
            </a:r>
            <a:r>
              <a:rPr lang="cs-CZ" sz="2000" dirty="0" err="1" smtClean="0"/>
              <a:t>ns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46193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Parametry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>
          <a:xfrm>
            <a:off x="179512" y="1484784"/>
            <a:ext cx="8964488" cy="36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/>
              <a:t>Logický zisk </a:t>
            </a:r>
            <a:r>
              <a:rPr lang="cs-CZ" sz="2800" dirty="0" smtClean="0"/>
              <a:t>= počet vstupů stejné technologie, které lze připojit na výstup logického členu (N= 10-30 u TTL)</a:t>
            </a:r>
          </a:p>
          <a:p>
            <a:pPr marL="0" indent="0">
              <a:buNone/>
            </a:pPr>
            <a:r>
              <a:rPr lang="cs-CZ" sz="2800" b="1" dirty="0" smtClean="0"/>
              <a:t>Max pracovní kmitočet </a:t>
            </a:r>
            <a:r>
              <a:rPr lang="cs-CZ" sz="2800" dirty="0" smtClean="0"/>
              <a:t>– obvod je při něm schopen správně pracovat; souvisí se zpožděním členu (strmosti hran)</a:t>
            </a:r>
          </a:p>
          <a:p>
            <a:pPr marL="0" indent="0">
              <a:buNone/>
            </a:pPr>
            <a:r>
              <a:rPr lang="cs-CZ" sz="2800" b="1" dirty="0" smtClean="0"/>
              <a:t>Energetické poměry </a:t>
            </a:r>
            <a:r>
              <a:rPr lang="cs-CZ" sz="2800" dirty="0" smtClean="0"/>
              <a:t>– tolerance napájení (TTL +-5 %)</a:t>
            </a:r>
          </a:p>
          <a:p>
            <a:pPr marL="0" indent="0">
              <a:buNone/>
            </a:pPr>
            <a:r>
              <a:rPr lang="cs-CZ" sz="2800" dirty="0"/>
              <a:t>	</a:t>
            </a:r>
            <a:r>
              <a:rPr lang="cs-CZ" sz="2800" dirty="0" smtClean="0"/>
              <a:t>		       odběr energie</a:t>
            </a:r>
          </a:p>
          <a:p>
            <a:pPr marL="0" indent="0">
              <a:buNone/>
            </a:pPr>
            <a:r>
              <a:rPr lang="cs-CZ" sz="2800" dirty="0" smtClean="0"/>
              <a:t> </a:t>
            </a:r>
            <a:endParaRPr lang="cs-CZ" sz="2800" dirty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 smtClean="0"/>
          </a:p>
        </p:txBody>
      </p:sp>
      <p:sp>
        <p:nvSpPr>
          <p:cNvPr id="1025" name="TextovéPole 1024"/>
          <p:cNvSpPr txBox="1"/>
          <p:nvPr/>
        </p:nvSpPr>
        <p:spPr>
          <a:xfrm>
            <a:off x="107504" y="4539332"/>
            <a:ext cx="504056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Připojení nepoužitých </a:t>
            </a:r>
            <a:r>
              <a:rPr lang="cs-CZ" sz="2800" b="1" dirty="0" smtClean="0"/>
              <a:t>vstupů</a:t>
            </a:r>
          </a:p>
          <a:p>
            <a:r>
              <a:rPr lang="cs-CZ" sz="2000" dirty="0" smtClean="0"/>
              <a:t>ošetření zabraňuje rušení </a:t>
            </a:r>
            <a:r>
              <a:rPr lang="cs-CZ" sz="2000" dirty="0"/>
              <a:t>funkce obvodu parazitními </a:t>
            </a:r>
            <a:r>
              <a:rPr lang="cs-CZ" sz="2000" dirty="0" smtClean="0"/>
              <a:t>signály</a:t>
            </a:r>
          </a:p>
          <a:p>
            <a:r>
              <a:rPr lang="cs-CZ" sz="2000" dirty="0" smtClean="0"/>
              <a:t>AND – přes rezistor na log. 1</a:t>
            </a:r>
          </a:p>
          <a:p>
            <a:r>
              <a:rPr lang="cs-CZ" sz="2000" dirty="0" smtClean="0"/>
              <a:t>OR    -  na log. 0</a:t>
            </a:r>
            <a:endParaRPr lang="cs-CZ" sz="2000" dirty="0"/>
          </a:p>
          <a:p>
            <a:endParaRPr lang="cs-CZ" sz="2800" dirty="0"/>
          </a:p>
        </p:txBody>
      </p:sp>
      <p:pic>
        <p:nvPicPr>
          <p:cNvPr id="1026" name="Obrázek 10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5" t="7714" r="4016" b="18658"/>
          <a:stretch/>
        </p:blipFill>
        <p:spPr>
          <a:xfrm>
            <a:off x="4932040" y="4365104"/>
            <a:ext cx="4034213" cy="216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23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Technika DTL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645024"/>
            <a:ext cx="5887738" cy="3052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51520" y="1412776"/>
            <a:ext cx="76879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Zapojení z diskrétních součástek převedeno do MIO</a:t>
            </a:r>
          </a:p>
          <a:p>
            <a:r>
              <a:rPr lang="cs-CZ" sz="2800" dirty="0" smtClean="0"/>
              <a:t>Hradlo NAND</a:t>
            </a:r>
            <a:endParaRPr lang="cs-CZ" sz="2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51520" y="2420888"/>
            <a:ext cx="6120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000" dirty="0" smtClean="0"/>
              <a:t>Tranzistor uzavřen, (log. 1) pokud je alespoň jeden vstup na log. 0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 smtClean="0"/>
              <a:t>Pokud oba vstupy na log. 1, tranzistor otevřen (log. 0)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8110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Technika RTL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1520" y="1412776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/>
              <a:t>Resistor</a:t>
            </a:r>
            <a:r>
              <a:rPr lang="cs-CZ" sz="2800" b="1" dirty="0" smtClean="0"/>
              <a:t>-Transistor-</a:t>
            </a:r>
            <a:r>
              <a:rPr lang="cs-CZ" sz="2800" b="1" dirty="0" err="1" smtClean="0"/>
              <a:t>Logic</a:t>
            </a:r>
            <a:r>
              <a:rPr lang="cs-CZ" sz="2800" b="1" dirty="0" smtClean="0"/>
              <a:t> – </a:t>
            </a:r>
            <a:r>
              <a:rPr lang="cs-CZ" sz="2800" dirty="0" smtClean="0"/>
              <a:t>Hradlo NOR</a:t>
            </a:r>
            <a:endParaRPr lang="cs-CZ" sz="2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51520" y="2420888"/>
            <a:ext cx="61206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000" dirty="0" smtClean="0"/>
              <a:t>Je-li alespoň jeden vstup na  log. 1, je jeden z tranzistorů otevřen a na výstupu je log. 0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 smtClean="0"/>
              <a:t>Pokud oba vstupy na log. 0, tranzistory jsou uzavřeny (log. 1)</a:t>
            </a:r>
          </a:p>
          <a:p>
            <a:endParaRPr lang="cs-CZ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3429000"/>
            <a:ext cx="5417893" cy="2993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107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Technika ECL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1520" y="1412776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Emitor-</a:t>
            </a:r>
            <a:r>
              <a:rPr lang="cs-CZ" sz="2800" b="1" dirty="0" err="1" smtClean="0"/>
              <a:t>Coupled</a:t>
            </a:r>
            <a:r>
              <a:rPr lang="cs-CZ" sz="2800" b="1" dirty="0" smtClean="0"/>
              <a:t>-</a:t>
            </a:r>
            <a:r>
              <a:rPr lang="cs-CZ" sz="2800" b="1" dirty="0" err="1" smtClean="0"/>
              <a:t>Logic</a:t>
            </a:r>
            <a:r>
              <a:rPr lang="cs-CZ" sz="2800" b="1" dirty="0" smtClean="0"/>
              <a:t> – </a:t>
            </a:r>
            <a:r>
              <a:rPr lang="cs-CZ" sz="2800" b="1" dirty="0" err="1" smtClean="0"/>
              <a:t>Emitorově</a:t>
            </a:r>
            <a:r>
              <a:rPr lang="cs-CZ" sz="2800" b="1" dirty="0" smtClean="0"/>
              <a:t> vázaná logika</a:t>
            </a:r>
          </a:p>
          <a:p>
            <a:r>
              <a:rPr lang="cs-CZ" sz="2800" dirty="0" smtClean="0"/>
              <a:t>Tranzistory nepracují v oblasti nasycení – zvýšení rychlosti</a:t>
            </a:r>
            <a:endParaRPr lang="cs-CZ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80928"/>
            <a:ext cx="6192688" cy="3465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132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67544" y="1844825"/>
            <a:ext cx="82809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Zdroje:</a:t>
            </a:r>
          </a:p>
          <a:p>
            <a:r>
              <a:rPr lang="cs-CZ" sz="2000" dirty="0"/>
              <a:t>ANTOŠOVÁ, Marcela a Vratislav DAVÍDEK. </a:t>
            </a:r>
            <a:r>
              <a:rPr lang="cs-CZ" sz="2000" i="1" dirty="0"/>
              <a:t>Číslicová technika</a:t>
            </a:r>
            <a:r>
              <a:rPr lang="cs-CZ" sz="2000" dirty="0"/>
              <a:t>. 4. </a:t>
            </a:r>
            <a:r>
              <a:rPr lang="cs-CZ" sz="2000" dirty="0" smtClean="0"/>
              <a:t>aktualizované vydání </a:t>
            </a:r>
            <a:r>
              <a:rPr lang="cs-CZ" sz="2000" dirty="0"/>
              <a:t>České Budějovice: Kopp, 2009, 305 s. ISBN 978-80-7232-394-4. 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smtClean="0"/>
              <a:t>CHYTIL</a:t>
            </a:r>
            <a:r>
              <a:rPr lang="cs-CZ" sz="2000" dirty="0"/>
              <a:t>, </a:t>
            </a:r>
            <a:r>
              <a:rPr lang="cs-CZ" sz="2000" dirty="0" smtClean="0"/>
              <a:t>Jiří</a:t>
            </a:r>
            <a:r>
              <a:rPr lang="cs-CZ" sz="2000" dirty="0"/>
              <a:t>. Číslicová technika - 13 - Logika ECL a MOS. In: </a:t>
            </a:r>
            <a:r>
              <a:rPr lang="cs-CZ" sz="2000" i="1" dirty="0"/>
              <a:t>8 bitu.cz</a:t>
            </a:r>
            <a:r>
              <a:rPr lang="cs-CZ" sz="2000" dirty="0"/>
              <a:t> [online]. 13.7.2006. [cit. 2013-01-09]. Dostupné z: http://www.8bitu.cz/clanek/cislicova-technika-13-logika-ecl-a-mos/ </a:t>
            </a:r>
            <a:endParaRPr lang="cs-CZ" sz="2000" dirty="0" smtClean="0"/>
          </a:p>
          <a:p>
            <a:endParaRPr lang="cs-CZ" sz="2000" dirty="0"/>
          </a:p>
          <a:p>
            <a:r>
              <a:rPr lang="cs-CZ" sz="2000" dirty="0"/>
              <a:t>Hardwarová realizace logických obvodů. In: </a:t>
            </a:r>
            <a:r>
              <a:rPr lang="cs-CZ" sz="2000" i="1" dirty="0" err="1"/>
              <a:t>Mikrokontroléry</a:t>
            </a:r>
            <a:r>
              <a:rPr lang="cs-CZ" sz="2000" i="1" dirty="0"/>
              <a:t> PIC</a:t>
            </a:r>
            <a:r>
              <a:rPr lang="cs-CZ" sz="2000" dirty="0"/>
              <a:t> [online]. [cit. 2013-01-09]. Dostupné z: http://mikrokontrolery-pic.cz/zaciname/cislicova-technika/hardwarova-realizace-logickych-obvodu/ </a:t>
            </a:r>
            <a:endParaRPr lang="cs-CZ" sz="2000" dirty="0" smtClean="0"/>
          </a:p>
          <a:p>
            <a:endParaRPr lang="cs-CZ" sz="2800" b="1" dirty="0" smtClean="0"/>
          </a:p>
        </p:txBody>
      </p:sp>
      <p:sp>
        <p:nvSpPr>
          <p:cNvPr id="3" name="TextovéPole 1"/>
          <p:cNvSpPr txBox="1"/>
          <p:nvPr/>
        </p:nvSpPr>
        <p:spPr>
          <a:xfrm>
            <a:off x="467544" y="6021288"/>
            <a:ext cx="2368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/>
                <a:cs typeface="Times New Roman"/>
              </a:rPr>
              <a:t>© </a:t>
            </a:r>
            <a:r>
              <a:rPr lang="cs-CZ" dirty="0" smtClean="0"/>
              <a:t>Ing. Jaroslav Chlubný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278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Pro_WaterWavesVideo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D310BA1-D636-4FA6-8511-A91491A648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PresentationPro_WaterWavesVideo</Template>
  <TotalTime>590</TotalTime>
  <Words>340</Words>
  <Application>Microsoft Office PowerPoint</Application>
  <PresentationFormat>Předvádění na obrazovce (4:3)</PresentationFormat>
  <Paragraphs>49</Paragraphs>
  <Slides>8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PresentationPro_WaterWavesVideo</vt:lpstr>
      <vt:lpstr>Integrované logické členy </vt:lpstr>
      <vt:lpstr>Parametry</vt:lpstr>
      <vt:lpstr>Parametry</vt:lpstr>
      <vt:lpstr>Parametry</vt:lpstr>
      <vt:lpstr>Technika DTL</vt:lpstr>
      <vt:lpstr>Technika RTL</vt:lpstr>
      <vt:lpstr>Technika ECL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SS-COPT_Kromeriz</dc:creator>
  <cp:lastModifiedBy>SS-COPT_Kromeriz</cp:lastModifiedBy>
  <cp:revision>65</cp:revision>
  <dcterms:created xsi:type="dcterms:W3CDTF">2012-10-14T09:29:56Z</dcterms:created>
  <dcterms:modified xsi:type="dcterms:W3CDTF">2013-06-16T09:59:56Z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TC018813449991</vt:lpwstr>
  </property>
</Properties>
</file>