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1"/>
  </p:notesMasterIdLst>
  <p:sldIdLst>
    <p:sldId id="256" r:id="rId3"/>
    <p:sldId id="263" r:id="rId4"/>
    <p:sldId id="268" r:id="rId5"/>
    <p:sldId id="270" r:id="rId6"/>
    <p:sldId id="269" r:id="rId7"/>
    <p:sldId id="271" r:id="rId8"/>
    <p:sldId id="274" r:id="rId9"/>
    <p:sldId id="275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6" autoAdjust="0"/>
    <p:restoredTop sz="94660"/>
  </p:normalViewPr>
  <p:slideViewPr>
    <p:cSldViewPr showGuides="1">
      <p:cViewPr>
        <p:scale>
          <a:sx n="72" d="100"/>
          <a:sy n="72" d="100"/>
        </p:scale>
        <p:origin x="-1138" y="-178"/>
      </p:cViewPr>
      <p:guideLst>
        <p:guide orient="horz" pos="2160"/>
        <p:guide pos="2880"/>
        <p:guide pos="144"/>
        <p:guide pos="56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7" d="100"/>
        <a:sy n="77" d="100"/>
      </p:scale>
      <p:origin x="0" y="0"/>
    </p:cViewPr>
  </p:sorterViewPr>
  <p:notesViewPr>
    <p:cSldViewPr showGuides="1">
      <p:cViewPr varScale="1">
        <p:scale>
          <a:sx n="67" d="100"/>
          <a:sy n="67" d="100"/>
        </p:scale>
        <p:origin x="-327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A3D3F-FA3A-43FB-819B-B918D157AE16}" type="datetimeFigureOut">
              <a:rPr lang="en-US" smtClean="0"/>
              <a:t>6/16/2013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9F434-8BE4-4208-A27E-B9B0B17D6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69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F434-8BE4-4208-A27E-B9B0B17D62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145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Underwat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b="17288"/>
          <a:stretch/>
        </p:blipFill>
        <p:spPr>
          <a:xfrm>
            <a:off x="3628" y="0"/>
            <a:ext cx="9140372" cy="5040087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00"/>
            <a:ext cx="86868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2787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6/16/2013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3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69488"/>
            <a:ext cx="8686800" cy="4922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6/16/2013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2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6348" y="79956"/>
            <a:ext cx="2057400" cy="5851525"/>
          </a:xfrm>
        </p:spPr>
        <p:txBody>
          <a:bodyPr vert="eaVert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79956"/>
            <a:ext cx="6465348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6/16/2013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7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80246"/>
            <a:ext cx="8686800" cy="49377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6/16/2013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9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33942" b="17288"/>
          <a:stretch/>
        </p:blipFill>
        <p:spPr>
          <a:xfrm>
            <a:off x="3628" y="0"/>
            <a:ext cx="9140372" cy="2971800"/>
          </a:xfrm>
          <a:prstGeom prst="rect">
            <a:avLst/>
          </a:prstGeom>
          <a:effectLst>
            <a:reflection blurRad="6350" stA="50000" endPos="95000" dist="1016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24387"/>
            <a:ext cx="8686799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  <a:effectLst>
                  <a:reflection blurRad="6350" stA="25000" endPos="45500" dir="5400000" sy="-100000" algn="bl" rotWithShape="0"/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124200"/>
            <a:ext cx="868679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6/16/2013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1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0254" y="1371600"/>
            <a:ext cx="4255546" cy="49377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267200" cy="49377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6/16/2013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7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496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014722"/>
            <a:ext cx="4268788" cy="42976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4960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14722"/>
            <a:ext cx="4270375" cy="42976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6/16/2013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4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6/16/2013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2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6/16/2013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6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4684"/>
            <a:ext cx="3236913" cy="1162050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4684"/>
            <a:ext cx="53403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216734"/>
            <a:ext cx="32369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6/16/2013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7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416425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286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98316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t>6/16/2013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7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wm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nderwater.wmv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5">
            <a:lum bright="-10000" contrast="10000"/>
          </a:blip>
          <a:srcRect t="62763" b="17288"/>
          <a:stretch/>
        </p:blipFill>
        <p:spPr>
          <a:xfrm>
            <a:off x="3628" y="0"/>
            <a:ext cx="9140372" cy="1215573"/>
          </a:xfrm>
          <a:prstGeom prst="rect">
            <a:avLst/>
          </a:prstGeom>
          <a:effectLst>
            <a:reflection blurRad="6350" stA="25000" endPos="95000" dist="101600" dir="5400000" sy="-100000" algn="bl" rotWithShape="0"/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47172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69998"/>
            <a:ext cx="8686800" cy="493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6701E-279D-4010-B6E0-739AA257620B}" type="datetimeFigureOut">
              <a:rPr lang="en-US" smtClean="0"/>
              <a:t>6/16/2013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B2CEA-3D82-4BDD-9400-F05229539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8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edunet.souepl.cz/~weisz/dokuwiki/lib/exe/fetch.php?cache=&amp;media=logo:uvod:d_and.pn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hyperlink" Target="http://www.edunet.souepl.cz/~weisz/dokuwiki/lib/exe/fetch.php?cache=&amp;media=logo:uvod:d_or.p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hyperlink" Target="http://www.edunet.souepl.cz/~weisz/dokuwiki/lib/exe/fetch.php?cache=&amp;media=logo:uvod:npn_not.pn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edunet.souepl.cz/~weisz/dokuwiki/lib/exe/fetch.php?cache=&amp;media=logo:uvod:npn_nand.png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://www.edunet.souepl.cz/~weisz/dokuwiki/lib/exe/fetch.php?cache=&amp;media=logo:uvod:npn_nor.p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zb-info.cz/3822-zaklady-elektrotechniky-ii" TargetMode="External"/><Relationship Id="rId2" Type="http://schemas.openxmlformats.org/officeDocument/2006/relationships/hyperlink" Target="http://www.kvetakov.net/~koza/data/uceni/sou&#269;&#225;stky/p&#345;edn&#225;_ky/ES-2.ppt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454919"/>
            <a:ext cx="8686800" cy="1470025"/>
          </a:xfrm>
        </p:spPr>
        <p:txBody>
          <a:bodyPr>
            <a:normAutofit fontScale="90000"/>
          </a:bodyPr>
          <a:lstStyle/>
          <a:p>
            <a:r>
              <a:rPr lang="cs-CZ" dirty="0"/>
              <a:t>Diodové a tranzistorové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logické členy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59" y="5229200"/>
            <a:ext cx="6435001" cy="15525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372200" y="323364"/>
            <a:ext cx="249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VY_32_INOVACE_CIT_02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44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Dioda jako spínač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179512" y="1484784"/>
            <a:ext cx="8964488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b="1" dirty="0" smtClean="0"/>
              <a:t>VA charakteristika          </a:t>
            </a:r>
            <a:r>
              <a:rPr lang="cs-CZ" sz="2800" b="1" dirty="0" smtClean="0"/>
              <a:t>      závěrný </a:t>
            </a:r>
            <a:r>
              <a:rPr lang="cs-CZ" sz="2800" b="1" dirty="0" smtClean="0"/>
              <a:t>směr      propustný směr</a:t>
            </a:r>
            <a:endParaRPr lang="cs-CZ" sz="2800" b="1" dirty="0"/>
          </a:p>
        </p:txBody>
      </p:sp>
      <p:grpSp>
        <p:nvGrpSpPr>
          <p:cNvPr id="4" name="Group 128"/>
          <p:cNvGrpSpPr>
            <a:grpSpLocks/>
          </p:cNvGrpSpPr>
          <p:nvPr/>
        </p:nvGrpSpPr>
        <p:grpSpPr bwMode="auto">
          <a:xfrm>
            <a:off x="6853267" y="2358152"/>
            <a:ext cx="2027401" cy="2417646"/>
            <a:chOff x="726" y="845"/>
            <a:chExt cx="1517" cy="1809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1316" y="845"/>
              <a:ext cx="249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ctr"/>
              <a:r>
                <a:rPr lang="cs-CZ" sz="1800" b="1">
                  <a:latin typeface="Times New Roman" pitchFamily="18" charset="0"/>
                </a:rPr>
                <a:t>U</a:t>
              </a:r>
              <a:endParaRPr lang="cs-CZ" sz="1800">
                <a:latin typeface="Times New Roman" pitchFamily="18" charset="0"/>
              </a:endParaRPr>
            </a:p>
          </p:txBody>
        </p:sp>
        <p:sp>
          <p:nvSpPr>
            <p:cNvPr id="6" name="Line 7"/>
            <p:cNvSpPr>
              <a:spLocks noChangeShapeType="1"/>
            </p:cNvSpPr>
            <p:nvPr/>
          </p:nvSpPr>
          <p:spPr bwMode="auto">
            <a:xfrm flipV="1">
              <a:off x="811" y="1303"/>
              <a:ext cx="0" cy="55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811" y="1318"/>
              <a:ext cx="61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1474" y="1185"/>
              <a:ext cx="2" cy="28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1429" y="1253"/>
              <a:ext cx="1" cy="14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1485" y="1318"/>
              <a:ext cx="64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2131" y="1318"/>
              <a:ext cx="1" cy="5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3" name="Group 74"/>
            <p:cNvGrpSpPr>
              <a:grpSpLocks/>
            </p:cNvGrpSpPr>
            <p:nvPr/>
          </p:nvGrpSpPr>
          <p:grpSpPr bwMode="auto">
            <a:xfrm>
              <a:off x="1565" y="1094"/>
              <a:ext cx="141" cy="149"/>
              <a:chOff x="1216" y="1094"/>
              <a:chExt cx="141" cy="149"/>
            </a:xfrm>
          </p:grpSpPr>
          <p:sp>
            <p:nvSpPr>
              <p:cNvPr id="103" name="Line 13"/>
              <p:cNvSpPr>
                <a:spLocks noChangeShapeType="1"/>
              </p:cNvSpPr>
              <p:nvPr/>
            </p:nvSpPr>
            <p:spPr bwMode="auto">
              <a:xfrm>
                <a:off x="1288" y="1094"/>
                <a:ext cx="1" cy="1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4" name="Line 14"/>
              <p:cNvSpPr>
                <a:spLocks noChangeShapeType="1"/>
              </p:cNvSpPr>
              <p:nvPr/>
            </p:nvSpPr>
            <p:spPr bwMode="auto">
              <a:xfrm flipH="1">
                <a:off x="1216" y="1166"/>
                <a:ext cx="14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 flipH="1">
              <a:off x="1156" y="1162"/>
              <a:ext cx="14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726" y="1571"/>
              <a:ext cx="1517" cy="107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726" y="1564"/>
              <a:ext cx="183" cy="1090"/>
            </a:xfrm>
            <a:prstGeom prst="rect">
              <a:avLst/>
            </a:prstGeom>
            <a:solidFill>
              <a:srgbClr val="8C8C8C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2060" y="1568"/>
              <a:ext cx="183" cy="1075"/>
            </a:xfrm>
            <a:prstGeom prst="rect">
              <a:avLst/>
            </a:prstGeom>
            <a:solidFill>
              <a:srgbClr val="8C8C8C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8" name="Group 20"/>
            <p:cNvGrpSpPr>
              <a:grpSpLocks/>
            </p:cNvGrpSpPr>
            <p:nvPr/>
          </p:nvGrpSpPr>
          <p:grpSpPr bwMode="auto">
            <a:xfrm>
              <a:off x="1021" y="1776"/>
              <a:ext cx="113" cy="120"/>
              <a:chOff x="0" y="0"/>
              <a:chExt cx="20000" cy="20000"/>
            </a:xfrm>
          </p:grpSpPr>
          <p:sp>
            <p:nvSpPr>
              <p:cNvPr id="101" name="Oval 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0000" cy="20000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2" name="Line 22"/>
              <p:cNvSpPr>
                <a:spLocks noChangeShapeType="1"/>
              </p:cNvSpPr>
              <p:nvPr/>
            </p:nvSpPr>
            <p:spPr bwMode="auto">
              <a:xfrm>
                <a:off x="2489" y="9956"/>
                <a:ext cx="15022" cy="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9" name="Group 24"/>
            <p:cNvGrpSpPr>
              <a:grpSpLocks/>
            </p:cNvGrpSpPr>
            <p:nvPr/>
          </p:nvGrpSpPr>
          <p:grpSpPr bwMode="auto">
            <a:xfrm>
              <a:off x="937" y="2500"/>
              <a:ext cx="113" cy="120"/>
              <a:chOff x="0" y="0"/>
              <a:chExt cx="20000" cy="20000"/>
            </a:xfrm>
          </p:grpSpPr>
          <p:sp>
            <p:nvSpPr>
              <p:cNvPr id="99" name="Oval 2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0000" cy="20000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0" name="Line 26"/>
              <p:cNvSpPr>
                <a:spLocks noChangeShapeType="1"/>
              </p:cNvSpPr>
              <p:nvPr/>
            </p:nvSpPr>
            <p:spPr bwMode="auto">
              <a:xfrm>
                <a:off x="2489" y="9956"/>
                <a:ext cx="15022" cy="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0" name="Oval 27"/>
            <p:cNvSpPr>
              <a:spLocks noChangeArrowheads="1"/>
            </p:cNvSpPr>
            <p:nvPr/>
          </p:nvSpPr>
          <p:spPr bwMode="auto">
            <a:xfrm>
              <a:off x="952" y="1617"/>
              <a:ext cx="113" cy="120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Line 28"/>
            <p:cNvSpPr>
              <a:spLocks noChangeShapeType="1"/>
            </p:cNvSpPr>
            <p:nvPr/>
          </p:nvSpPr>
          <p:spPr bwMode="auto">
            <a:xfrm>
              <a:off x="975" y="1673"/>
              <a:ext cx="8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Oval 29"/>
            <p:cNvSpPr>
              <a:spLocks noChangeArrowheads="1"/>
            </p:cNvSpPr>
            <p:nvPr/>
          </p:nvSpPr>
          <p:spPr bwMode="auto">
            <a:xfrm>
              <a:off x="1724" y="1752"/>
              <a:ext cx="113" cy="120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Line 30"/>
            <p:cNvSpPr>
              <a:spLocks noChangeShapeType="1"/>
            </p:cNvSpPr>
            <p:nvPr/>
          </p:nvSpPr>
          <p:spPr bwMode="auto">
            <a:xfrm>
              <a:off x="1729" y="1805"/>
              <a:ext cx="8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" name="Line 33"/>
            <p:cNvSpPr>
              <a:spLocks noChangeShapeType="1"/>
            </p:cNvSpPr>
            <p:nvPr/>
          </p:nvSpPr>
          <p:spPr bwMode="auto">
            <a:xfrm>
              <a:off x="1771" y="1774"/>
              <a:ext cx="0" cy="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25" name="Group 102"/>
            <p:cNvGrpSpPr>
              <a:grpSpLocks/>
            </p:cNvGrpSpPr>
            <p:nvPr/>
          </p:nvGrpSpPr>
          <p:grpSpPr bwMode="auto">
            <a:xfrm>
              <a:off x="1870" y="1608"/>
              <a:ext cx="113" cy="120"/>
              <a:chOff x="1870" y="1608"/>
              <a:chExt cx="113" cy="120"/>
            </a:xfrm>
          </p:grpSpPr>
          <p:sp>
            <p:nvSpPr>
              <p:cNvPr id="96" name="Oval 31"/>
              <p:cNvSpPr>
                <a:spLocks noChangeArrowheads="1"/>
              </p:cNvSpPr>
              <p:nvPr/>
            </p:nvSpPr>
            <p:spPr bwMode="auto">
              <a:xfrm>
                <a:off x="1870" y="1608"/>
                <a:ext cx="113" cy="120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7" name="Line 32"/>
              <p:cNvSpPr>
                <a:spLocks noChangeShapeType="1"/>
              </p:cNvSpPr>
              <p:nvPr/>
            </p:nvSpPr>
            <p:spPr bwMode="auto">
              <a:xfrm>
                <a:off x="1885" y="1668"/>
                <a:ext cx="8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8" name="Line 34"/>
              <p:cNvSpPr>
                <a:spLocks noChangeShapeType="1"/>
              </p:cNvSpPr>
              <p:nvPr/>
            </p:nvSpPr>
            <p:spPr bwMode="auto">
              <a:xfrm>
                <a:off x="1920" y="1624"/>
                <a:ext cx="1" cy="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26" name="Group 35"/>
            <p:cNvGrpSpPr>
              <a:grpSpLocks/>
            </p:cNvGrpSpPr>
            <p:nvPr/>
          </p:nvGrpSpPr>
          <p:grpSpPr bwMode="auto">
            <a:xfrm>
              <a:off x="952" y="2153"/>
              <a:ext cx="113" cy="120"/>
              <a:chOff x="0" y="0"/>
              <a:chExt cx="20000" cy="20000"/>
            </a:xfrm>
          </p:grpSpPr>
          <p:sp>
            <p:nvSpPr>
              <p:cNvPr id="94" name="Oval 3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0000" cy="20000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5" name="Line 37"/>
              <p:cNvSpPr>
                <a:spLocks noChangeShapeType="1"/>
              </p:cNvSpPr>
              <p:nvPr/>
            </p:nvSpPr>
            <p:spPr bwMode="auto">
              <a:xfrm>
                <a:off x="2489" y="9956"/>
                <a:ext cx="15022" cy="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7" name="Oval 38"/>
            <p:cNvSpPr>
              <a:spLocks noChangeArrowheads="1"/>
            </p:cNvSpPr>
            <p:nvPr/>
          </p:nvSpPr>
          <p:spPr bwMode="auto">
            <a:xfrm>
              <a:off x="1033" y="2315"/>
              <a:ext cx="113" cy="120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Line 39"/>
            <p:cNvSpPr>
              <a:spLocks noChangeShapeType="1"/>
            </p:cNvSpPr>
            <p:nvPr/>
          </p:nvSpPr>
          <p:spPr bwMode="auto">
            <a:xfrm>
              <a:off x="1043" y="2378"/>
              <a:ext cx="8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Oval 40"/>
            <p:cNvSpPr>
              <a:spLocks noChangeArrowheads="1"/>
            </p:cNvSpPr>
            <p:nvPr/>
          </p:nvSpPr>
          <p:spPr bwMode="auto">
            <a:xfrm>
              <a:off x="1774" y="2109"/>
              <a:ext cx="113" cy="120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Line 41"/>
            <p:cNvSpPr>
              <a:spLocks noChangeShapeType="1"/>
            </p:cNvSpPr>
            <p:nvPr/>
          </p:nvSpPr>
          <p:spPr bwMode="auto">
            <a:xfrm>
              <a:off x="1788" y="2169"/>
              <a:ext cx="8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Oval 42"/>
            <p:cNvSpPr>
              <a:spLocks noChangeArrowheads="1"/>
            </p:cNvSpPr>
            <p:nvPr/>
          </p:nvSpPr>
          <p:spPr bwMode="auto">
            <a:xfrm>
              <a:off x="1859" y="1973"/>
              <a:ext cx="112" cy="119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Line 43"/>
            <p:cNvSpPr>
              <a:spLocks noChangeShapeType="1"/>
            </p:cNvSpPr>
            <p:nvPr/>
          </p:nvSpPr>
          <p:spPr bwMode="auto">
            <a:xfrm>
              <a:off x="1882" y="2024"/>
              <a:ext cx="8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Line 44"/>
            <p:cNvSpPr>
              <a:spLocks noChangeShapeType="1"/>
            </p:cNvSpPr>
            <p:nvPr/>
          </p:nvSpPr>
          <p:spPr bwMode="auto">
            <a:xfrm>
              <a:off x="1830" y="2123"/>
              <a:ext cx="1" cy="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Line 45"/>
            <p:cNvSpPr>
              <a:spLocks noChangeShapeType="1"/>
            </p:cNvSpPr>
            <p:nvPr/>
          </p:nvSpPr>
          <p:spPr bwMode="auto">
            <a:xfrm>
              <a:off x="1919" y="1980"/>
              <a:ext cx="0" cy="8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Rectangle 47"/>
            <p:cNvSpPr>
              <a:spLocks noChangeArrowheads="1"/>
            </p:cNvSpPr>
            <p:nvPr/>
          </p:nvSpPr>
          <p:spPr bwMode="auto">
            <a:xfrm>
              <a:off x="1701" y="1363"/>
              <a:ext cx="24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ctr"/>
              <a:r>
                <a:rPr lang="cs-CZ" b="1"/>
                <a:t>P</a:t>
              </a:r>
              <a:endParaRPr lang="cs-CZ"/>
            </a:p>
          </p:txBody>
        </p:sp>
        <p:sp>
          <p:nvSpPr>
            <p:cNvPr id="36" name="Rectangle 48"/>
            <p:cNvSpPr>
              <a:spLocks noChangeArrowheads="1"/>
            </p:cNvSpPr>
            <p:nvPr/>
          </p:nvSpPr>
          <p:spPr bwMode="auto">
            <a:xfrm>
              <a:off x="1043" y="1341"/>
              <a:ext cx="269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ctr"/>
              <a:r>
                <a:rPr lang="cs-CZ" b="1"/>
                <a:t>N</a:t>
              </a:r>
              <a:endParaRPr lang="cs-CZ"/>
            </a:p>
          </p:txBody>
        </p:sp>
        <p:sp>
          <p:nvSpPr>
            <p:cNvPr id="37" name="Oval 49"/>
            <p:cNvSpPr>
              <a:spLocks noChangeArrowheads="1"/>
            </p:cNvSpPr>
            <p:nvPr/>
          </p:nvSpPr>
          <p:spPr bwMode="auto">
            <a:xfrm>
              <a:off x="1766" y="2460"/>
              <a:ext cx="113" cy="120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8" name="Line 50"/>
            <p:cNvSpPr>
              <a:spLocks noChangeShapeType="1"/>
            </p:cNvSpPr>
            <p:nvPr/>
          </p:nvSpPr>
          <p:spPr bwMode="auto">
            <a:xfrm>
              <a:off x="1779" y="2519"/>
              <a:ext cx="8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9" name="Oval 51"/>
            <p:cNvSpPr>
              <a:spLocks noChangeArrowheads="1"/>
            </p:cNvSpPr>
            <p:nvPr/>
          </p:nvSpPr>
          <p:spPr bwMode="auto">
            <a:xfrm>
              <a:off x="1814" y="2319"/>
              <a:ext cx="113" cy="119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0" name="Line 52"/>
            <p:cNvSpPr>
              <a:spLocks noChangeShapeType="1"/>
            </p:cNvSpPr>
            <p:nvPr/>
          </p:nvSpPr>
          <p:spPr bwMode="auto">
            <a:xfrm>
              <a:off x="1837" y="2376"/>
              <a:ext cx="84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" name="Line 53"/>
            <p:cNvSpPr>
              <a:spLocks noChangeShapeType="1"/>
            </p:cNvSpPr>
            <p:nvPr/>
          </p:nvSpPr>
          <p:spPr bwMode="auto">
            <a:xfrm>
              <a:off x="1822" y="2467"/>
              <a:ext cx="0" cy="8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2" name="Line 54"/>
            <p:cNvSpPr>
              <a:spLocks noChangeShapeType="1"/>
            </p:cNvSpPr>
            <p:nvPr/>
          </p:nvSpPr>
          <p:spPr bwMode="auto">
            <a:xfrm>
              <a:off x="1872" y="2333"/>
              <a:ext cx="1" cy="9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" name="Rectangle 56"/>
            <p:cNvSpPr>
              <a:spLocks noChangeArrowheads="1"/>
            </p:cNvSpPr>
            <p:nvPr/>
          </p:nvSpPr>
          <p:spPr bwMode="auto">
            <a:xfrm>
              <a:off x="1451" y="1570"/>
              <a:ext cx="23" cy="1072"/>
            </a:xfrm>
            <a:prstGeom prst="rect">
              <a:avLst/>
            </a:prstGeom>
            <a:solidFill>
              <a:srgbClr val="F2F2F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44" name="Group 75"/>
            <p:cNvGrpSpPr>
              <a:grpSpLocks/>
            </p:cNvGrpSpPr>
            <p:nvPr/>
          </p:nvGrpSpPr>
          <p:grpSpPr bwMode="auto">
            <a:xfrm>
              <a:off x="2086" y="2047"/>
              <a:ext cx="127" cy="135"/>
              <a:chOff x="1260" y="2034"/>
              <a:chExt cx="127" cy="135"/>
            </a:xfrm>
          </p:grpSpPr>
          <p:sp>
            <p:nvSpPr>
              <p:cNvPr id="92" name="Line 59"/>
              <p:cNvSpPr>
                <a:spLocks noChangeShapeType="1"/>
              </p:cNvSpPr>
              <p:nvPr/>
            </p:nvSpPr>
            <p:spPr bwMode="auto">
              <a:xfrm>
                <a:off x="1330" y="2034"/>
                <a:ext cx="0" cy="135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3" name="Line 60"/>
              <p:cNvSpPr>
                <a:spLocks noChangeShapeType="1"/>
              </p:cNvSpPr>
              <p:nvPr/>
            </p:nvSpPr>
            <p:spPr bwMode="auto">
              <a:xfrm>
                <a:off x="1260" y="2109"/>
                <a:ext cx="127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45" name="Line 61"/>
            <p:cNvSpPr>
              <a:spLocks noChangeShapeType="1"/>
            </p:cNvSpPr>
            <p:nvPr/>
          </p:nvSpPr>
          <p:spPr bwMode="auto">
            <a:xfrm flipV="1">
              <a:off x="748" y="2115"/>
              <a:ext cx="114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6" name="Line 69"/>
            <p:cNvSpPr>
              <a:spLocks noChangeShapeType="1"/>
            </p:cNvSpPr>
            <p:nvPr/>
          </p:nvSpPr>
          <p:spPr bwMode="auto">
            <a:xfrm>
              <a:off x="1270" y="1026"/>
              <a:ext cx="3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7" name="Line 70"/>
            <p:cNvSpPr>
              <a:spLocks noChangeShapeType="1"/>
            </p:cNvSpPr>
            <p:nvPr/>
          </p:nvSpPr>
          <p:spPr bwMode="auto">
            <a:xfrm>
              <a:off x="1315" y="2137"/>
              <a:ext cx="2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8" name="Line 71"/>
            <p:cNvSpPr>
              <a:spLocks noChangeShapeType="1"/>
            </p:cNvSpPr>
            <p:nvPr/>
          </p:nvSpPr>
          <p:spPr bwMode="auto">
            <a:xfrm flipH="1">
              <a:off x="1134" y="1820"/>
              <a:ext cx="5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49" name="Group 80"/>
            <p:cNvGrpSpPr>
              <a:grpSpLocks/>
            </p:cNvGrpSpPr>
            <p:nvPr/>
          </p:nvGrpSpPr>
          <p:grpSpPr bwMode="auto">
            <a:xfrm flipH="1">
              <a:off x="1202" y="2251"/>
              <a:ext cx="113" cy="120"/>
              <a:chOff x="0" y="0"/>
              <a:chExt cx="20000" cy="20000"/>
            </a:xfrm>
          </p:grpSpPr>
          <p:sp>
            <p:nvSpPr>
              <p:cNvPr id="90" name="Oval 8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0000" cy="20000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1" name="Line 82"/>
              <p:cNvSpPr>
                <a:spLocks noChangeShapeType="1"/>
              </p:cNvSpPr>
              <p:nvPr/>
            </p:nvSpPr>
            <p:spPr bwMode="auto">
              <a:xfrm>
                <a:off x="2489" y="9956"/>
                <a:ext cx="15022" cy="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0" name="Group 84"/>
            <p:cNvGrpSpPr>
              <a:grpSpLocks/>
            </p:cNvGrpSpPr>
            <p:nvPr/>
          </p:nvGrpSpPr>
          <p:grpSpPr bwMode="auto">
            <a:xfrm flipH="1">
              <a:off x="1202" y="2047"/>
              <a:ext cx="113" cy="120"/>
              <a:chOff x="0" y="0"/>
              <a:chExt cx="20000" cy="20000"/>
            </a:xfrm>
          </p:grpSpPr>
          <p:sp>
            <p:nvSpPr>
              <p:cNvPr id="88" name="Oval 8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0000" cy="20000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9" name="Line 86"/>
              <p:cNvSpPr>
                <a:spLocks noChangeShapeType="1"/>
              </p:cNvSpPr>
              <p:nvPr/>
            </p:nvSpPr>
            <p:spPr bwMode="auto">
              <a:xfrm>
                <a:off x="2489" y="9956"/>
                <a:ext cx="15022" cy="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1" name="Oval 87"/>
            <p:cNvSpPr>
              <a:spLocks noChangeArrowheads="1"/>
            </p:cNvSpPr>
            <p:nvPr/>
          </p:nvSpPr>
          <p:spPr bwMode="auto">
            <a:xfrm flipH="1">
              <a:off x="1247" y="2478"/>
              <a:ext cx="113" cy="120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" name="Line 88"/>
            <p:cNvSpPr>
              <a:spLocks noChangeShapeType="1"/>
            </p:cNvSpPr>
            <p:nvPr/>
          </p:nvSpPr>
          <p:spPr bwMode="auto">
            <a:xfrm flipH="1">
              <a:off x="1252" y="2546"/>
              <a:ext cx="8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53" name="Group 89"/>
            <p:cNvGrpSpPr>
              <a:grpSpLocks/>
            </p:cNvGrpSpPr>
            <p:nvPr/>
          </p:nvGrpSpPr>
          <p:grpSpPr bwMode="auto">
            <a:xfrm flipH="1">
              <a:off x="1247" y="1881"/>
              <a:ext cx="113" cy="120"/>
              <a:chOff x="0" y="0"/>
              <a:chExt cx="20000" cy="20000"/>
            </a:xfrm>
          </p:grpSpPr>
          <p:sp>
            <p:nvSpPr>
              <p:cNvPr id="86" name="Oval 9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0000" cy="20000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7" name="Line 91"/>
              <p:cNvSpPr>
                <a:spLocks noChangeShapeType="1"/>
              </p:cNvSpPr>
              <p:nvPr/>
            </p:nvSpPr>
            <p:spPr bwMode="auto">
              <a:xfrm>
                <a:off x="2489" y="9956"/>
                <a:ext cx="15022" cy="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4" name="Group 92"/>
            <p:cNvGrpSpPr>
              <a:grpSpLocks/>
            </p:cNvGrpSpPr>
            <p:nvPr/>
          </p:nvGrpSpPr>
          <p:grpSpPr bwMode="auto">
            <a:xfrm flipH="1">
              <a:off x="1043" y="1956"/>
              <a:ext cx="113" cy="120"/>
              <a:chOff x="0" y="0"/>
              <a:chExt cx="20000" cy="20000"/>
            </a:xfrm>
          </p:grpSpPr>
          <p:sp>
            <p:nvSpPr>
              <p:cNvPr id="84" name="Oval 9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0000" cy="20000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5" name="Line 94"/>
              <p:cNvSpPr>
                <a:spLocks noChangeShapeType="1"/>
              </p:cNvSpPr>
              <p:nvPr/>
            </p:nvSpPr>
            <p:spPr bwMode="auto">
              <a:xfrm>
                <a:off x="2489" y="9956"/>
                <a:ext cx="15022" cy="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5" name="Group 95"/>
            <p:cNvGrpSpPr>
              <a:grpSpLocks/>
            </p:cNvGrpSpPr>
            <p:nvPr/>
          </p:nvGrpSpPr>
          <p:grpSpPr bwMode="auto">
            <a:xfrm flipH="1">
              <a:off x="1247" y="1616"/>
              <a:ext cx="113" cy="120"/>
              <a:chOff x="0" y="0"/>
              <a:chExt cx="20000" cy="20000"/>
            </a:xfrm>
          </p:grpSpPr>
          <p:sp>
            <p:nvSpPr>
              <p:cNvPr id="82" name="Oval 9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0000" cy="20000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3" name="Line 97"/>
              <p:cNvSpPr>
                <a:spLocks noChangeShapeType="1"/>
              </p:cNvSpPr>
              <p:nvPr/>
            </p:nvSpPr>
            <p:spPr bwMode="auto">
              <a:xfrm>
                <a:off x="2489" y="9956"/>
                <a:ext cx="15022" cy="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6" name="Line 98"/>
            <p:cNvSpPr>
              <a:spLocks noChangeShapeType="1"/>
            </p:cNvSpPr>
            <p:nvPr/>
          </p:nvSpPr>
          <p:spPr bwMode="auto">
            <a:xfrm>
              <a:off x="1383" y="1933"/>
              <a:ext cx="250" cy="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7" name="Line 99"/>
            <p:cNvSpPr>
              <a:spLocks noChangeShapeType="1"/>
            </p:cNvSpPr>
            <p:nvPr/>
          </p:nvSpPr>
          <p:spPr bwMode="auto">
            <a:xfrm>
              <a:off x="1360" y="1684"/>
              <a:ext cx="2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8" name="Line 100"/>
            <p:cNvSpPr>
              <a:spLocks noChangeShapeType="1"/>
            </p:cNvSpPr>
            <p:nvPr/>
          </p:nvSpPr>
          <p:spPr bwMode="auto">
            <a:xfrm>
              <a:off x="1338" y="2296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" name="Line 101"/>
            <p:cNvSpPr>
              <a:spLocks noChangeShapeType="1"/>
            </p:cNvSpPr>
            <p:nvPr/>
          </p:nvSpPr>
          <p:spPr bwMode="auto">
            <a:xfrm flipV="1">
              <a:off x="1156" y="2387"/>
              <a:ext cx="635" cy="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60" name="Group 103"/>
            <p:cNvGrpSpPr>
              <a:grpSpLocks/>
            </p:cNvGrpSpPr>
            <p:nvPr/>
          </p:nvGrpSpPr>
          <p:grpSpPr bwMode="auto">
            <a:xfrm>
              <a:off x="1610" y="1609"/>
              <a:ext cx="113" cy="120"/>
              <a:chOff x="1870" y="1608"/>
              <a:chExt cx="113" cy="120"/>
            </a:xfrm>
          </p:grpSpPr>
          <p:sp>
            <p:nvSpPr>
              <p:cNvPr id="79" name="Oval 104"/>
              <p:cNvSpPr>
                <a:spLocks noChangeArrowheads="1"/>
              </p:cNvSpPr>
              <p:nvPr/>
            </p:nvSpPr>
            <p:spPr bwMode="auto">
              <a:xfrm>
                <a:off x="1870" y="1608"/>
                <a:ext cx="113" cy="120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0" name="Line 105"/>
              <p:cNvSpPr>
                <a:spLocks noChangeShapeType="1"/>
              </p:cNvSpPr>
              <p:nvPr/>
            </p:nvSpPr>
            <p:spPr bwMode="auto">
              <a:xfrm>
                <a:off x="1885" y="1668"/>
                <a:ext cx="8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1" name="Line 106"/>
              <p:cNvSpPr>
                <a:spLocks noChangeShapeType="1"/>
              </p:cNvSpPr>
              <p:nvPr/>
            </p:nvSpPr>
            <p:spPr bwMode="auto">
              <a:xfrm>
                <a:off x="1920" y="1624"/>
                <a:ext cx="1" cy="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61" name="Group 107"/>
            <p:cNvGrpSpPr>
              <a:grpSpLocks/>
            </p:cNvGrpSpPr>
            <p:nvPr/>
          </p:nvGrpSpPr>
          <p:grpSpPr bwMode="auto">
            <a:xfrm>
              <a:off x="1633" y="1888"/>
              <a:ext cx="113" cy="120"/>
              <a:chOff x="1870" y="1608"/>
              <a:chExt cx="113" cy="120"/>
            </a:xfrm>
          </p:grpSpPr>
          <p:sp>
            <p:nvSpPr>
              <p:cNvPr id="76" name="Oval 108"/>
              <p:cNvSpPr>
                <a:spLocks noChangeArrowheads="1"/>
              </p:cNvSpPr>
              <p:nvPr/>
            </p:nvSpPr>
            <p:spPr bwMode="auto">
              <a:xfrm>
                <a:off x="1870" y="1608"/>
                <a:ext cx="113" cy="120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7" name="Line 109"/>
              <p:cNvSpPr>
                <a:spLocks noChangeShapeType="1"/>
              </p:cNvSpPr>
              <p:nvPr/>
            </p:nvSpPr>
            <p:spPr bwMode="auto">
              <a:xfrm>
                <a:off x="1885" y="1668"/>
                <a:ext cx="8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8" name="Line 110"/>
              <p:cNvSpPr>
                <a:spLocks noChangeShapeType="1"/>
              </p:cNvSpPr>
              <p:nvPr/>
            </p:nvSpPr>
            <p:spPr bwMode="auto">
              <a:xfrm>
                <a:off x="1920" y="1624"/>
                <a:ext cx="1" cy="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62" name="Group 111"/>
            <p:cNvGrpSpPr>
              <a:grpSpLocks/>
            </p:cNvGrpSpPr>
            <p:nvPr/>
          </p:nvGrpSpPr>
          <p:grpSpPr bwMode="auto">
            <a:xfrm>
              <a:off x="1633" y="2228"/>
              <a:ext cx="113" cy="120"/>
              <a:chOff x="1870" y="1608"/>
              <a:chExt cx="113" cy="120"/>
            </a:xfrm>
          </p:grpSpPr>
          <p:sp>
            <p:nvSpPr>
              <p:cNvPr id="73" name="Oval 112"/>
              <p:cNvSpPr>
                <a:spLocks noChangeArrowheads="1"/>
              </p:cNvSpPr>
              <p:nvPr/>
            </p:nvSpPr>
            <p:spPr bwMode="auto">
              <a:xfrm>
                <a:off x="1870" y="1608"/>
                <a:ext cx="113" cy="120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4" name="Line 113"/>
              <p:cNvSpPr>
                <a:spLocks noChangeShapeType="1"/>
              </p:cNvSpPr>
              <p:nvPr/>
            </p:nvSpPr>
            <p:spPr bwMode="auto">
              <a:xfrm>
                <a:off x="1885" y="1668"/>
                <a:ext cx="8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5" name="Line 114"/>
              <p:cNvSpPr>
                <a:spLocks noChangeShapeType="1"/>
              </p:cNvSpPr>
              <p:nvPr/>
            </p:nvSpPr>
            <p:spPr bwMode="auto">
              <a:xfrm>
                <a:off x="1920" y="1624"/>
                <a:ext cx="1" cy="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63" name="Group 115"/>
            <p:cNvGrpSpPr>
              <a:grpSpLocks/>
            </p:cNvGrpSpPr>
            <p:nvPr/>
          </p:nvGrpSpPr>
          <p:grpSpPr bwMode="auto">
            <a:xfrm>
              <a:off x="1542" y="2432"/>
              <a:ext cx="113" cy="120"/>
              <a:chOff x="1870" y="1608"/>
              <a:chExt cx="113" cy="120"/>
            </a:xfrm>
          </p:grpSpPr>
          <p:sp>
            <p:nvSpPr>
              <p:cNvPr id="70" name="Oval 116"/>
              <p:cNvSpPr>
                <a:spLocks noChangeArrowheads="1"/>
              </p:cNvSpPr>
              <p:nvPr/>
            </p:nvSpPr>
            <p:spPr bwMode="auto">
              <a:xfrm>
                <a:off x="1870" y="1608"/>
                <a:ext cx="113" cy="120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1" name="Line 117"/>
              <p:cNvSpPr>
                <a:spLocks noChangeShapeType="1"/>
              </p:cNvSpPr>
              <p:nvPr/>
            </p:nvSpPr>
            <p:spPr bwMode="auto">
              <a:xfrm>
                <a:off x="1885" y="1668"/>
                <a:ext cx="8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2" name="Line 118"/>
              <p:cNvSpPr>
                <a:spLocks noChangeShapeType="1"/>
              </p:cNvSpPr>
              <p:nvPr/>
            </p:nvSpPr>
            <p:spPr bwMode="auto">
              <a:xfrm>
                <a:off x="1920" y="1624"/>
                <a:ext cx="1" cy="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64" name="Group 120"/>
            <p:cNvGrpSpPr>
              <a:grpSpLocks/>
            </p:cNvGrpSpPr>
            <p:nvPr/>
          </p:nvGrpSpPr>
          <p:grpSpPr bwMode="auto">
            <a:xfrm>
              <a:off x="1587" y="2069"/>
              <a:ext cx="113" cy="120"/>
              <a:chOff x="1870" y="1608"/>
              <a:chExt cx="113" cy="120"/>
            </a:xfrm>
          </p:grpSpPr>
          <p:sp>
            <p:nvSpPr>
              <p:cNvPr id="67" name="Oval 121"/>
              <p:cNvSpPr>
                <a:spLocks noChangeArrowheads="1"/>
              </p:cNvSpPr>
              <p:nvPr/>
            </p:nvSpPr>
            <p:spPr bwMode="auto">
              <a:xfrm>
                <a:off x="1870" y="1608"/>
                <a:ext cx="113" cy="120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8" name="Line 122"/>
              <p:cNvSpPr>
                <a:spLocks noChangeShapeType="1"/>
              </p:cNvSpPr>
              <p:nvPr/>
            </p:nvSpPr>
            <p:spPr bwMode="auto">
              <a:xfrm>
                <a:off x="1885" y="1668"/>
                <a:ext cx="8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9" name="Line 123"/>
              <p:cNvSpPr>
                <a:spLocks noChangeShapeType="1"/>
              </p:cNvSpPr>
              <p:nvPr/>
            </p:nvSpPr>
            <p:spPr bwMode="auto">
              <a:xfrm>
                <a:off x="1920" y="1624"/>
                <a:ext cx="1" cy="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65" name="Line 124"/>
            <p:cNvSpPr>
              <a:spLocks noChangeShapeType="1"/>
            </p:cNvSpPr>
            <p:nvPr/>
          </p:nvSpPr>
          <p:spPr bwMode="auto">
            <a:xfrm flipH="1">
              <a:off x="1156" y="2024"/>
              <a:ext cx="7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6" name="Line 125"/>
            <p:cNvSpPr>
              <a:spLocks noChangeShapeType="1"/>
            </p:cNvSpPr>
            <p:nvPr/>
          </p:nvSpPr>
          <p:spPr bwMode="auto">
            <a:xfrm flipH="1">
              <a:off x="1383" y="2500"/>
              <a:ext cx="159" cy="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5" name="Group 274"/>
          <p:cNvGrpSpPr>
            <a:grpSpLocks/>
          </p:cNvGrpSpPr>
          <p:nvPr/>
        </p:nvGrpSpPr>
        <p:grpSpPr bwMode="auto">
          <a:xfrm>
            <a:off x="4278265" y="2324178"/>
            <a:ext cx="2560903" cy="3768023"/>
            <a:chOff x="544" y="845"/>
            <a:chExt cx="1808" cy="2780"/>
          </a:xfrm>
        </p:grpSpPr>
        <p:sp>
          <p:nvSpPr>
            <p:cNvPr id="106" name="Rectangle 262"/>
            <p:cNvSpPr>
              <a:spLocks noChangeArrowheads="1"/>
            </p:cNvSpPr>
            <p:nvPr/>
          </p:nvSpPr>
          <p:spPr bwMode="auto">
            <a:xfrm>
              <a:off x="1316" y="845"/>
              <a:ext cx="249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ctr"/>
              <a:r>
                <a:rPr lang="cs-CZ" sz="1800" b="1">
                  <a:latin typeface="Times New Roman" pitchFamily="18" charset="0"/>
                </a:rPr>
                <a:t>U</a:t>
              </a:r>
              <a:endParaRPr lang="cs-CZ" sz="1800">
                <a:latin typeface="Times New Roman" pitchFamily="18" charset="0"/>
              </a:endParaRPr>
            </a:p>
          </p:txBody>
        </p:sp>
        <p:grpSp>
          <p:nvGrpSpPr>
            <p:cNvPr id="107" name="Group 272"/>
            <p:cNvGrpSpPr>
              <a:grpSpLocks/>
            </p:cNvGrpSpPr>
            <p:nvPr/>
          </p:nvGrpSpPr>
          <p:grpSpPr bwMode="auto">
            <a:xfrm>
              <a:off x="544" y="1094"/>
              <a:ext cx="1808" cy="2531"/>
              <a:chOff x="748" y="1142"/>
              <a:chExt cx="1808" cy="2531"/>
            </a:xfrm>
          </p:grpSpPr>
          <p:sp>
            <p:nvSpPr>
              <p:cNvPr id="109" name="Line 207"/>
              <p:cNvSpPr>
                <a:spLocks noChangeShapeType="1"/>
              </p:cNvSpPr>
              <p:nvPr/>
            </p:nvSpPr>
            <p:spPr bwMode="auto">
              <a:xfrm flipV="1">
                <a:off x="1015" y="1351"/>
                <a:ext cx="0" cy="55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0" name="Line 208"/>
              <p:cNvSpPr>
                <a:spLocks noChangeShapeType="1"/>
              </p:cNvSpPr>
              <p:nvPr/>
            </p:nvSpPr>
            <p:spPr bwMode="auto">
              <a:xfrm>
                <a:off x="1015" y="1366"/>
                <a:ext cx="619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1" name="Line 209"/>
              <p:cNvSpPr>
                <a:spLocks noChangeShapeType="1"/>
              </p:cNvSpPr>
              <p:nvPr/>
            </p:nvSpPr>
            <p:spPr bwMode="auto">
              <a:xfrm>
                <a:off x="1632" y="1232"/>
                <a:ext cx="2" cy="28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2" name="Line 210"/>
              <p:cNvSpPr>
                <a:spLocks noChangeShapeType="1"/>
              </p:cNvSpPr>
              <p:nvPr/>
            </p:nvSpPr>
            <p:spPr bwMode="auto">
              <a:xfrm>
                <a:off x="1689" y="1307"/>
                <a:ext cx="1" cy="1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3" name="Line 211"/>
              <p:cNvSpPr>
                <a:spLocks noChangeShapeType="1"/>
              </p:cNvSpPr>
              <p:nvPr/>
            </p:nvSpPr>
            <p:spPr bwMode="auto">
              <a:xfrm>
                <a:off x="1689" y="1366"/>
                <a:ext cx="64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4" name="Line 212"/>
              <p:cNvSpPr>
                <a:spLocks noChangeShapeType="1"/>
              </p:cNvSpPr>
              <p:nvPr/>
            </p:nvSpPr>
            <p:spPr bwMode="auto">
              <a:xfrm>
                <a:off x="2335" y="1366"/>
                <a:ext cx="1" cy="53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5" name="Line 213"/>
              <p:cNvSpPr>
                <a:spLocks noChangeShapeType="1"/>
              </p:cNvSpPr>
              <p:nvPr/>
            </p:nvSpPr>
            <p:spPr bwMode="auto">
              <a:xfrm>
                <a:off x="1492" y="1142"/>
                <a:ext cx="1" cy="1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6" name="Line 214"/>
              <p:cNvSpPr>
                <a:spLocks noChangeShapeType="1"/>
              </p:cNvSpPr>
              <p:nvPr/>
            </p:nvSpPr>
            <p:spPr bwMode="auto">
              <a:xfrm flipH="1">
                <a:off x="1420" y="1214"/>
                <a:ext cx="14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7" name="Line 215"/>
              <p:cNvSpPr>
                <a:spLocks noChangeShapeType="1"/>
              </p:cNvSpPr>
              <p:nvPr/>
            </p:nvSpPr>
            <p:spPr bwMode="auto">
              <a:xfrm flipH="1">
                <a:off x="1772" y="1214"/>
                <a:ext cx="14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8" name="Rectangle 216"/>
              <p:cNvSpPr>
                <a:spLocks noChangeArrowheads="1"/>
              </p:cNvSpPr>
              <p:nvPr/>
            </p:nvSpPr>
            <p:spPr bwMode="auto">
              <a:xfrm>
                <a:off x="930" y="1619"/>
                <a:ext cx="1517" cy="1075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9" name="Rectangle 217"/>
              <p:cNvSpPr>
                <a:spLocks noChangeArrowheads="1"/>
              </p:cNvSpPr>
              <p:nvPr/>
            </p:nvSpPr>
            <p:spPr bwMode="auto">
              <a:xfrm>
                <a:off x="930" y="1612"/>
                <a:ext cx="183" cy="1090"/>
              </a:xfrm>
              <a:prstGeom prst="rect">
                <a:avLst/>
              </a:prstGeom>
              <a:solidFill>
                <a:srgbClr val="8C8C8C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0" name="Rectangle 218"/>
              <p:cNvSpPr>
                <a:spLocks noChangeArrowheads="1"/>
              </p:cNvSpPr>
              <p:nvPr/>
            </p:nvSpPr>
            <p:spPr bwMode="auto">
              <a:xfrm>
                <a:off x="2264" y="1616"/>
                <a:ext cx="183" cy="1075"/>
              </a:xfrm>
              <a:prstGeom prst="rect">
                <a:avLst/>
              </a:prstGeom>
              <a:solidFill>
                <a:srgbClr val="8C8C8C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1" name="Line 219"/>
              <p:cNvSpPr>
                <a:spLocks noChangeShapeType="1"/>
              </p:cNvSpPr>
              <p:nvPr/>
            </p:nvSpPr>
            <p:spPr bwMode="auto">
              <a:xfrm>
                <a:off x="1251" y="2001"/>
                <a:ext cx="85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22" name="Group 220"/>
              <p:cNvGrpSpPr>
                <a:grpSpLocks/>
              </p:cNvGrpSpPr>
              <p:nvPr/>
            </p:nvGrpSpPr>
            <p:grpSpPr bwMode="auto">
              <a:xfrm>
                <a:off x="1141" y="1824"/>
                <a:ext cx="113" cy="120"/>
                <a:chOff x="0" y="0"/>
                <a:chExt cx="20000" cy="20000"/>
              </a:xfrm>
            </p:grpSpPr>
            <p:sp>
              <p:nvSpPr>
                <p:cNvPr id="169" name="Oval 22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0000" cy="20000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70" name="Line 222"/>
                <p:cNvSpPr>
                  <a:spLocks noChangeShapeType="1"/>
                </p:cNvSpPr>
                <p:nvPr/>
              </p:nvSpPr>
              <p:spPr bwMode="auto">
                <a:xfrm>
                  <a:off x="2489" y="9956"/>
                  <a:ext cx="15022" cy="8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123" name="Oval 223"/>
              <p:cNvSpPr>
                <a:spLocks noChangeArrowheads="1"/>
              </p:cNvSpPr>
              <p:nvPr/>
            </p:nvSpPr>
            <p:spPr bwMode="auto">
              <a:xfrm>
                <a:off x="1237" y="1941"/>
                <a:ext cx="113" cy="120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24" name="Group 224"/>
              <p:cNvGrpSpPr>
                <a:grpSpLocks/>
              </p:cNvGrpSpPr>
              <p:nvPr/>
            </p:nvGrpSpPr>
            <p:grpSpPr bwMode="auto">
              <a:xfrm>
                <a:off x="1141" y="2548"/>
                <a:ext cx="113" cy="120"/>
                <a:chOff x="0" y="0"/>
                <a:chExt cx="20000" cy="20000"/>
              </a:xfrm>
            </p:grpSpPr>
            <p:sp>
              <p:nvSpPr>
                <p:cNvPr id="167" name="Oval 225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0000" cy="20000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68" name="Line 226"/>
                <p:cNvSpPr>
                  <a:spLocks noChangeShapeType="1"/>
                </p:cNvSpPr>
                <p:nvPr/>
              </p:nvSpPr>
              <p:spPr bwMode="auto">
                <a:xfrm>
                  <a:off x="2489" y="9956"/>
                  <a:ext cx="15022" cy="8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125" name="Oval 227"/>
              <p:cNvSpPr>
                <a:spLocks noChangeArrowheads="1"/>
              </p:cNvSpPr>
              <p:nvPr/>
            </p:nvSpPr>
            <p:spPr bwMode="auto">
              <a:xfrm>
                <a:off x="1237" y="1665"/>
                <a:ext cx="113" cy="120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6" name="Line 228"/>
              <p:cNvSpPr>
                <a:spLocks noChangeShapeType="1"/>
              </p:cNvSpPr>
              <p:nvPr/>
            </p:nvSpPr>
            <p:spPr bwMode="auto">
              <a:xfrm>
                <a:off x="1247" y="1721"/>
                <a:ext cx="8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7" name="Oval 229"/>
              <p:cNvSpPr>
                <a:spLocks noChangeArrowheads="1"/>
              </p:cNvSpPr>
              <p:nvPr/>
            </p:nvSpPr>
            <p:spPr bwMode="auto">
              <a:xfrm>
                <a:off x="1970" y="1798"/>
                <a:ext cx="113" cy="120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8" name="Line 230"/>
              <p:cNvSpPr>
                <a:spLocks noChangeShapeType="1"/>
              </p:cNvSpPr>
              <p:nvPr/>
            </p:nvSpPr>
            <p:spPr bwMode="auto">
              <a:xfrm>
                <a:off x="1970" y="1844"/>
                <a:ext cx="8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9" name="Oval 231"/>
              <p:cNvSpPr>
                <a:spLocks noChangeArrowheads="1"/>
              </p:cNvSpPr>
              <p:nvPr/>
            </p:nvSpPr>
            <p:spPr bwMode="auto">
              <a:xfrm>
                <a:off x="2074" y="1656"/>
                <a:ext cx="113" cy="120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0" name="Line 232"/>
              <p:cNvSpPr>
                <a:spLocks noChangeShapeType="1"/>
              </p:cNvSpPr>
              <p:nvPr/>
            </p:nvSpPr>
            <p:spPr bwMode="auto">
              <a:xfrm>
                <a:off x="2089" y="1716"/>
                <a:ext cx="8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1" name="Line 233"/>
              <p:cNvSpPr>
                <a:spLocks noChangeShapeType="1"/>
              </p:cNvSpPr>
              <p:nvPr/>
            </p:nvSpPr>
            <p:spPr bwMode="auto">
              <a:xfrm>
                <a:off x="2012" y="1813"/>
                <a:ext cx="0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2" name="Line 234"/>
              <p:cNvSpPr>
                <a:spLocks noChangeShapeType="1"/>
              </p:cNvSpPr>
              <p:nvPr/>
            </p:nvSpPr>
            <p:spPr bwMode="auto">
              <a:xfrm>
                <a:off x="2124" y="1672"/>
                <a:ext cx="1" cy="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33" name="Group 235"/>
              <p:cNvGrpSpPr>
                <a:grpSpLocks/>
              </p:cNvGrpSpPr>
              <p:nvPr/>
            </p:nvGrpSpPr>
            <p:grpSpPr bwMode="auto">
              <a:xfrm>
                <a:off x="1156" y="2201"/>
                <a:ext cx="113" cy="120"/>
                <a:chOff x="0" y="0"/>
                <a:chExt cx="20000" cy="20000"/>
              </a:xfrm>
            </p:grpSpPr>
            <p:sp>
              <p:nvSpPr>
                <p:cNvPr id="165" name="Oval 23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0000" cy="20000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66" name="Line 237"/>
                <p:cNvSpPr>
                  <a:spLocks noChangeShapeType="1"/>
                </p:cNvSpPr>
                <p:nvPr/>
              </p:nvSpPr>
              <p:spPr bwMode="auto">
                <a:xfrm>
                  <a:off x="2489" y="9956"/>
                  <a:ext cx="15022" cy="8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134" name="Oval 238"/>
              <p:cNvSpPr>
                <a:spLocks noChangeArrowheads="1"/>
              </p:cNvSpPr>
              <p:nvPr/>
            </p:nvSpPr>
            <p:spPr bwMode="auto">
              <a:xfrm>
                <a:off x="1237" y="2363"/>
                <a:ext cx="113" cy="120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5" name="Line 239"/>
              <p:cNvSpPr>
                <a:spLocks noChangeShapeType="1"/>
              </p:cNvSpPr>
              <p:nvPr/>
            </p:nvSpPr>
            <p:spPr bwMode="auto">
              <a:xfrm>
                <a:off x="1247" y="2426"/>
                <a:ext cx="8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6" name="Oval 240"/>
              <p:cNvSpPr>
                <a:spLocks noChangeArrowheads="1"/>
              </p:cNvSpPr>
              <p:nvPr/>
            </p:nvSpPr>
            <p:spPr bwMode="auto">
              <a:xfrm>
                <a:off x="1978" y="2157"/>
                <a:ext cx="113" cy="120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7" name="Line 241"/>
              <p:cNvSpPr>
                <a:spLocks noChangeShapeType="1"/>
              </p:cNvSpPr>
              <p:nvPr/>
            </p:nvSpPr>
            <p:spPr bwMode="auto">
              <a:xfrm>
                <a:off x="1992" y="2217"/>
                <a:ext cx="8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8" name="Oval 242"/>
              <p:cNvSpPr>
                <a:spLocks noChangeArrowheads="1"/>
              </p:cNvSpPr>
              <p:nvPr/>
            </p:nvSpPr>
            <p:spPr bwMode="auto">
              <a:xfrm>
                <a:off x="2083" y="2000"/>
                <a:ext cx="112" cy="119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9" name="Line 243"/>
              <p:cNvSpPr>
                <a:spLocks noChangeShapeType="1"/>
              </p:cNvSpPr>
              <p:nvPr/>
            </p:nvSpPr>
            <p:spPr bwMode="auto">
              <a:xfrm>
                <a:off x="2096" y="2060"/>
                <a:ext cx="8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0" name="Line 244"/>
              <p:cNvSpPr>
                <a:spLocks noChangeShapeType="1"/>
              </p:cNvSpPr>
              <p:nvPr/>
            </p:nvSpPr>
            <p:spPr bwMode="auto">
              <a:xfrm>
                <a:off x="2034" y="2171"/>
                <a:ext cx="1" cy="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1" name="Line 245"/>
              <p:cNvSpPr>
                <a:spLocks noChangeShapeType="1"/>
              </p:cNvSpPr>
              <p:nvPr/>
            </p:nvSpPr>
            <p:spPr bwMode="auto">
              <a:xfrm>
                <a:off x="2133" y="2016"/>
                <a:ext cx="0" cy="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2" name="Rectangle 246"/>
              <p:cNvSpPr>
                <a:spLocks noChangeArrowheads="1"/>
              </p:cNvSpPr>
              <p:nvPr/>
            </p:nvSpPr>
            <p:spPr bwMode="auto">
              <a:xfrm>
                <a:off x="748" y="3181"/>
                <a:ext cx="1808" cy="4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pPr algn="ctr"/>
                <a:r>
                  <a:rPr lang="cs-CZ" b="1" dirty="0"/>
                  <a:t>Vyprázdněné oblasti se zvětší, protéká pouze </a:t>
                </a:r>
              </a:p>
              <a:p>
                <a:pPr algn="ctr"/>
                <a:r>
                  <a:rPr lang="cs-CZ" sz="1800" b="1" u="sng" dirty="0"/>
                  <a:t>velmi malý proud</a:t>
                </a:r>
                <a:endParaRPr lang="cs-CZ" sz="1800" dirty="0"/>
              </a:p>
            </p:txBody>
          </p:sp>
          <p:sp>
            <p:nvSpPr>
              <p:cNvPr id="143" name="Rectangle 247"/>
              <p:cNvSpPr>
                <a:spLocks noChangeArrowheads="1"/>
              </p:cNvSpPr>
              <p:nvPr/>
            </p:nvSpPr>
            <p:spPr bwMode="auto">
              <a:xfrm>
                <a:off x="1905" y="1411"/>
                <a:ext cx="24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pPr algn="ctr"/>
                <a:r>
                  <a:rPr lang="cs-CZ" b="1"/>
                  <a:t>P</a:t>
                </a:r>
                <a:endParaRPr lang="cs-CZ"/>
              </a:p>
            </p:txBody>
          </p:sp>
          <p:sp>
            <p:nvSpPr>
              <p:cNvPr id="144" name="Rectangle 248"/>
              <p:cNvSpPr>
                <a:spLocks noChangeArrowheads="1"/>
              </p:cNvSpPr>
              <p:nvPr/>
            </p:nvSpPr>
            <p:spPr bwMode="auto">
              <a:xfrm>
                <a:off x="1247" y="1389"/>
                <a:ext cx="269" cy="2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pPr algn="ctr"/>
                <a:r>
                  <a:rPr lang="cs-CZ" b="1"/>
                  <a:t>N</a:t>
                </a:r>
                <a:endParaRPr lang="cs-CZ"/>
              </a:p>
            </p:txBody>
          </p:sp>
          <p:sp>
            <p:nvSpPr>
              <p:cNvPr id="145" name="Oval 249"/>
              <p:cNvSpPr>
                <a:spLocks noChangeArrowheads="1"/>
              </p:cNvSpPr>
              <p:nvPr/>
            </p:nvSpPr>
            <p:spPr bwMode="auto">
              <a:xfrm>
                <a:off x="1970" y="2508"/>
                <a:ext cx="113" cy="120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6" name="Line 250"/>
              <p:cNvSpPr>
                <a:spLocks noChangeShapeType="1"/>
              </p:cNvSpPr>
              <p:nvPr/>
            </p:nvSpPr>
            <p:spPr bwMode="auto">
              <a:xfrm>
                <a:off x="1983" y="2567"/>
                <a:ext cx="8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7" name="Oval 251"/>
              <p:cNvSpPr>
                <a:spLocks noChangeArrowheads="1"/>
              </p:cNvSpPr>
              <p:nvPr/>
            </p:nvSpPr>
            <p:spPr bwMode="auto">
              <a:xfrm>
                <a:off x="2074" y="2365"/>
                <a:ext cx="113" cy="119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8" name="Line 252"/>
              <p:cNvSpPr>
                <a:spLocks noChangeShapeType="1"/>
              </p:cNvSpPr>
              <p:nvPr/>
            </p:nvSpPr>
            <p:spPr bwMode="auto">
              <a:xfrm>
                <a:off x="2089" y="2424"/>
                <a:ext cx="84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9" name="Line 253"/>
              <p:cNvSpPr>
                <a:spLocks noChangeShapeType="1"/>
              </p:cNvSpPr>
              <p:nvPr/>
            </p:nvSpPr>
            <p:spPr bwMode="auto">
              <a:xfrm>
                <a:off x="2026" y="2515"/>
                <a:ext cx="0" cy="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0" name="Line 254"/>
              <p:cNvSpPr>
                <a:spLocks noChangeShapeType="1"/>
              </p:cNvSpPr>
              <p:nvPr/>
            </p:nvSpPr>
            <p:spPr bwMode="auto">
              <a:xfrm>
                <a:off x="2124" y="2381"/>
                <a:ext cx="1" cy="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1" name="Rectangle 255"/>
              <p:cNvSpPr>
                <a:spLocks noChangeArrowheads="1"/>
              </p:cNvSpPr>
              <p:nvPr/>
            </p:nvSpPr>
            <p:spPr bwMode="auto">
              <a:xfrm>
                <a:off x="1366" y="1620"/>
                <a:ext cx="295" cy="1075"/>
              </a:xfrm>
              <a:prstGeom prst="rect">
                <a:avLst/>
              </a:prstGeom>
              <a:solidFill>
                <a:srgbClr val="DFDFD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2" name="Rectangle 256"/>
              <p:cNvSpPr>
                <a:spLocks noChangeArrowheads="1"/>
              </p:cNvSpPr>
              <p:nvPr/>
            </p:nvSpPr>
            <p:spPr bwMode="auto">
              <a:xfrm>
                <a:off x="1659" y="1620"/>
                <a:ext cx="297" cy="1072"/>
              </a:xfrm>
              <a:prstGeom prst="rect">
                <a:avLst/>
              </a:prstGeom>
              <a:solidFill>
                <a:srgbClr val="F2F2F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3" name="Line 257"/>
              <p:cNvSpPr>
                <a:spLocks noChangeShapeType="1"/>
              </p:cNvSpPr>
              <p:nvPr/>
            </p:nvSpPr>
            <p:spPr bwMode="auto">
              <a:xfrm flipH="1" flipV="1">
                <a:off x="1858" y="2550"/>
                <a:ext cx="319" cy="60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4" name="Line 258"/>
              <p:cNvSpPr>
                <a:spLocks noChangeShapeType="1"/>
              </p:cNvSpPr>
              <p:nvPr/>
            </p:nvSpPr>
            <p:spPr bwMode="auto">
              <a:xfrm flipV="1">
                <a:off x="1134" y="2584"/>
                <a:ext cx="289" cy="55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5" name="Line 259"/>
              <p:cNvSpPr>
                <a:spLocks noChangeShapeType="1"/>
              </p:cNvSpPr>
              <p:nvPr/>
            </p:nvSpPr>
            <p:spPr bwMode="auto">
              <a:xfrm>
                <a:off x="1534" y="2082"/>
                <a:ext cx="0" cy="135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6" name="Line 260"/>
              <p:cNvSpPr>
                <a:spLocks noChangeShapeType="1"/>
              </p:cNvSpPr>
              <p:nvPr/>
            </p:nvSpPr>
            <p:spPr bwMode="auto">
              <a:xfrm>
                <a:off x="1464" y="2157"/>
                <a:ext cx="127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7" name="Line 261"/>
              <p:cNvSpPr>
                <a:spLocks noChangeShapeType="1"/>
              </p:cNvSpPr>
              <p:nvPr/>
            </p:nvSpPr>
            <p:spPr bwMode="auto">
              <a:xfrm>
                <a:off x="1729" y="2154"/>
                <a:ext cx="115" cy="3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8" name="Line 264"/>
              <p:cNvSpPr>
                <a:spLocks noChangeShapeType="1"/>
              </p:cNvSpPr>
              <p:nvPr/>
            </p:nvSpPr>
            <p:spPr bwMode="auto">
              <a:xfrm>
                <a:off x="1366" y="2733"/>
                <a:ext cx="0" cy="34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ysDot"/>
                <a:round/>
                <a:headEnd type="none" w="lg" len="sm"/>
                <a:tailEnd type="none" w="lg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9" name="Line 265"/>
              <p:cNvSpPr>
                <a:spLocks noChangeShapeType="1"/>
              </p:cNvSpPr>
              <p:nvPr/>
            </p:nvSpPr>
            <p:spPr bwMode="auto">
              <a:xfrm>
                <a:off x="1661" y="2753"/>
                <a:ext cx="0" cy="32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ysDot"/>
                <a:round/>
                <a:headEnd type="none" w="lg" len="sm"/>
                <a:tailEnd type="none" w="lg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0" name="Line 266"/>
              <p:cNvSpPr>
                <a:spLocks noChangeShapeType="1"/>
              </p:cNvSpPr>
              <p:nvPr/>
            </p:nvSpPr>
            <p:spPr bwMode="auto">
              <a:xfrm>
                <a:off x="1953" y="2739"/>
                <a:ext cx="3" cy="33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ysDot"/>
                <a:round/>
                <a:headEnd type="none" w="lg" len="sm"/>
                <a:tailEnd type="none" w="lg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1" name="Line 267"/>
              <p:cNvSpPr>
                <a:spLocks noChangeShapeType="1"/>
              </p:cNvSpPr>
              <p:nvPr/>
            </p:nvSpPr>
            <p:spPr bwMode="auto">
              <a:xfrm>
                <a:off x="1351" y="3073"/>
                <a:ext cx="31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lg" len="sm"/>
                <a:tailEnd type="triangle" w="lg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2" name="Line 268"/>
              <p:cNvSpPr>
                <a:spLocks noChangeShapeType="1"/>
              </p:cNvSpPr>
              <p:nvPr/>
            </p:nvSpPr>
            <p:spPr bwMode="auto">
              <a:xfrm>
                <a:off x="1661" y="3073"/>
                <a:ext cx="29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lg" len="sm"/>
                <a:tailEnd type="triangle" w="lg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3" name="Rectangle 269"/>
              <p:cNvSpPr>
                <a:spLocks noChangeArrowheads="1"/>
              </p:cNvSpPr>
              <p:nvPr/>
            </p:nvSpPr>
            <p:spPr bwMode="auto">
              <a:xfrm>
                <a:off x="1429" y="2908"/>
                <a:ext cx="194" cy="2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pPr algn="ctr"/>
                <a:r>
                  <a:rPr lang="cs-CZ" sz="1400" b="1" i="1"/>
                  <a:t>l</a:t>
                </a:r>
                <a:r>
                  <a:rPr lang="cs-CZ" sz="1400" b="1" baseline="-25000"/>
                  <a:t>N</a:t>
                </a:r>
                <a:endParaRPr lang="cs-CZ" sz="1400"/>
              </a:p>
            </p:txBody>
          </p:sp>
          <p:sp>
            <p:nvSpPr>
              <p:cNvPr id="164" name="Rectangle 270"/>
              <p:cNvSpPr>
                <a:spLocks noChangeArrowheads="1"/>
              </p:cNvSpPr>
              <p:nvPr/>
            </p:nvSpPr>
            <p:spPr bwMode="auto">
              <a:xfrm>
                <a:off x="1674" y="2908"/>
                <a:ext cx="231" cy="1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700" tIns="12700" rIns="12700" bIns="12700"/>
              <a:lstStyle/>
              <a:p>
                <a:pPr algn="ctr"/>
                <a:r>
                  <a:rPr lang="cs-CZ" sz="1400" b="1" i="1"/>
                  <a:t>l</a:t>
                </a:r>
                <a:r>
                  <a:rPr lang="cs-CZ" sz="1400" b="1" baseline="-25000"/>
                  <a:t>P</a:t>
                </a:r>
                <a:endParaRPr lang="cs-CZ" sz="1400"/>
              </a:p>
            </p:txBody>
          </p:sp>
        </p:grpSp>
        <p:sp>
          <p:nvSpPr>
            <p:cNvPr id="108" name="Line 273"/>
            <p:cNvSpPr>
              <a:spLocks noChangeShapeType="1"/>
            </p:cNvSpPr>
            <p:nvPr/>
          </p:nvSpPr>
          <p:spPr bwMode="auto">
            <a:xfrm>
              <a:off x="1270" y="1026"/>
              <a:ext cx="3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1028" name="Picture 4" descr="http://www.techmania.cz/edutorium/data/fil_451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3" y="2358152"/>
            <a:ext cx="4451615" cy="300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23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Tranzistor jako spínač</a:t>
            </a:r>
            <a:endParaRPr lang="cs-CZ" dirty="0"/>
          </a:p>
        </p:txBody>
      </p:sp>
      <p:pic>
        <p:nvPicPr>
          <p:cNvPr id="5" name="Picture 4" descr="http://www.tzb-info.cz/docu/clanky/0038/003822o4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18"/>
          <a:stretch/>
        </p:blipFill>
        <p:spPr bwMode="auto">
          <a:xfrm>
            <a:off x="414980" y="2204864"/>
            <a:ext cx="846086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93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Diodové logické členy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240254" y="1484784"/>
            <a:ext cx="7716122" cy="504056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cs-CZ" b="1" dirty="0" smtClean="0"/>
              <a:t>Pomocí diod můžeme realizovat funkce AND a OR</a:t>
            </a:r>
          </a:p>
          <a:p>
            <a:pPr marL="0" indent="0">
              <a:spcBef>
                <a:spcPts val="0"/>
              </a:spcBef>
              <a:buNone/>
            </a:pPr>
            <a:endParaRPr lang="cs-CZ" b="1" dirty="0" smtClean="0"/>
          </a:p>
        </p:txBody>
      </p:sp>
      <p:pic>
        <p:nvPicPr>
          <p:cNvPr id="3074" name="Picture 2" descr="d_and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22" y="2348880"/>
            <a:ext cx="2055228" cy="281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_or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069" y="2204864"/>
            <a:ext cx="1954171" cy="287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39552" y="5301208"/>
            <a:ext cx="41228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AND</a:t>
            </a:r>
            <a:r>
              <a:rPr lang="cs-CZ" sz="2800" dirty="0" smtClean="0"/>
              <a:t> – na výstupu je log 0, pokud jsou oba vstupy uzemněny.</a:t>
            </a:r>
            <a:endParaRPr lang="cs-CZ" sz="28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4662446" y="5284365"/>
            <a:ext cx="3960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OR</a:t>
            </a:r>
            <a:r>
              <a:rPr lang="cs-CZ" sz="2800" dirty="0" smtClean="0"/>
              <a:t> – na výstupu je log 1, pokud je alespoň jeden vstup v úrovni log 1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28678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Tranzistorové logické členy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240254" y="1484784"/>
            <a:ext cx="8580218" cy="108012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cs-CZ" b="1" dirty="0" smtClean="0"/>
              <a:t>Spínací režim – zavřený – na výstupu velké napětí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b="1" dirty="0" smtClean="0"/>
              <a:t>		      otevřený (saturace) – max. proud</a:t>
            </a:r>
          </a:p>
        </p:txBody>
      </p:sp>
      <p:pic>
        <p:nvPicPr>
          <p:cNvPr id="4" name="Picture 2" descr="npn_not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53897"/>
            <a:ext cx="2819222" cy="243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pn_nor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53897"/>
            <a:ext cx="2792299" cy="243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47186" y="2699628"/>
            <a:ext cx="8301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           NOT                            NOR                        NAND</a:t>
            </a:r>
            <a:endParaRPr lang="cs-CZ" sz="2800" b="1" dirty="0"/>
          </a:p>
        </p:txBody>
      </p:sp>
      <p:pic>
        <p:nvPicPr>
          <p:cNvPr id="9" name="Picture 8" descr="npn_nand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253898"/>
            <a:ext cx="2214288" cy="243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251520" y="5949280"/>
            <a:ext cx="552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Úkol - nakreslete zapojení  OR a AND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6606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Simulace logického součinu </a:t>
            </a:r>
            <a:endParaRPr lang="cs-CZ" dirty="0"/>
          </a:p>
        </p:txBody>
      </p:sp>
      <p:pic>
        <p:nvPicPr>
          <p:cNvPr id="5" name="andwmv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1412776"/>
            <a:ext cx="6431247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8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Výhody a nevýhody kontaktní logiky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79512" y="1844824"/>
            <a:ext cx="44644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Výhody: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cs-CZ" sz="2800" dirty="0" smtClean="0"/>
              <a:t>nemají </a:t>
            </a:r>
            <a:r>
              <a:rPr lang="cs-CZ" sz="2800" dirty="0"/>
              <a:t>pohyblivé části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cs-CZ" sz="2800" dirty="0" smtClean="0"/>
              <a:t>„neomezený</a:t>
            </a:r>
            <a:r>
              <a:rPr lang="cs-CZ" sz="2800" dirty="0"/>
              <a:t>“ počet sepnutí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cs-CZ" sz="2800" dirty="0" smtClean="0"/>
              <a:t>možnost </a:t>
            </a:r>
            <a:r>
              <a:rPr lang="cs-CZ" sz="2800" dirty="0"/>
              <a:t>nastavit </a:t>
            </a:r>
            <a:r>
              <a:rPr lang="cs-CZ" sz="2800" dirty="0" smtClean="0"/>
              <a:t>přibližný      	okamžik </a:t>
            </a:r>
            <a:r>
              <a:rPr lang="cs-CZ" sz="2800" dirty="0"/>
              <a:t>sepnutí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cs-CZ" sz="2800" dirty="0" smtClean="0"/>
              <a:t>velká rychlost spínání</a:t>
            </a:r>
            <a:endParaRPr lang="cs-CZ" sz="2800" b="1" dirty="0" smtClean="0"/>
          </a:p>
        </p:txBody>
      </p:sp>
      <p:sp>
        <p:nvSpPr>
          <p:cNvPr id="12" name="TextovéPole 11"/>
          <p:cNvSpPr txBox="1"/>
          <p:nvPr/>
        </p:nvSpPr>
        <p:spPr>
          <a:xfrm>
            <a:off x="4644008" y="1772816"/>
            <a:ext cx="44644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Nevýhody: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cs-CZ" sz="2800" dirty="0" smtClean="0"/>
              <a:t>citlivé </a:t>
            </a:r>
            <a:r>
              <a:rPr lang="cs-CZ" sz="2800" dirty="0"/>
              <a:t>na přetížení proud / přepětí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cs-CZ" sz="2800" dirty="0" smtClean="0"/>
              <a:t>vyšší </a:t>
            </a:r>
            <a:r>
              <a:rPr lang="cs-CZ" sz="2800" dirty="0"/>
              <a:t>úbytek napětí v </a:t>
            </a:r>
            <a:r>
              <a:rPr lang="cs-CZ" sz="2800" dirty="0" smtClean="0"/>
              <a:t>sepnutém stavu</a:t>
            </a:r>
            <a:endParaRPr lang="cs-CZ" sz="2800" dirty="0"/>
          </a:p>
          <a:p>
            <a:pPr marL="457200" indent="-457200">
              <a:buFont typeface="Arial" pitchFamily="34" charset="0"/>
              <a:buChar char="•"/>
            </a:pPr>
            <a:r>
              <a:rPr lang="cs-CZ" sz="2800" dirty="0" smtClean="0"/>
              <a:t>neumí </a:t>
            </a:r>
            <a:r>
              <a:rPr lang="cs-CZ" sz="2800" dirty="0"/>
              <a:t>galvanicky oddělit od sítě</a:t>
            </a:r>
            <a:endParaRPr lang="cs-CZ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18409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67544" y="1844824"/>
            <a:ext cx="867645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Zdroje</a:t>
            </a:r>
          </a:p>
          <a:p>
            <a:r>
              <a:rPr lang="cs-CZ" sz="2000" dirty="0" smtClean="0"/>
              <a:t>Elektronické </a:t>
            </a:r>
            <a:r>
              <a:rPr lang="cs-CZ" sz="2000" dirty="0"/>
              <a:t>součástky. In: [online]. [cit. 2013-01-09]. Dostupné z: </a:t>
            </a:r>
            <a:r>
              <a:rPr lang="cs-CZ" sz="2000" dirty="0">
                <a:hlinkClick r:id="rId2"/>
              </a:rPr>
              <a:t>www.kvetakov.net/~</a:t>
            </a:r>
            <a:r>
              <a:rPr lang="cs-CZ" sz="2000" dirty="0" smtClean="0">
                <a:hlinkClick r:id="rId2"/>
              </a:rPr>
              <a:t>koza/data/</a:t>
            </a:r>
            <a:r>
              <a:rPr lang="cs-CZ" sz="2000" dirty="0" err="1" smtClean="0">
                <a:hlinkClick r:id="rId2"/>
              </a:rPr>
              <a:t>uceni</a:t>
            </a:r>
            <a:r>
              <a:rPr lang="cs-CZ" sz="2000" dirty="0" smtClean="0">
                <a:hlinkClick r:id="rId2"/>
              </a:rPr>
              <a:t>/součástky/</a:t>
            </a:r>
            <a:r>
              <a:rPr lang="cs-CZ" sz="2000" dirty="0" err="1" smtClean="0">
                <a:hlinkClick r:id="rId2"/>
              </a:rPr>
              <a:t>předná_ky</a:t>
            </a:r>
            <a:r>
              <a:rPr lang="cs-CZ" sz="2000" dirty="0" smtClean="0">
                <a:hlinkClick r:id="rId2"/>
              </a:rPr>
              <a:t>/ES-2.ppt</a:t>
            </a:r>
            <a:endParaRPr lang="cs-CZ" sz="2000" dirty="0" smtClean="0"/>
          </a:p>
          <a:p>
            <a:endParaRPr lang="cs-CZ" sz="2000" dirty="0"/>
          </a:p>
          <a:p>
            <a:r>
              <a:rPr lang="cs-CZ" sz="2000" dirty="0"/>
              <a:t>VLČEK, Jiří. Základy elektrotechniky (II). In: </a:t>
            </a:r>
            <a:r>
              <a:rPr lang="cs-CZ" sz="2000" i="1" dirty="0" err="1"/>
              <a:t>Tzbinfo</a:t>
            </a:r>
            <a:r>
              <a:rPr lang="cs-CZ" sz="2000" dirty="0"/>
              <a:t> [online]. 15.1.2007. [cit. 2013-01-09]. Dostupné z: </a:t>
            </a:r>
            <a:r>
              <a:rPr lang="cs-CZ" sz="2000" dirty="0">
                <a:hlinkClick r:id="rId3"/>
              </a:rPr>
              <a:t>http://</a:t>
            </a:r>
            <a:r>
              <a:rPr lang="cs-CZ" sz="2000" dirty="0" smtClean="0">
                <a:hlinkClick r:id="rId3"/>
              </a:rPr>
              <a:t>www.tzb-info.cz/3822-zaklady-elektrotechniky-ii</a:t>
            </a:r>
            <a:endParaRPr lang="cs-CZ" sz="2000" dirty="0" smtClean="0"/>
          </a:p>
          <a:p>
            <a:endParaRPr lang="cs-CZ" sz="2000" dirty="0" smtClean="0"/>
          </a:p>
          <a:p>
            <a:r>
              <a:rPr lang="cs-CZ" sz="2000" dirty="0" smtClean="0"/>
              <a:t>WEISZ</a:t>
            </a:r>
            <a:r>
              <a:rPr lang="cs-CZ" sz="2000" dirty="0"/>
              <a:t>, Ondřej. Realizace základních logických funkcí. In: [online]. [cit. 2013-01-09]. Dostupné z: http://www.edunet.souepl.cz/~weisz/dokuwiki/doku.php?id=logo:uvod:realizace_lfu  </a:t>
            </a:r>
            <a:endParaRPr lang="cs-CZ" sz="2000" dirty="0" smtClean="0"/>
          </a:p>
          <a:p>
            <a:r>
              <a:rPr lang="en-US" sz="2000" dirty="0"/>
              <a:t>ULSANUNIVERSITY. Software implementation and Circuit simulation of the AND Gate. In: </a:t>
            </a:r>
            <a:r>
              <a:rPr lang="en-US" sz="2000" i="1" dirty="0" err="1"/>
              <a:t>Youtube</a:t>
            </a:r>
            <a:r>
              <a:rPr lang="en-US" sz="2000" dirty="0"/>
              <a:t> [online]. [cit. </a:t>
            </a:r>
            <a:r>
              <a:rPr lang="en-US" sz="2000" dirty="0" smtClean="0"/>
              <a:t>2013-</a:t>
            </a:r>
            <a:r>
              <a:rPr lang="cs-CZ" sz="2000" dirty="0" smtClean="0"/>
              <a:t>01</a:t>
            </a:r>
            <a:r>
              <a:rPr lang="en-US" sz="2000" dirty="0" smtClean="0"/>
              <a:t>-1</a:t>
            </a:r>
            <a:r>
              <a:rPr lang="cs-CZ" sz="2000" dirty="0" smtClean="0"/>
              <a:t>0</a:t>
            </a:r>
            <a:r>
              <a:rPr lang="en-US" sz="2000" dirty="0" smtClean="0"/>
              <a:t>]. </a:t>
            </a:r>
            <a:r>
              <a:rPr lang="en-US" sz="2000" dirty="0" err="1"/>
              <a:t>Dostupné</a:t>
            </a:r>
            <a:r>
              <a:rPr lang="en-US" sz="2000" dirty="0"/>
              <a:t> z: http://www.youtube.com/watch?v=Qlex3BIoCA0</a:t>
            </a:r>
            <a:endParaRPr lang="cs-CZ" sz="2000" dirty="0"/>
          </a:p>
          <a:p>
            <a:endParaRPr lang="cs-CZ" sz="2000" dirty="0" smtClean="0"/>
          </a:p>
          <a:p>
            <a:endParaRPr lang="cs-CZ" sz="2000" dirty="0" smtClean="0"/>
          </a:p>
          <a:p>
            <a:endParaRPr lang="cs-CZ" sz="2000" dirty="0"/>
          </a:p>
          <a:p>
            <a:r>
              <a:rPr lang="cs-CZ" sz="2000" dirty="0" smtClean="0"/>
              <a:t> </a:t>
            </a:r>
            <a:endParaRPr lang="cs-CZ" sz="2000" b="1" dirty="0" smtClean="0"/>
          </a:p>
          <a:p>
            <a:endParaRPr lang="cs-CZ" sz="2800" b="1" dirty="0" smtClean="0"/>
          </a:p>
        </p:txBody>
      </p:sp>
      <p:sp>
        <p:nvSpPr>
          <p:cNvPr id="3" name="TextovéPole 1"/>
          <p:cNvSpPr txBox="1"/>
          <p:nvPr/>
        </p:nvSpPr>
        <p:spPr>
          <a:xfrm>
            <a:off x="546898" y="6309320"/>
            <a:ext cx="2368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>
                <a:latin typeface="Times New Roman"/>
                <a:cs typeface="Times New Roman"/>
              </a:rPr>
              <a:t>© </a:t>
            </a:r>
            <a:r>
              <a:rPr lang="cs-CZ" dirty="0" smtClean="0"/>
              <a:t>Ing. Jaroslav Chlubný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278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Pro_WaterWavesVideo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D310BA1-D636-4FA6-8511-A91491A648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PresentationPro_WaterWavesVideo</Template>
  <TotalTime>421</TotalTime>
  <Words>234</Words>
  <Application>Microsoft Office PowerPoint</Application>
  <PresentationFormat>Předvádění na obrazovce (4:3)</PresentationFormat>
  <Paragraphs>48</Paragraphs>
  <Slides>8</Slides>
  <Notes>1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PresentationPro_WaterWavesVideo</vt:lpstr>
      <vt:lpstr>Diodové a tranzistorové  logické členy </vt:lpstr>
      <vt:lpstr>Dioda jako spínač</vt:lpstr>
      <vt:lpstr>Tranzistor jako spínač</vt:lpstr>
      <vt:lpstr>Diodové logické členy</vt:lpstr>
      <vt:lpstr>Tranzistorové logické členy</vt:lpstr>
      <vt:lpstr>Simulace logického součinu </vt:lpstr>
      <vt:lpstr>Výhody a nevýhody kontaktní logiky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SS-COPT_Kromeriz</dc:creator>
  <cp:lastModifiedBy>SS-COPT_Kromeriz</cp:lastModifiedBy>
  <cp:revision>46</cp:revision>
  <dcterms:created xsi:type="dcterms:W3CDTF">2012-10-14T09:29:56Z</dcterms:created>
  <dcterms:modified xsi:type="dcterms:W3CDTF">2013-06-16T09:55:37Z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TC018813449991</vt:lpwstr>
  </property>
</Properties>
</file>