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63" r:id="rId4"/>
    <p:sldId id="268" r:id="rId5"/>
    <p:sldId id="270" r:id="rId6"/>
    <p:sldId id="269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114" y="-17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://www.edunet.souepl.cz/~weisz/dokuwiki/lib/exe/fetch.php?cache=&amp;media=logo:uvod:r_buf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edunet.souepl.cz/~weisz/dokuwiki/lib/exe/fetch.php?cache=&amp;media=logo:uvod:r_not.png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hyperlink" Target="http://www.edunet.souepl.cz/~weisz/dokuwiki/lib/exe/fetch.php?cache=&amp;media=logo:uvod:r_and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edunet.souepl.cz/~weisz/dokuwiki/lib/exe/fetch.php?cache=&amp;media=logo:uvod:r_nand.png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net.souepl.cz/~weisz/dokuwiki/lib/exe/fetch.php?cache=&amp;media=logo:uvod:r_nor.png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://www.edunet.souepl.cz/~weisz/dokuwiki/lib/exe/fetch.php?cache=&amp;media=logo:uvod:r_or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zb-info.cz/3822-zaklady-elektrotechniky-ii" TargetMode="External"/><Relationship Id="rId2" Type="http://schemas.openxmlformats.org/officeDocument/2006/relationships/hyperlink" Target="http://www.kvetakov.net/~koza/data/uceni/sou&#269;&#225;stky/p&#345;edn&#225;_ky/ES-2.pp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54919"/>
            <a:ext cx="8686800" cy="1470025"/>
          </a:xfrm>
        </p:spPr>
        <p:txBody>
          <a:bodyPr/>
          <a:lstStyle/>
          <a:p>
            <a:r>
              <a:rPr lang="cs-CZ" dirty="0" smtClean="0"/>
              <a:t>Logické členy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9" y="5229200"/>
            <a:ext cx="6435001" cy="1552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72200" y="323364"/>
            <a:ext cx="249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VY_32_INOVACE_CIT_01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28600" y="1484784"/>
            <a:ext cx="5207496" cy="518457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Logická proměnná </a:t>
            </a:r>
            <a:r>
              <a:rPr lang="cs-CZ" dirty="0" smtClean="0"/>
              <a:t>– nabývá dvou hodnot </a:t>
            </a:r>
            <a:r>
              <a:rPr lang="cs-CZ" b="1" dirty="0" smtClean="0"/>
              <a:t>log 0</a:t>
            </a:r>
            <a:r>
              <a:rPr lang="cs-CZ" dirty="0" smtClean="0"/>
              <a:t> a </a:t>
            </a:r>
            <a:r>
              <a:rPr lang="cs-CZ" b="1" dirty="0" smtClean="0"/>
              <a:t>log 1</a:t>
            </a:r>
            <a:r>
              <a:rPr lang="cs-CZ" dirty="0" smtClean="0"/>
              <a:t> (L, H)</a:t>
            </a:r>
          </a:p>
          <a:p>
            <a:r>
              <a:rPr lang="cs-CZ" b="1" dirty="0" smtClean="0"/>
              <a:t>Logická funkce </a:t>
            </a:r>
            <a:r>
              <a:rPr lang="cs-CZ" dirty="0" smtClean="0"/>
              <a:t>– vzájemná závislost vstupních a výstupních proměnných</a:t>
            </a:r>
          </a:p>
          <a:p>
            <a:r>
              <a:rPr lang="cs-CZ" b="1" dirty="0" err="1" smtClean="0"/>
              <a:t>Booleova</a:t>
            </a:r>
            <a:r>
              <a:rPr lang="cs-CZ" b="1" dirty="0" smtClean="0"/>
              <a:t> algebra </a:t>
            </a:r>
            <a:r>
              <a:rPr lang="cs-CZ" dirty="0" smtClean="0"/>
              <a:t>– pravidla pro operace s log. Proměnnými a funkcemi</a:t>
            </a:r>
          </a:p>
          <a:p>
            <a:r>
              <a:rPr lang="cs-CZ" b="1" dirty="0" smtClean="0"/>
              <a:t>Pravdivostní tabulka </a:t>
            </a:r>
            <a:r>
              <a:rPr lang="cs-CZ" dirty="0" smtClean="0"/>
              <a:t>– obsahuje všechny kombinace vstupních proměnných a odpovídající  stavy výstupů</a:t>
            </a:r>
          </a:p>
          <a:p>
            <a:r>
              <a:rPr lang="cs-CZ" b="1" dirty="0" smtClean="0"/>
              <a:t>Logický výraz</a:t>
            </a:r>
            <a:r>
              <a:rPr lang="cs-CZ" dirty="0" smtClean="0"/>
              <a:t> – popis log. funkce pomocí log. proměnných a log. operátorů </a:t>
            </a:r>
          </a:p>
          <a:p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b="15095"/>
          <a:stretch/>
        </p:blipFill>
        <p:spPr>
          <a:xfrm>
            <a:off x="5220072" y="1412776"/>
            <a:ext cx="3732693" cy="230425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857578" cy="301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Logické členy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40254" y="1484784"/>
            <a:ext cx="5195842" cy="529776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Logické členy realizují log. funkce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Prvky se dvěma stavy – zapnuto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			        vypnuto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Podle signálu</a:t>
            </a:r>
            <a:r>
              <a:rPr lang="cs-CZ" dirty="0" smtClean="0"/>
              <a:t>: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elektromechanické (elektrické)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elektronické</a:t>
            </a:r>
          </a:p>
          <a:p>
            <a:pPr>
              <a:spcBef>
                <a:spcPts val="0"/>
              </a:spcBef>
            </a:pPr>
            <a:r>
              <a:rPr lang="cs-CZ" dirty="0" err="1" smtClean="0"/>
              <a:t>optoelektrické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pneumatické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Podle schopnosti zesilovat signál: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pasivní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aktivní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986302" cy="265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mcuexamples.com/images/Re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7836"/>
            <a:ext cx="2753291" cy="27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dn.zmescience.com/wp-content/uploads/2010/09/power_transi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52" y="2117218"/>
            <a:ext cx="2319895" cy="23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logické členy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40254" y="1484784"/>
            <a:ext cx="5771906" cy="52977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Kontaktní nebo bezkontaktní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Elektromechanické</a:t>
            </a:r>
            <a:r>
              <a:rPr lang="cs-CZ" dirty="0" smtClean="0"/>
              <a:t>: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relé – logická funkce realizována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      pomocí kontaktů relé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spínače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Elektronické:</a:t>
            </a:r>
          </a:p>
          <a:p>
            <a:pPr>
              <a:spcBef>
                <a:spcPts val="0"/>
              </a:spcBef>
            </a:pPr>
            <a:r>
              <a:rPr lang="cs-CZ" b="1" dirty="0" smtClean="0"/>
              <a:t>diskrétní</a:t>
            </a:r>
            <a:r>
              <a:rPr lang="cs-CZ" dirty="0" smtClean="0"/>
              <a:t> součástky </a:t>
            </a:r>
            <a:r>
              <a:rPr lang="cs-CZ" dirty="0" smtClean="0"/>
              <a:t>- diody</a:t>
            </a:r>
            <a:r>
              <a:rPr lang="cs-CZ" dirty="0" smtClean="0"/>
              <a:t>, tranzistory a další obvodové prvky</a:t>
            </a:r>
          </a:p>
          <a:p>
            <a:pPr>
              <a:spcBef>
                <a:spcPts val="0"/>
              </a:spcBef>
            </a:pPr>
            <a:r>
              <a:rPr lang="cs-CZ" b="1" dirty="0" smtClean="0"/>
              <a:t>integrované</a:t>
            </a:r>
            <a:r>
              <a:rPr lang="cs-CZ" dirty="0" smtClean="0"/>
              <a:t> – nejpoužívanější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- hustota integrace (SSI, MSI,..)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- technika (TTL, CMOS, ..)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- logika pozitivní nebo negativní</a:t>
            </a:r>
            <a:endParaRPr lang="cs-CZ" dirty="0"/>
          </a:p>
        </p:txBody>
      </p:sp>
      <p:pic>
        <p:nvPicPr>
          <p:cNvPr id="2056" name="Picture 8" descr="electronics, chips, chip, circuit, integ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5"/>
            <a:ext cx="2482727" cy="14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kontaktní logické členy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40254" y="1484784"/>
            <a:ext cx="8580218" cy="6480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Předchůdce polovodičových – dnes omezené uplatnění</a:t>
            </a:r>
          </a:p>
        </p:txBody>
      </p:sp>
      <p:pic>
        <p:nvPicPr>
          <p:cNvPr id="4098" name="Picture 2" descr="r_bu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319133"/>
            <a:ext cx="3484626" cy="21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_no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4219"/>
            <a:ext cx="3504057" cy="20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5842"/>
            <a:ext cx="1272806" cy="63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5" y="3252607"/>
            <a:ext cx="943004" cy="101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5" y="2060848"/>
            <a:ext cx="5040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Sledovač</a:t>
            </a:r>
            <a:r>
              <a:rPr lang="cs-CZ" sz="2800" dirty="0" smtClean="0"/>
              <a:t> (Opakovač) - LED </a:t>
            </a:r>
            <a:r>
              <a:rPr lang="cs-CZ" sz="2800" dirty="0"/>
              <a:t>svítí, je-li </a:t>
            </a:r>
            <a:r>
              <a:rPr lang="cs-CZ" sz="2800" dirty="0" smtClean="0"/>
              <a:t>tlačítko stisknuto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3" y="4437112"/>
            <a:ext cx="5040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Invertor</a:t>
            </a:r>
            <a:r>
              <a:rPr lang="cs-CZ" sz="2800" dirty="0" smtClean="0"/>
              <a:t> - LED nesvítí</a:t>
            </a:r>
            <a:r>
              <a:rPr lang="cs-CZ" sz="2800" dirty="0"/>
              <a:t>, je-li </a:t>
            </a:r>
            <a:r>
              <a:rPr lang="cs-CZ" sz="2800" dirty="0" smtClean="0"/>
              <a:t>tlačítko stisknuto (rozpínací k.)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1" y="5550644"/>
            <a:ext cx="11620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5312518"/>
            <a:ext cx="9715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kontaktní logické členy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5" y="1484784"/>
            <a:ext cx="5040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Logický součin – AND </a:t>
            </a:r>
          </a:p>
          <a:p>
            <a:r>
              <a:rPr lang="cs-CZ" sz="2800" dirty="0" smtClean="0"/>
              <a:t>LED </a:t>
            </a:r>
            <a:r>
              <a:rPr lang="cs-CZ" sz="2800" dirty="0"/>
              <a:t>svítí, </a:t>
            </a:r>
            <a:r>
              <a:rPr lang="cs-CZ" sz="2800" dirty="0" smtClean="0"/>
              <a:t>jsou-li </a:t>
            </a:r>
            <a:r>
              <a:rPr lang="cs-CZ" sz="2800" dirty="0" smtClean="0"/>
              <a:t>obě tlačítka stisknuty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077072"/>
            <a:ext cx="5040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Negovaný logický součin - NAND </a:t>
            </a:r>
          </a:p>
          <a:p>
            <a:r>
              <a:rPr lang="cs-CZ" sz="2800" dirty="0" smtClean="0"/>
              <a:t>LED svítí</a:t>
            </a:r>
            <a:r>
              <a:rPr lang="cs-CZ" sz="2800" dirty="0"/>
              <a:t>, je-li </a:t>
            </a:r>
            <a:r>
              <a:rPr lang="cs-CZ" sz="2800" dirty="0" smtClean="0"/>
              <a:t>alespoň jeden kontakt </a:t>
            </a:r>
            <a:r>
              <a:rPr lang="cs-CZ" sz="2800" dirty="0"/>
              <a:t>sepnut</a:t>
            </a:r>
          </a:p>
          <a:p>
            <a:endParaRPr lang="cs-CZ" sz="2800" dirty="0"/>
          </a:p>
        </p:txBody>
      </p:sp>
      <p:pic>
        <p:nvPicPr>
          <p:cNvPr id="14" name="Picture 2" descr="r_an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6" y="1844824"/>
            <a:ext cx="349758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_nan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6" y="3933056"/>
            <a:ext cx="3491103" cy="27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156220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90" y="2492896"/>
            <a:ext cx="16002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2" y="5732616"/>
            <a:ext cx="1645949" cy="8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43" y="5025727"/>
            <a:ext cx="1609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kontaktní logické členy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7" y="1484784"/>
            <a:ext cx="5472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Logický součet – OR </a:t>
            </a:r>
            <a:r>
              <a:rPr lang="cs-CZ" sz="2800" dirty="0" smtClean="0"/>
              <a:t>LED </a:t>
            </a:r>
            <a:r>
              <a:rPr lang="cs-CZ" sz="2800" dirty="0"/>
              <a:t>svítí, </a:t>
            </a:r>
            <a:r>
              <a:rPr lang="cs-CZ" sz="2800" dirty="0" smtClean="0"/>
              <a:t>je-li alespoň </a:t>
            </a:r>
            <a:r>
              <a:rPr lang="cs-CZ" sz="2800" dirty="0" smtClean="0"/>
              <a:t>jedno tlačítko stisknuto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077072"/>
            <a:ext cx="5040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Negovaný logický součet - NOR </a:t>
            </a:r>
          </a:p>
          <a:p>
            <a:r>
              <a:rPr lang="cs-CZ" sz="2800" dirty="0" smtClean="0"/>
              <a:t>LED nesvítí</a:t>
            </a:r>
            <a:r>
              <a:rPr lang="cs-CZ" sz="2800" dirty="0"/>
              <a:t>, je-li </a:t>
            </a:r>
            <a:r>
              <a:rPr lang="cs-CZ" sz="2800" dirty="0" smtClean="0"/>
              <a:t>alespoň </a:t>
            </a:r>
            <a:r>
              <a:rPr lang="cs-CZ" sz="2800" dirty="0" smtClean="0"/>
              <a:t>jedno tlačítko stisknuto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7170" name="Picture 2" descr="r_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6" y="1914126"/>
            <a:ext cx="3510534" cy="28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1" y="2786437"/>
            <a:ext cx="1552340" cy="71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435311"/>
            <a:ext cx="16097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5" y="5607204"/>
            <a:ext cx="1599856" cy="7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000710"/>
            <a:ext cx="1619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r_nor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6" y="4653136"/>
            <a:ext cx="3555873" cy="21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Výhody a nevýhody kontaktní logiky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844824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Výhody: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možnost spínat velké proudy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elektrické oddělení ovládací a spínací části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27984" y="1844824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Nevýhody: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malá frekvence spínání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energetická náročnost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opotřebení mechanických částí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hlučnost při provozu (cvakání)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840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1844824"/>
            <a:ext cx="86764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</a:t>
            </a:r>
          </a:p>
          <a:p>
            <a:r>
              <a:rPr lang="cs-CZ" sz="2000" dirty="0" smtClean="0"/>
              <a:t>Elektronické </a:t>
            </a:r>
            <a:r>
              <a:rPr lang="cs-CZ" sz="2000" dirty="0"/>
              <a:t>součástky. In: [online]. [cit. 2013-01-09]. Dostupné z: </a:t>
            </a:r>
            <a:r>
              <a:rPr lang="cs-CZ" sz="2000" dirty="0">
                <a:hlinkClick r:id="rId2"/>
              </a:rPr>
              <a:t>www.kvetakov.net/~</a:t>
            </a:r>
            <a:r>
              <a:rPr lang="cs-CZ" sz="2000" dirty="0" smtClean="0">
                <a:hlinkClick r:id="rId2"/>
              </a:rPr>
              <a:t>koza/data/</a:t>
            </a:r>
            <a:r>
              <a:rPr lang="cs-CZ" sz="2000" dirty="0" err="1" smtClean="0">
                <a:hlinkClick r:id="rId2"/>
              </a:rPr>
              <a:t>uceni</a:t>
            </a:r>
            <a:r>
              <a:rPr lang="cs-CZ" sz="2000" dirty="0" smtClean="0">
                <a:hlinkClick r:id="rId2"/>
              </a:rPr>
              <a:t>/součástky/</a:t>
            </a:r>
            <a:r>
              <a:rPr lang="cs-CZ" sz="2000" dirty="0" err="1" smtClean="0">
                <a:hlinkClick r:id="rId2"/>
              </a:rPr>
              <a:t>předná_ky</a:t>
            </a:r>
            <a:r>
              <a:rPr lang="cs-CZ" sz="2000" dirty="0" smtClean="0">
                <a:hlinkClick r:id="rId2"/>
              </a:rPr>
              <a:t>/ES-2.ppt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VLČEK, Jiří. Základy elektrotechniky (II). In: </a:t>
            </a:r>
            <a:r>
              <a:rPr lang="cs-CZ" sz="2000" i="1" dirty="0" err="1"/>
              <a:t>Tzbinfo</a:t>
            </a:r>
            <a:r>
              <a:rPr lang="cs-CZ" sz="2000" dirty="0"/>
              <a:t> [online]. 15.1.2007. [cit. 2013-01-09]. Dostupné z: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www.tzb-info.cz/3822-zaklady-elektrotechniky-ii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WEISZ</a:t>
            </a:r>
            <a:r>
              <a:rPr lang="cs-CZ" sz="2000" dirty="0"/>
              <a:t>, Ondřej. Realizace základních logických funkcí. In: [online]. [cit. 2013-01-09]. Dostupné z: http://www.edunet.souepl.cz/~weisz/dokuwiki/doku.php?id=logo:uvod:realizace_lfu  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 </a:t>
            </a:r>
            <a:endParaRPr lang="cs-CZ" sz="2000" b="1" dirty="0" smtClean="0"/>
          </a:p>
          <a:p>
            <a:endParaRPr lang="cs-CZ" sz="2800" b="1" dirty="0" smtClean="0"/>
          </a:p>
        </p:txBody>
      </p:sp>
      <p:sp>
        <p:nvSpPr>
          <p:cNvPr id="3" name="TextovéPole 1"/>
          <p:cNvSpPr txBox="1"/>
          <p:nvPr/>
        </p:nvSpPr>
        <p:spPr>
          <a:xfrm>
            <a:off x="467544" y="60840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9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352</TotalTime>
  <Words>345</Words>
  <Application>Microsoft Office PowerPoint</Application>
  <PresentationFormat>Předvádění na obrazovce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PresentationPro_WaterWavesVideo</vt:lpstr>
      <vt:lpstr>Logické členy</vt:lpstr>
      <vt:lpstr>Základní pojmy</vt:lpstr>
      <vt:lpstr>Logické členy</vt:lpstr>
      <vt:lpstr>Elektrické logické členy</vt:lpstr>
      <vt:lpstr>Elektrické kontaktní logické členy</vt:lpstr>
      <vt:lpstr>Elektrické kontaktní logické členy</vt:lpstr>
      <vt:lpstr>Elektrické kontaktní logické členy</vt:lpstr>
      <vt:lpstr>Výhody a nevýhody kontaktní logiky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38</cp:revision>
  <dcterms:created xsi:type="dcterms:W3CDTF">2012-10-14T09:29:56Z</dcterms:created>
  <dcterms:modified xsi:type="dcterms:W3CDTF">2013-06-16T09:43:01Z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