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9" r:id="rId4"/>
    <p:sldId id="257" r:id="rId5"/>
    <p:sldId id="273" r:id="rId6"/>
    <p:sldId id="258" r:id="rId7"/>
    <p:sldId id="259" r:id="rId8"/>
    <p:sldId id="260" r:id="rId9"/>
    <p:sldId id="261" r:id="rId10"/>
    <p:sldId id="262" r:id="rId11"/>
    <p:sldId id="272" r:id="rId12"/>
    <p:sldId id="263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s.muni.cz/bulletin/articles/52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Autentizace předmětem</a:t>
            </a:r>
            <a:endParaRPr lang="cs-CZ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Informační bezpečnost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_BEZP_19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Bezpečnostní certifikát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83624" cy="4525963"/>
          </a:xfrm>
        </p:spPr>
        <p:txBody>
          <a:bodyPr>
            <a:normAutofit/>
          </a:bodyPr>
          <a:lstStyle/>
          <a:p>
            <a:r>
              <a:rPr lang="cs-CZ" i="1" dirty="0"/>
              <a:t>elektronický průkaz totožnosti, který spojuje člověka s jeho veřejným klíčem.</a:t>
            </a:r>
            <a:r>
              <a:rPr lang="cs-CZ" dirty="0"/>
              <a:t> Totožnost se prokazuje na základě znalosti soukromého klíče. Certifikát je podepsaný CA, která jej vydala.</a:t>
            </a:r>
          </a:p>
        </p:txBody>
      </p:sp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Certifikační autority</a:t>
            </a:r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CA (Certifikační autority) jsou důvěryhodné objekty, které vystavují certifikáty a ověřují totožnost žadatelů. Certifikační autorita plní dvě základní funkce:</a:t>
            </a:r>
          </a:p>
          <a:p>
            <a:pPr lvl="1"/>
            <a:r>
              <a:rPr lang="cs-CZ" dirty="0"/>
              <a:t>Certifikační - zaručuje, že deklarovaný veřejný klíč přísluší dané osobě.</a:t>
            </a:r>
          </a:p>
          <a:p>
            <a:pPr lvl="1"/>
            <a:r>
              <a:rPr lang="cs-CZ" dirty="0"/>
              <a:t>Validační - potvrzuje platnost certifikátu.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5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Aby uživatel mohl certifikát úspěšně používat, musí být splněno několik podmínek: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Certifikát musí být platný, tzn. čas je mezi </a:t>
            </a:r>
            <a:r>
              <a:rPr lang="cs-CZ" dirty="0" err="1"/>
              <a:t>notBefore</a:t>
            </a:r>
            <a:r>
              <a:rPr lang="cs-CZ" dirty="0"/>
              <a:t> a </a:t>
            </a:r>
            <a:r>
              <a:rPr lang="cs-CZ" dirty="0" err="1"/>
              <a:t>notAfter</a:t>
            </a:r>
            <a:r>
              <a:rPr lang="cs-CZ" dirty="0"/>
              <a:t> a není uveden v CRL (nesmí být revokovaný).</a:t>
            </a:r>
          </a:p>
          <a:p>
            <a:pPr lvl="0"/>
            <a:r>
              <a:rPr lang="cs-CZ" dirty="0"/>
              <a:t>Certifikát musí být podepsaný CA, které uživatel důvěřuje, a který tudíž má v seznamu důvěryhodných CA.</a:t>
            </a:r>
          </a:p>
          <a:p>
            <a:pPr lvl="0"/>
            <a:r>
              <a:rPr lang="cs-CZ" dirty="0"/>
              <a:t>Uživatel musí mít k dispozici veřejný klíč té CA, která certifikát vydala.</a:t>
            </a:r>
          </a:p>
        </p:txBody>
      </p:sp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/>
              <a:t>Burda, Karel</a:t>
            </a:r>
            <a:r>
              <a:rPr lang="cs-CZ" dirty="0"/>
              <a:t>. Bezpečnost informačních systémů. 1. vydání Brno: FEKT VUT, Brno, 2005</a:t>
            </a:r>
          </a:p>
          <a:p>
            <a:r>
              <a:rPr lang="cs-CZ" i="1" dirty="0"/>
              <a:t>KROPÁČKOVÁ, Andrea</a:t>
            </a:r>
            <a:r>
              <a:rPr lang="cs-CZ" dirty="0"/>
              <a:t>. </a:t>
            </a:r>
            <a:r>
              <a:rPr lang="cs-CZ" i="1" dirty="0"/>
              <a:t>Bezpečnost elektronických dat a elektronické komunikace</a:t>
            </a:r>
            <a:r>
              <a:rPr lang="cs-CZ" dirty="0"/>
              <a:t> [online]. [cit. 2013-02-03]. Dostupné z: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www.ics.muni.cz/bulletin/articles/522.html</a:t>
            </a:r>
            <a:endParaRPr lang="cs-CZ" u="sng" dirty="0" smtClean="0"/>
          </a:p>
          <a:p>
            <a:r>
              <a:rPr lang="cs-CZ" i="1" dirty="0"/>
              <a:t>HAJNÝ, Jan</a:t>
            </a:r>
            <a:r>
              <a:rPr lang="cs-CZ" dirty="0"/>
              <a:t>. Úvod do </a:t>
            </a:r>
            <a:r>
              <a:rPr lang="cs-CZ" dirty="0" err="1"/>
              <a:t>Zero-knowledge</a:t>
            </a:r>
            <a:r>
              <a:rPr lang="cs-CZ" dirty="0"/>
              <a:t> protokolů. </a:t>
            </a:r>
            <a:r>
              <a:rPr lang="cs-CZ" dirty="0" err="1"/>
              <a:t>Elektrorevue</a:t>
            </a:r>
            <a:r>
              <a:rPr lang="cs-CZ" dirty="0"/>
              <a:t> [online].</a:t>
            </a:r>
          </a:p>
          <a:p>
            <a:r>
              <a:rPr lang="cs-CZ" dirty="0"/>
              <a:t>16.10.2008, [cit. 2013-01-03]. Dostupný z WWW: www.elektrorevue.cz/</a:t>
            </a:r>
            <a:r>
              <a:rPr lang="cs-CZ" dirty="0" err="1"/>
              <a:t>cz</a:t>
            </a:r>
            <a:r>
              <a:rPr lang="cs-CZ" dirty="0"/>
              <a:t>/</a:t>
            </a:r>
            <a:r>
              <a:rPr lang="cs-CZ" dirty="0" err="1"/>
              <a:t>download</a:t>
            </a:r>
            <a:r>
              <a:rPr lang="cs-CZ" dirty="0"/>
              <a:t>/</a:t>
            </a:r>
            <a:r>
              <a:rPr lang="cs-CZ" dirty="0" err="1"/>
              <a:t>uvod</a:t>
            </a:r>
            <a:r>
              <a:rPr lang="cs-CZ" dirty="0"/>
              <a:t>-do-</a:t>
            </a:r>
            <a:r>
              <a:rPr lang="cs-CZ" dirty="0" err="1"/>
              <a:t>zero</a:t>
            </a:r>
            <a:r>
              <a:rPr lang="cs-CZ" dirty="0"/>
              <a:t>-</a:t>
            </a:r>
            <a:r>
              <a:rPr lang="cs-CZ" dirty="0" err="1"/>
              <a:t>knowledge</a:t>
            </a:r>
            <a:r>
              <a:rPr lang="cs-CZ" dirty="0"/>
              <a:t>-protokolu. ISSN 1213-1539</a:t>
            </a:r>
          </a:p>
          <a:p>
            <a:r>
              <a:rPr lang="cs-CZ" i="1" dirty="0"/>
              <a:t>HAJNÝ, Jan</a:t>
            </a:r>
            <a:r>
              <a:rPr lang="cs-CZ" dirty="0"/>
              <a:t>; MALINA, Lukáš. Anonymní Autentizace. </a:t>
            </a:r>
            <a:r>
              <a:rPr lang="cs-CZ" dirty="0" err="1"/>
              <a:t>SeCReG</a:t>
            </a:r>
            <a:r>
              <a:rPr lang="cs-CZ" dirty="0"/>
              <a:t> [online]. [cit.2013-01-03]. Dostupný z WWW: secreg.utko.feec.vutbr.cz/</a:t>
            </a:r>
            <a:r>
              <a:rPr lang="cs-CZ" dirty="0" err="1"/>
              <a:t>cs</a:t>
            </a:r>
            <a:r>
              <a:rPr lang="cs-CZ" dirty="0"/>
              <a:t>/</a:t>
            </a:r>
            <a:r>
              <a:rPr lang="cs-CZ" dirty="0" err="1"/>
              <a:t>content</a:t>
            </a:r>
            <a:r>
              <a:rPr lang="cs-CZ" dirty="0"/>
              <a:t>/anonymn%C3%AD-autentizace.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</a:t>
            </a:r>
            <a:r>
              <a:rPr lang="cs-CZ" dirty="0" smtClean="0"/>
              <a:t>adatel bude </a:t>
            </a:r>
            <a:r>
              <a:rPr lang="cs-CZ" dirty="0"/>
              <a:t>o přístup k aktivům prokazovat svoji identitu pomocí předmětu (tzv. Tokenu</a:t>
            </a:r>
            <a:r>
              <a:rPr lang="cs-CZ" dirty="0" smtClean="0"/>
              <a:t>)</a:t>
            </a:r>
          </a:p>
          <a:p>
            <a:r>
              <a:rPr lang="cs-CZ" dirty="0"/>
              <a:t>největší výhodou tohoto typu autentizace je, že si uživatel nemusí pamatovat přístupovou informaci, která tím, že je uložena v Tokenu, může být delší a odolnější vůči slovníkovému útoku.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7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/>
              </a:rPr>
              <a:t>Rozdělení typů autentizačních prostředků: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Úložiště,</a:t>
            </a:r>
            <a:endParaRPr lang="cs-CZ" sz="2800" dirty="0"/>
          </a:p>
          <a:p>
            <a:pPr lvl="1"/>
            <a:r>
              <a:rPr lang="cs-CZ" dirty="0"/>
              <a:t>s nechráněnými daty,</a:t>
            </a:r>
            <a:endParaRPr lang="cs-CZ" sz="2400" dirty="0"/>
          </a:p>
          <a:p>
            <a:pPr lvl="1"/>
            <a:r>
              <a:rPr lang="cs-CZ" dirty="0"/>
              <a:t>s chráněnými daty,</a:t>
            </a:r>
            <a:endParaRPr lang="cs-CZ" sz="2400" dirty="0"/>
          </a:p>
          <a:p>
            <a:pPr lvl="2"/>
            <a:r>
              <a:rPr lang="cs-CZ" dirty="0"/>
              <a:t>s přístupovou ochranou,</a:t>
            </a:r>
            <a:endParaRPr lang="cs-CZ" sz="2000" dirty="0"/>
          </a:p>
          <a:p>
            <a:pPr lvl="2"/>
            <a:r>
              <a:rPr lang="cs-CZ" dirty="0"/>
              <a:t>s kryptografickou </a:t>
            </a:r>
            <a:r>
              <a:rPr lang="cs-CZ" dirty="0" smtClean="0"/>
              <a:t>ochranou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cs-CZ" b="1" dirty="0" err="1">
                <a:effectLst/>
              </a:rPr>
              <a:t>Autentizátory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Jako úložiště označujeme předměty, kde je autentizační informace pouze uložena, ale samotná autentizace se provádí na jiném zařízení. </a:t>
            </a:r>
            <a:endParaRPr lang="cs-CZ" dirty="0" smtClean="0"/>
          </a:p>
          <a:p>
            <a:pPr lvl="0"/>
            <a:r>
              <a:rPr lang="cs-CZ" dirty="0" err="1"/>
              <a:t>Autentizátory</a:t>
            </a:r>
            <a:r>
              <a:rPr lang="cs-CZ" dirty="0"/>
              <a:t> poskytují v sobě uloženým informacím nejvyšší možnou ochranu, protože se autentizační proces provádí přímo v nich a uložené autentizační informace se tak nemají jak dostat z autentizačního předmětu. </a:t>
            </a:r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Princip autentizace</a:t>
            </a:r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8270964" cy="3816424"/>
          </a:xfrm>
        </p:spPr>
      </p:pic>
    </p:spTree>
    <p:extLst>
      <p:ext uri="{BB962C8B-B14F-4D97-AF65-F5344CB8AC3E}">
        <p14:creationId xmlns:p14="http://schemas.microsoft.com/office/powerpoint/2010/main" val="88612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>Rozdělení autentizačních předmětů podle: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706562"/>
            <a:ext cx="86868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tvaru</a:t>
            </a:r>
            <a:endParaRPr lang="cs-CZ" sz="2800" dirty="0"/>
          </a:p>
          <a:p>
            <a:pPr lvl="1"/>
            <a:r>
              <a:rPr lang="cs-CZ" dirty="0"/>
              <a:t>karty,</a:t>
            </a:r>
            <a:endParaRPr lang="cs-CZ" sz="2400" dirty="0"/>
          </a:p>
          <a:p>
            <a:pPr lvl="1"/>
            <a:r>
              <a:rPr lang="cs-CZ" dirty="0"/>
              <a:t>přívěsky,</a:t>
            </a:r>
            <a:endParaRPr lang="cs-CZ" sz="2400" dirty="0"/>
          </a:p>
          <a:p>
            <a:pPr lvl="1"/>
            <a:r>
              <a:rPr lang="cs-CZ" dirty="0"/>
              <a:t>náramky,</a:t>
            </a:r>
            <a:endParaRPr lang="cs-CZ" sz="2400" dirty="0"/>
          </a:p>
          <a:p>
            <a:pPr lvl="0"/>
            <a:r>
              <a:rPr lang="cs-CZ" dirty="0"/>
              <a:t>typu paměťového úložiště pro autentizační informaci,</a:t>
            </a:r>
            <a:endParaRPr lang="cs-CZ" sz="2800" dirty="0"/>
          </a:p>
          <a:p>
            <a:pPr lvl="1"/>
            <a:r>
              <a:rPr lang="cs-CZ" dirty="0"/>
              <a:t>magnetická páska / </a:t>
            </a:r>
            <a:r>
              <a:rPr lang="cs-CZ" dirty="0" err="1"/>
              <a:t>Wiegandův</a:t>
            </a:r>
            <a:r>
              <a:rPr lang="cs-CZ" dirty="0"/>
              <a:t> drát,</a:t>
            </a:r>
            <a:endParaRPr lang="cs-CZ" sz="2400" dirty="0"/>
          </a:p>
          <a:p>
            <a:pPr lvl="1"/>
            <a:r>
              <a:rPr lang="cs-CZ" dirty="0"/>
              <a:t>paměťový čip,</a:t>
            </a:r>
            <a:endParaRPr lang="cs-CZ" sz="2400" dirty="0"/>
          </a:p>
          <a:p>
            <a:pPr lvl="1"/>
            <a:r>
              <a:rPr lang="cs-CZ" dirty="0"/>
              <a:t>mikroprocesor,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/>
              </a:rPr>
              <a:t>Rozdělení autentizačních předmětů podle:</a:t>
            </a:r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7795592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komunikačního rozhraní,</a:t>
            </a:r>
            <a:endParaRPr lang="cs-CZ" sz="2800" dirty="0"/>
          </a:p>
          <a:p>
            <a:pPr lvl="1"/>
            <a:r>
              <a:rPr lang="cs-CZ" dirty="0"/>
              <a:t>snímač magnetického záznamu,</a:t>
            </a:r>
            <a:endParaRPr lang="cs-CZ" sz="2400" dirty="0"/>
          </a:p>
          <a:p>
            <a:pPr lvl="1"/>
            <a:r>
              <a:rPr lang="cs-CZ" dirty="0"/>
              <a:t>galvanické (kontaktní) rozhraní: ISO 7816, USB, I-</a:t>
            </a:r>
            <a:r>
              <a:rPr lang="cs-CZ" dirty="0" err="1"/>
              <a:t>Button</a:t>
            </a:r>
            <a:r>
              <a:rPr lang="cs-CZ" dirty="0"/>
              <a:t>,</a:t>
            </a:r>
            <a:endParaRPr lang="cs-CZ" sz="2400" dirty="0"/>
          </a:p>
          <a:p>
            <a:pPr lvl="1"/>
            <a:r>
              <a:rPr lang="cs-CZ" dirty="0"/>
              <a:t>rádiové (bezkontaktní) rozhraní: ISO 14443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Autentizace žadatelem</a:t>
            </a:r>
            <a:endParaRPr lang="cs-CZ" dirty="0"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U toho způsobu autentizace dochází k porovnávání aktuálních charakteristik žadatele s uloženými záznamy, které se v terminálu nacházejí uloženy v kontejnerech nebo ve formě certifikátů autorizovaných příslušnou autoritou. </a:t>
            </a:r>
            <a:endParaRPr lang="cs-CZ" dirty="0" smtClean="0"/>
          </a:p>
          <a:p>
            <a:r>
              <a:rPr lang="cs-CZ" dirty="0"/>
              <a:t>V současné době existují dvě třídy tohoto typu autentizace:</a:t>
            </a:r>
          </a:p>
          <a:p>
            <a:pPr lvl="0"/>
            <a:r>
              <a:rPr lang="cs-CZ" dirty="0"/>
              <a:t>fyziologické metody,</a:t>
            </a:r>
          </a:p>
          <a:p>
            <a:pPr lvl="0"/>
            <a:r>
              <a:rPr lang="cs-CZ" dirty="0"/>
              <a:t>behaviorální metody.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Fyziologické  </a:t>
            </a:r>
            <a:r>
              <a:rPr lang="cs-CZ" dirty="0">
                <a:effectLst/>
              </a:rPr>
              <a:t>metody 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zaměřují na jedinečné a neměnné fyziologické charakteristiky člověka (např. otisky prstů, tvar obličeje. . . )</a:t>
            </a:r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352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Autentizace předmětem</vt:lpstr>
      <vt:lpstr>Definice</vt:lpstr>
      <vt:lpstr>Rozdělení typů autentizačních prostředků:</vt:lpstr>
      <vt:lpstr>Autentizátory</vt:lpstr>
      <vt:lpstr>Princip autentizace</vt:lpstr>
      <vt:lpstr>Rozdělení autentizačních předmětů podle:</vt:lpstr>
      <vt:lpstr>Rozdělení autentizačních předmětů podle:</vt:lpstr>
      <vt:lpstr>Autentizace žadatelem</vt:lpstr>
      <vt:lpstr>Fyziologické  metody </vt:lpstr>
      <vt:lpstr>Bezpečnostní certifikát</vt:lpstr>
      <vt:lpstr>Certifikační autority</vt:lpstr>
      <vt:lpstr>Aby uživatel mohl certifikát úspěšně používat, musí být splněno několik podmínek: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24</cp:revision>
  <dcterms:created xsi:type="dcterms:W3CDTF">2012-12-26T18:07:43Z</dcterms:created>
  <dcterms:modified xsi:type="dcterms:W3CDTF">2013-04-25T19:22:08Z</dcterms:modified>
</cp:coreProperties>
</file>