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ypto-world.info/pinkava/uvod/bulletin1.pdf" TargetMode="External"/><Relationship Id="rId2" Type="http://schemas.openxmlformats.org/officeDocument/2006/relationships/hyperlink" Target="http://kryptologie.uhk.cz/5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ypto-world.info/pinkava/uvod/bulletin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Digitální podpis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Informační bezpečnost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_BEZP_17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</a:rPr>
              <a:t>Ověření pravosti podpisu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22764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Pravost elektronického podpisu se ověřuje pomocí veřejného klíče.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klíč, který tvoří se soukromým klíčem neodmyslitelnou dvojici, slouží výhradně pro ověřování a nikoliv pro generování elektronického podpisu. 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toho vyplývá, že veřejný klíč je v případě elektronického podpisu podpisovým vzorem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 </a:t>
            </a:r>
            <a:r>
              <a:rPr lang="cs-CZ" dirty="0"/>
              <a:t>možné publikovat veřejný klíč, neboť z něj nelze zatím žádným přijatelným způsobem odvodit klíč soukromý.</a:t>
            </a:r>
          </a:p>
        </p:txBody>
      </p:sp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BERÁNEK, Marek. </a:t>
            </a:r>
            <a:r>
              <a:rPr lang="cs-CZ" i="1" dirty="0"/>
              <a:t>Elektronický podpis</a:t>
            </a:r>
            <a:r>
              <a:rPr lang="cs-CZ" dirty="0"/>
              <a:t> [online]. [cit. 2013-02-03]. Dostupné z: </a:t>
            </a:r>
            <a:r>
              <a:rPr lang="cs-CZ" u="sng" dirty="0">
                <a:hlinkClick r:id="rId2"/>
              </a:rPr>
              <a:t>http://kryptologie.uhk.cz/54.htm</a:t>
            </a:r>
            <a:endParaRPr lang="cs-CZ" dirty="0"/>
          </a:p>
          <a:p>
            <a:r>
              <a:rPr lang="cs-CZ" dirty="0"/>
              <a:t>PINKAVA, Jaroslav. Základy kryptografie I. [online]. [cit. 2013-02-03]. Dostupné z: </a:t>
            </a:r>
            <a:r>
              <a:rPr lang="cs-CZ" u="sng" dirty="0">
                <a:hlinkClick r:id="rId3"/>
              </a:rPr>
              <a:t>http://crypto-world.info/pinkava/uvod/bulletin1.pdf</a:t>
            </a:r>
            <a:endParaRPr lang="cs-CZ" dirty="0"/>
          </a:p>
          <a:p>
            <a:r>
              <a:rPr lang="cs-CZ" dirty="0"/>
              <a:t>PINKAVA, Jaroslav. Základy kryptografie II. [online]. [cit. 2013-02-03]. Dostupné z: </a:t>
            </a:r>
            <a:r>
              <a:rPr lang="cs-CZ" u="sng" dirty="0">
                <a:hlinkClick r:id="rId4"/>
              </a:rPr>
              <a:t>http://crypto-world.info/pinkava/uvod/bulletin2.pdf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obdoba </a:t>
            </a:r>
            <a:r>
              <a:rPr lang="cs-CZ" dirty="0"/>
              <a:t>klasického podpisu, jež má zaručit jednoznačnou identifikaci osoby v prostředí digitálního </a:t>
            </a:r>
            <a:r>
              <a:rPr lang="cs-CZ" dirty="0" smtClean="0"/>
              <a:t>světa</a:t>
            </a:r>
          </a:p>
          <a:p>
            <a:r>
              <a:rPr lang="cs-CZ" dirty="0"/>
              <a:t>d</a:t>
            </a:r>
            <a:r>
              <a:rPr lang="cs-CZ" dirty="0" smtClean="0"/>
              <a:t>ůležitou vlastností je </a:t>
            </a:r>
            <a:r>
              <a:rPr lang="cs-CZ" dirty="0" err="1" smtClean="0"/>
              <a:t>nezfalšovatelnost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amotné </a:t>
            </a:r>
            <a:r>
              <a:rPr lang="cs-CZ" dirty="0"/>
              <a:t>generování elektronického podpisu je založeno na kryptografické transformaci z dokumentu a soukromém klíči podepisujícího subjektu.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72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r>
              <a:rPr lang="cs-CZ" b="1" dirty="0" smtClean="0">
                <a:effectLst/>
              </a:rPr>
              <a:t>Vlastnosti </a:t>
            </a:r>
            <a:r>
              <a:rPr lang="cs-CZ" b="1" dirty="0" smtClean="0">
                <a:effectLst/>
              </a:rPr>
              <a:t>elektronického podpisu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/>
              <a:t>Autenticita - </a:t>
            </a:r>
            <a:r>
              <a:rPr lang="cs-CZ" dirty="0"/>
              <a:t>lze ověřit identitu subjektu, kterému patří elektronický </a:t>
            </a:r>
            <a:r>
              <a:rPr lang="cs-CZ" dirty="0" smtClean="0"/>
              <a:t>podpis</a:t>
            </a:r>
          </a:p>
          <a:p>
            <a:pPr lvl="0"/>
            <a:r>
              <a:rPr lang="cs-CZ" b="1" dirty="0" smtClean="0"/>
              <a:t>Integrita - </a:t>
            </a:r>
            <a:r>
              <a:rPr lang="cs-CZ" dirty="0"/>
              <a:t>Pomocí integrity lze prokázat, že od vytvoření elektronického podpisu nedošlo k žádné změně v podepsaném dokumentu, tj. že dokument (podepsaný soubor) není úmyslně či neúmyslně poškozen</a:t>
            </a:r>
            <a:r>
              <a:rPr lang="cs-CZ" dirty="0" smtClean="0"/>
              <a:t>.</a:t>
            </a:r>
          </a:p>
          <a:p>
            <a:pPr lvl="0"/>
            <a:r>
              <a:rPr lang="cs-CZ" b="1" dirty="0" smtClean="0"/>
              <a:t>Nepopiratelnost - </a:t>
            </a:r>
            <a:r>
              <a:rPr lang="cs-CZ" dirty="0"/>
              <a:t>Nepopiratelnost znamená, že autor nemůže tvrdit, že elektronický podpis příslušný k dokumentu nevytvořil. </a:t>
            </a:r>
            <a:endParaRPr lang="cs-CZ" dirty="0" smtClean="0"/>
          </a:p>
          <a:p>
            <a:pPr lvl="0"/>
            <a:r>
              <a:rPr lang="cs-CZ" b="1" dirty="0"/>
              <a:t>Časové </a:t>
            </a:r>
            <a:r>
              <a:rPr lang="cs-CZ" b="1" dirty="0" smtClean="0"/>
              <a:t>ukotvení - </a:t>
            </a:r>
            <a:r>
              <a:rPr lang="cs-CZ" dirty="0"/>
              <a:t>Elektronický podpis může obsahovat časové razítko, které prokazuje datum a čas podepsání dokumentu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Typy elektronického podpisu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Obyčejný elektronický </a:t>
            </a:r>
            <a:r>
              <a:rPr lang="cs-CZ" b="1" dirty="0" smtClean="0"/>
              <a:t>podpis - </a:t>
            </a:r>
            <a:r>
              <a:rPr lang="cs-CZ" dirty="0"/>
              <a:t>jedná o obyčejný vlastnoruční podpis převedený do digitální podoby </a:t>
            </a:r>
            <a:endParaRPr lang="cs-CZ" dirty="0" smtClean="0"/>
          </a:p>
          <a:p>
            <a:r>
              <a:rPr lang="cs-CZ" dirty="0"/>
              <a:t>Nedostatkem tohoto porovnání vlastnoručního podpisu a </a:t>
            </a:r>
            <a:r>
              <a:rPr lang="cs-CZ" dirty="0" err="1"/>
              <a:t>zdigitalizovaného</a:t>
            </a:r>
            <a:r>
              <a:rPr lang="cs-CZ" dirty="0"/>
              <a:t> podpisu je především v tom, že se jedná o čistě vizuální srovnání.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Typy elektronického podpisu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7065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Zaručený elektronický </a:t>
            </a:r>
            <a:r>
              <a:rPr lang="cs-CZ" b="1" dirty="0" smtClean="0"/>
              <a:t>podpis - </a:t>
            </a:r>
            <a:r>
              <a:rPr lang="cs-CZ" dirty="0"/>
              <a:t>j</a:t>
            </a:r>
            <a:r>
              <a:rPr lang="cs-CZ" dirty="0" smtClean="0"/>
              <a:t>edná </a:t>
            </a:r>
            <a:r>
              <a:rPr lang="cs-CZ" dirty="0"/>
              <a:t>se o elektronický podpis, který je vytvořen za využití kryptografie (šifrování).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Splňuje následující požadavky:</a:t>
            </a:r>
          </a:p>
          <a:p>
            <a:pPr lvl="0"/>
            <a:r>
              <a:rPr lang="cs-CZ" dirty="0"/>
              <a:t>je jednoznačně spojen s podepisující osobou,</a:t>
            </a:r>
          </a:p>
          <a:p>
            <a:pPr lvl="0"/>
            <a:r>
              <a:rPr lang="cs-CZ" dirty="0"/>
              <a:t>umožňuje identifikaci podepisující osoby ve vztahu k datové zprávě,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7795592" cy="4525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byl vytvořen a připojen k datové zprávě pomocí prostředků, které podepisující osoba může udržet pod svou výhradní kontrolou,</a:t>
            </a:r>
          </a:p>
          <a:p>
            <a:pPr lvl="0"/>
            <a:r>
              <a:rPr lang="cs-CZ" dirty="0"/>
              <a:t>je k datové zprávě, ke které se vztahuje, připojen takovým způsobem, že je možno zjistit jakoukoliv následnou změnu dat." </a:t>
            </a:r>
          </a:p>
        </p:txBody>
      </p:sp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ffectLst/>
              </a:rPr>
              <a:t>Hašovací</a:t>
            </a:r>
            <a:r>
              <a:rPr lang="cs-CZ" b="1" dirty="0">
                <a:effectLst/>
              </a:rPr>
              <a:t> funkce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Zástupný symbol pro obsah 5" descr="Princip hašování při tvorbě digitálního podpisu (viz[4]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6768751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Podepisování </a:t>
            </a:r>
            <a:r>
              <a:rPr lang="cs-CZ" b="1" dirty="0" smtClean="0">
                <a:effectLst/>
              </a:rPr>
              <a:t>dokumentu - princip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Odesílatel získá počítačový program pro vytváření a ověřování elektronického podpisu.</a:t>
            </a:r>
          </a:p>
          <a:p>
            <a:pPr lvl="0"/>
            <a:r>
              <a:rPr lang="cs-CZ" dirty="0"/>
              <a:t>Programem vygeneruje dvojici soukromého a veřejného klíče.</a:t>
            </a:r>
          </a:p>
          <a:p>
            <a:pPr lvl="0"/>
            <a:r>
              <a:rPr lang="cs-CZ" dirty="0"/>
              <a:t>Veřejný klíč předloží poskytovateli certifikačních služeb (CA - certifikační autorita), přičemž musí prokázat svou totožnost.</a:t>
            </a:r>
          </a:p>
        </p:txBody>
      </p:sp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Podepisování dokumentu - princip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083624" cy="4525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Certifikační autorita mu vystaví certifikát, který zaručuje, že veřejný klíč náleží právě této osobě.</a:t>
            </a:r>
          </a:p>
          <a:p>
            <a:pPr lvl="0"/>
            <a:r>
              <a:rPr lang="cs-CZ" dirty="0"/>
              <a:t>Pomocí svého soukromého klíče může odesílatel vytvářet elektronický podpis pro jednotlivé dokumenty a příjemci si mohou pomocí jeho veřejného klíče ověřit pravost tohoto podpisu.</a:t>
            </a:r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335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Digitální podpis</vt:lpstr>
      <vt:lpstr>Definice</vt:lpstr>
      <vt:lpstr>Vlastnosti elektronického podpisu</vt:lpstr>
      <vt:lpstr>Typy elektronického podpisu</vt:lpstr>
      <vt:lpstr>Typy elektronického podpisu</vt:lpstr>
      <vt:lpstr>Prezentace aplikace PowerPoint</vt:lpstr>
      <vt:lpstr>Hašovací funkce</vt:lpstr>
      <vt:lpstr>Podepisování dokumentu - princip</vt:lpstr>
      <vt:lpstr>Podepisování dokumentu - princip</vt:lpstr>
      <vt:lpstr>Ověření pravosti podpisu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21</cp:revision>
  <dcterms:created xsi:type="dcterms:W3CDTF">2012-12-26T18:07:43Z</dcterms:created>
  <dcterms:modified xsi:type="dcterms:W3CDTF">2013-04-25T19:19:59Z</dcterms:modified>
</cp:coreProperties>
</file>