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rypto-world.info/pinkava/uvod/bulletin1.pdf" TargetMode="External"/><Relationship Id="rId2" Type="http://schemas.openxmlformats.org/officeDocument/2006/relationships/hyperlink" Target="http://kryptologie.uhk.cz/54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ypto-world.info/pinkava/uvod/bulletin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Šifrování dat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Informační bezpečnost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_BEZP_16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Vlastnosti elektronického podpisu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Jednoznačná identifikace původce podpisu - příjemce ví, kdo dokument poslal.</a:t>
            </a:r>
          </a:p>
          <a:p>
            <a:pPr lvl="0"/>
            <a:r>
              <a:rPr lang="cs-CZ" dirty="0"/>
              <a:t>Zajištění integrity zprávy - příjemce má jistotu, že dokument došel kompletní a nebyl během přenosu pozměněn.</a:t>
            </a:r>
          </a:p>
          <a:p>
            <a:pPr lvl="0"/>
            <a:r>
              <a:rPr lang="cs-CZ" dirty="0"/>
              <a:t>Zaručení nepopiratelnosti - odesílatel nemůže popřít, že daný dokument opravdu odeslal.</a:t>
            </a:r>
          </a:p>
          <a:p>
            <a:pPr lvl="0"/>
            <a:r>
              <a:rPr lang="cs-CZ" dirty="0"/>
              <a:t>Podpis nelze napodobit ani zneužít pro jiný dokument.</a:t>
            </a:r>
          </a:p>
        </p:txBody>
      </p:sp>
    </p:spTree>
    <p:extLst>
      <p:ext uri="{BB962C8B-B14F-4D97-AF65-F5344CB8AC3E}">
        <p14:creationId xmlns:p14="http://schemas.microsoft.com/office/powerpoint/2010/main" val="264908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smtClean="0"/>
              <a:t>digitálního podpisu</a:t>
            </a:r>
            <a:endParaRPr lang="cs-CZ" dirty="0"/>
          </a:p>
        </p:txBody>
      </p:sp>
      <p:pic>
        <p:nvPicPr>
          <p:cNvPr id="4" name="Zástupný symbol pro obsah 3" descr="Princip hašování při tvorbě digitálního podpisu (viz[4]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2" y="1826419"/>
            <a:ext cx="5400675" cy="398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986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BERÁNEK, Marek. </a:t>
            </a:r>
            <a:r>
              <a:rPr lang="cs-CZ" i="1" dirty="0"/>
              <a:t>Elektronický podpis</a:t>
            </a:r>
            <a:r>
              <a:rPr lang="cs-CZ" dirty="0"/>
              <a:t> [online]. [cit. 2013-02-03]. Dostupné z: </a:t>
            </a:r>
            <a:r>
              <a:rPr lang="cs-CZ" u="sng" dirty="0">
                <a:hlinkClick r:id="rId2"/>
              </a:rPr>
              <a:t>http://kryptologie.uhk.cz/54.htm</a:t>
            </a:r>
            <a:endParaRPr lang="cs-CZ" dirty="0"/>
          </a:p>
          <a:p>
            <a:r>
              <a:rPr lang="cs-CZ" dirty="0"/>
              <a:t>PINKAVA, Jaroslav. Základy kryptografie I. [online]. [cit. 2013-02-03]. Dostupné z: </a:t>
            </a:r>
            <a:r>
              <a:rPr lang="cs-CZ" u="sng" dirty="0">
                <a:hlinkClick r:id="rId3"/>
              </a:rPr>
              <a:t>http://crypto-world.info/pinkava/uvod/bulletin1.pdf</a:t>
            </a:r>
            <a:endParaRPr lang="cs-CZ" dirty="0"/>
          </a:p>
          <a:p>
            <a:r>
              <a:rPr lang="cs-CZ" dirty="0"/>
              <a:t>PINKAVA, Jaroslav. Základy kryptografie II. [online]. [cit. 2013-02-03]. Dostupné z: </a:t>
            </a:r>
            <a:r>
              <a:rPr lang="cs-CZ" u="sng" dirty="0">
                <a:hlinkClick r:id="rId4"/>
              </a:rPr>
              <a:t>http://crypto-world.info/pinkava/uvod/bulletin2.pdf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cs-CZ" b="1" dirty="0">
                <a:effectLst/>
              </a:rPr>
              <a:t>Symetrické šifry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oužívající </a:t>
            </a:r>
            <a:r>
              <a:rPr lang="cs-CZ" dirty="0"/>
              <a:t>stejný šifrovací klíč jak pro zašifrování, tak pro dešifrování. </a:t>
            </a:r>
            <a:endParaRPr lang="cs-CZ" dirty="0" smtClean="0"/>
          </a:p>
          <a:p>
            <a:r>
              <a:rPr lang="cs-CZ" dirty="0" smtClean="0"/>
              <a:t>Výhoda - vyšší </a:t>
            </a:r>
            <a:r>
              <a:rPr lang="cs-CZ" dirty="0"/>
              <a:t>rychlostí práce počítače při šifrování. </a:t>
            </a:r>
            <a:endParaRPr lang="cs-CZ" dirty="0" smtClean="0"/>
          </a:p>
          <a:p>
            <a:r>
              <a:rPr lang="cs-CZ" dirty="0" smtClean="0"/>
              <a:t>Nevýhoda - v</a:t>
            </a:r>
            <a:r>
              <a:rPr lang="cs-CZ" dirty="0"/>
              <a:t> okamžiku </a:t>
            </a:r>
            <a:r>
              <a:rPr lang="cs-CZ" dirty="0" smtClean="0"/>
              <a:t>prozrazení jsou odkryta </a:t>
            </a:r>
            <a:r>
              <a:rPr lang="cs-CZ" dirty="0"/>
              <a:t>všechna kdy jím zašifrovaná data.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praxi se symetrické šifry využívají především pro zašifrování zálohovaných dat.</a:t>
            </a:r>
          </a:p>
        </p:txBody>
      </p:sp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symetrického šifrování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76872"/>
            <a:ext cx="7272808" cy="310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symetrických šifer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7065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i="1" dirty="0"/>
              <a:t>Proudové šifry</a:t>
            </a:r>
            <a:r>
              <a:rPr lang="cs-CZ" dirty="0"/>
              <a:t> -  jsou šifrovací algoritmy, které mohou zpracovávat zprávu libovolné </a:t>
            </a:r>
            <a:r>
              <a:rPr lang="cs-CZ" dirty="0" smtClean="0"/>
              <a:t>délky.</a:t>
            </a:r>
          </a:p>
          <a:p>
            <a:r>
              <a:rPr lang="cs-CZ" dirty="0" smtClean="0"/>
              <a:t>Nemusí </a:t>
            </a:r>
            <a:r>
              <a:rPr lang="cs-CZ" dirty="0"/>
              <a:t>tedy shromáždit před šifrováním </a:t>
            </a:r>
            <a:r>
              <a:rPr lang="cs-CZ" dirty="0" smtClean="0"/>
              <a:t>nejprve </a:t>
            </a:r>
            <a:r>
              <a:rPr lang="cs-CZ" dirty="0"/>
              <a:t>celý blok dat. </a:t>
            </a:r>
            <a:endParaRPr lang="cs-CZ" dirty="0" smtClean="0"/>
          </a:p>
          <a:p>
            <a:r>
              <a:rPr lang="cs-CZ" dirty="0" smtClean="0"/>
              <a:t>Jednoduchá konstrukce.</a:t>
            </a:r>
          </a:p>
          <a:p>
            <a:r>
              <a:rPr lang="cs-CZ" dirty="0" smtClean="0"/>
              <a:t>Sestává </a:t>
            </a:r>
            <a:r>
              <a:rPr lang="cs-CZ" dirty="0"/>
              <a:t>z náhodného generátoru, jehož výstupní hodnoty závisí na hodnotách tajného klíče. </a:t>
            </a:r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symetrických šifer</a:t>
            </a:r>
            <a:endParaRPr lang="cs-CZ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779559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 i="1" dirty="0"/>
              <a:t>Blokové šifry</a:t>
            </a:r>
            <a:r>
              <a:rPr lang="cs-CZ" dirty="0"/>
              <a:t> - </a:t>
            </a:r>
            <a:r>
              <a:rPr lang="cs-CZ" dirty="0" err="1"/>
              <a:t>zašifrovávají</a:t>
            </a:r>
            <a:r>
              <a:rPr lang="cs-CZ" dirty="0"/>
              <a:t> současně celý blok dat </a:t>
            </a:r>
            <a:endParaRPr lang="cs-CZ" dirty="0" smtClean="0"/>
          </a:p>
          <a:p>
            <a:r>
              <a:rPr lang="cs-CZ" dirty="0" smtClean="0"/>
              <a:t>Velikost </a:t>
            </a:r>
            <a:r>
              <a:rPr lang="cs-CZ" dirty="0"/>
              <a:t>vstupního bloku blokové šifry má základní význam pro bezpečnost celého algoritmu.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by velikost tohoto bloku byla malá, pak by bylo možné vytvořit "slovník", tj. sestavit kompletní seznam (při určitém klíči) vstupních a jim </a:t>
            </a:r>
            <a:r>
              <a:rPr lang="cs-CZ" dirty="0" smtClean="0"/>
              <a:t>odpovídající </a:t>
            </a:r>
            <a:r>
              <a:rPr lang="cs-CZ" dirty="0"/>
              <a:t>výstupních hodnot </a:t>
            </a:r>
            <a:r>
              <a:rPr lang="cs-CZ" dirty="0" smtClean="0"/>
              <a:t>algoritmu.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Módy blokových šifer</a:t>
            </a:r>
            <a:r>
              <a:rPr lang="cs-CZ" b="1" dirty="0" smtClean="0">
                <a:effectLst/>
              </a:rPr>
              <a:t>: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299648" cy="4525963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mód CFB (</a:t>
            </a:r>
            <a:r>
              <a:rPr lang="cs-CZ" dirty="0" err="1"/>
              <a:t>Cipher</a:t>
            </a:r>
            <a:r>
              <a:rPr lang="cs-CZ" dirty="0"/>
              <a:t> Feedback mode): blok šifrového textu je získán zašifrováním minulého bloku šifrového textu </a:t>
            </a:r>
            <a:r>
              <a:rPr lang="cs-CZ" dirty="0" smtClean="0"/>
              <a:t>a  </a:t>
            </a:r>
            <a:r>
              <a:rPr lang="cs-CZ" dirty="0"/>
              <a:t>přičtením části vzniklého šifrového textu </a:t>
            </a:r>
            <a:r>
              <a:rPr lang="cs-CZ" dirty="0" smtClean="0"/>
              <a:t>modulo </a:t>
            </a:r>
            <a:r>
              <a:rPr lang="cs-CZ" dirty="0"/>
              <a:t>dva k stejně dlouhému  bloku otevřeného textu. </a:t>
            </a:r>
          </a:p>
          <a:p>
            <a:pPr lvl="0"/>
            <a:r>
              <a:rPr lang="cs-CZ" dirty="0"/>
              <a:t>mód CBC (</a:t>
            </a:r>
            <a:r>
              <a:rPr lang="cs-CZ" dirty="0" err="1"/>
              <a:t>Cipher</a:t>
            </a:r>
            <a:r>
              <a:rPr lang="cs-CZ" dirty="0"/>
              <a:t> </a:t>
            </a:r>
            <a:r>
              <a:rPr lang="cs-CZ" dirty="0" err="1"/>
              <a:t>Block</a:t>
            </a:r>
            <a:r>
              <a:rPr lang="cs-CZ" dirty="0"/>
              <a:t> </a:t>
            </a:r>
            <a:r>
              <a:rPr lang="cs-CZ" dirty="0" err="1"/>
              <a:t>Chaining</a:t>
            </a:r>
            <a:r>
              <a:rPr lang="cs-CZ" dirty="0"/>
              <a:t> mode): blok šifrového textu je získán tak, že sečteme nejprve </a:t>
            </a:r>
            <a:r>
              <a:rPr lang="cs-CZ" dirty="0" err="1"/>
              <a:t>mod</a:t>
            </a:r>
            <a:r>
              <a:rPr lang="cs-CZ" dirty="0"/>
              <a:t> 2 blok otevřeného textu s minulým šifrovým textem a výsledek zašifrujeme.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Asymetrické šifrování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J</a:t>
            </a:r>
            <a:r>
              <a:rPr lang="cs-CZ" dirty="0" smtClean="0"/>
              <a:t>sou </a:t>
            </a:r>
            <a:r>
              <a:rPr lang="cs-CZ" dirty="0"/>
              <a:t>použity dva klíče. </a:t>
            </a:r>
            <a:endParaRPr lang="cs-CZ" dirty="0" smtClean="0"/>
          </a:p>
          <a:p>
            <a:r>
              <a:rPr lang="cs-CZ" dirty="0" smtClean="0"/>
              <a:t>Jeden</a:t>
            </a:r>
            <a:r>
              <a:rPr lang="cs-CZ" dirty="0"/>
              <a:t>, </a:t>
            </a:r>
            <a:r>
              <a:rPr lang="cs-CZ" b="1" dirty="0"/>
              <a:t>veřejný klíč (</a:t>
            </a:r>
            <a:r>
              <a:rPr lang="cs-CZ" b="1" i="1" dirty="0"/>
              <a:t>public </a:t>
            </a:r>
            <a:r>
              <a:rPr lang="cs-CZ" b="1" i="1" dirty="0" err="1"/>
              <a:t>key</a:t>
            </a:r>
            <a:r>
              <a:rPr lang="cs-CZ" b="1" dirty="0"/>
              <a:t>)</a:t>
            </a:r>
            <a:r>
              <a:rPr lang="cs-CZ" dirty="0"/>
              <a:t> pro zašifrování zprávy </a:t>
            </a:r>
            <a:r>
              <a:rPr lang="cs-CZ" dirty="0" smtClean="0"/>
              <a:t>a </a:t>
            </a:r>
            <a:r>
              <a:rPr lang="cs-CZ" dirty="0"/>
              <a:t>druhý pro dešifrování, </a:t>
            </a:r>
            <a:r>
              <a:rPr lang="cs-CZ" b="1" dirty="0"/>
              <a:t>soukromý klíč (</a:t>
            </a:r>
            <a:r>
              <a:rPr lang="cs-CZ" b="1" i="1" dirty="0" err="1"/>
              <a:t>private</a:t>
            </a:r>
            <a:r>
              <a:rPr lang="cs-CZ" b="1" i="1" dirty="0"/>
              <a:t> </a:t>
            </a:r>
            <a:r>
              <a:rPr lang="cs-CZ" b="1" i="1" dirty="0" err="1"/>
              <a:t>key</a:t>
            </a:r>
            <a:r>
              <a:rPr lang="cs-CZ" b="1" dirty="0"/>
              <a:t>)</a:t>
            </a:r>
            <a:r>
              <a:rPr lang="cs-CZ" dirty="0"/>
              <a:t>.  </a:t>
            </a:r>
            <a:endParaRPr lang="cs-CZ" dirty="0" smtClean="0"/>
          </a:p>
          <a:p>
            <a:r>
              <a:rPr lang="cs-CZ" dirty="0" smtClean="0"/>
              <a:t>Soukromý </a:t>
            </a:r>
            <a:r>
              <a:rPr lang="cs-CZ" dirty="0"/>
              <a:t>klíč je tajný a proto musí být pečlivě střežen a chráněn.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generování klíče pomocí speciálního počítačového programu přitom ve skutečnosti jde o jeden klíč, který se v následném kroku rozdělí na dvě části, vzájemně neodvoditelné. </a:t>
            </a:r>
            <a:endParaRPr lang="cs-CZ" dirty="0" smtClean="0"/>
          </a:p>
          <a:p>
            <a:r>
              <a:rPr lang="cs-CZ" dirty="0" smtClean="0"/>
              <a:t>Soukromý </a:t>
            </a:r>
            <a:r>
              <a:rPr lang="cs-CZ" dirty="0"/>
              <a:t>a veřejný klíč spolu tvoří </a:t>
            </a:r>
            <a:r>
              <a:rPr lang="cs-CZ" b="1" dirty="0"/>
              <a:t>klíčový pár (</a:t>
            </a:r>
            <a:r>
              <a:rPr lang="cs-CZ" b="1" i="1" dirty="0" err="1"/>
              <a:t>key</a:t>
            </a:r>
            <a:r>
              <a:rPr lang="cs-CZ" b="1" i="1" dirty="0"/>
              <a:t> pair</a:t>
            </a:r>
            <a:r>
              <a:rPr lang="cs-CZ" b="1" dirty="0"/>
              <a:t>)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smtClean="0"/>
              <a:t>Asymetrického </a:t>
            </a:r>
            <a:r>
              <a:rPr lang="cs-CZ" dirty="0"/>
              <a:t>šifrování</a:t>
            </a:r>
            <a:endParaRPr lang="cs-CZ" dirty="0">
              <a:effectLst/>
            </a:endParaRP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200800" cy="4640820"/>
          </a:xfrm>
        </p:spPr>
      </p:pic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b="1" dirty="0">
                <a:effectLst/>
              </a:rPr>
              <a:t>Digitální </a:t>
            </a:r>
            <a:r>
              <a:rPr lang="cs-CZ" b="1" dirty="0" smtClean="0">
                <a:effectLst/>
              </a:rPr>
              <a:t>podpis</a:t>
            </a:r>
            <a:endParaRPr lang="cs-CZ" dirty="0">
              <a:effectLst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554162"/>
            <a:ext cx="8227640" cy="4525963"/>
          </a:xfrm>
        </p:spPr>
        <p:txBody>
          <a:bodyPr>
            <a:normAutofit/>
          </a:bodyPr>
          <a:lstStyle/>
          <a:p>
            <a:r>
              <a:rPr lang="cs-CZ" dirty="0"/>
              <a:t>M</a:t>
            </a:r>
            <a:r>
              <a:rPr lang="cs-CZ" dirty="0" smtClean="0"/>
              <a:t>á </a:t>
            </a:r>
            <a:r>
              <a:rPr lang="cs-CZ" dirty="0"/>
              <a:t>zaručit jednoznačnou identifikaci osoby v prostředí digitálního světa. </a:t>
            </a:r>
            <a:endParaRPr lang="cs-CZ" dirty="0" smtClean="0"/>
          </a:p>
          <a:p>
            <a:r>
              <a:rPr lang="cs-CZ" dirty="0" smtClean="0"/>
              <a:t>Požaduje </a:t>
            </a:r>
            <a:r>
              <a:rPr lang="cs-CZ" dirty="0"/>
              <a:t>se, aby tento podpis byl jedinečný vzhledem k podepisovanému dokumentu a především kýmkoliv nezfalšovatelný. </a:t>
            </a:r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igitální </a:t>
            </a:r>
            <a:r>
              <a:rPr lang="cs-CZ" dirty="0"/>
              <a:t>dokument podepsaný digitálním </a:t>
            </a:r>
            <a:r>
              <a:rPr lang="cs-CZ" dirty="0" smtClean="0"/>
              <a:t>podpisem je </a:t>
            </a:r>
            <a:r>
              <a:rPr lang="cs-CZ" dirty="0"/>
              <a:t>rovnocenným dokumentu podepsanému rukou.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372</Words>
  <Application>Microsoft Office PowerPoint</Application>
  <PresentationFormat>Předvádění na obrazovce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Šifrování dat</vt:lpstr>
      <vt:lpstr>Symetrické šifry</vt:lpstr>
      <vt:lpstr>Princip symetrického šifrování</vt:lpstr>
      <vt:lpstr>Rozdělení symetrických šifer</vt:lpstr>
      <vt:lpstr>Rozdělení symetrických šifer</vt:lpstr>
      <vt:lpstr>Módy blokových šifer:</vt:lpstr>
      <vt:lpstr>Asymetrické šifrování</vt:lpstr>
      <vt:lpstr>Princip Asymetrického šifrování</vt:lpstr>
      <vt:lpstr>Digitální podpis</vt:lpstr>
      <vt:lpstr>Vlastnosti elektronického podpisu</vt:lpstr>
      <vt:lpstr>Princip digitálního podpisu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19</cp:revision>
  <dcterms:created xsi:type="dcterms:W3CDTF">2012-12-26T18:07:43Z</dcterms:created>
  <dcterms:modified xsi:type="dcterms:W3CDTF">2013-04-25T19:17:11Z</dcterms:modified>
</cp:coreProperties>
</file>