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osu.cz/~klimesc/public/files/Pocitacove%20systemy/Prednasky/08_-_Pocitacove_viry.pdf" TargetMode="External"/><Relationship Id="rId2" Type="http://schemas.openxmlformats.org/officeDocument/2006/relationships/hyperlink" Target="http://www.cmsps.cz/~marlib/bezpecnost/viry/velka_kniha_o_virech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Bezpečnost dat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Informační bezpečnost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_BEZP_15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ffectLst/>
              </a:rPr>
              <a:t>Backdoor</a:t>
            </a:r>
            <a:r>
              <a:rPr lang="cs-CZ" b="1" dirty="0">
                <a:effectLst/>
              </a:rPr>
              <a:t>, Zombie, </a:t>
            </a:r>
            <a:r>
              <a:rPr lang="cs-CZ" b="1" dirty="0" err="1">
                <a:effectLst/>
              </a:rPr>
              <a:t>Botnets</a:t>
            </a:r>
            <a:r>
              <a:rPr lang="cs-CZ" b="1" dirty="0">
                <a:effectLst/>
              </a:rPr>
              <a:t> 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umožňují </a:t>
            </a:r>
            <a:r>
              <a:rPr lang="cs-CZ" dirty="0"/>
              <a:t>k systému přístup útočníkovi. 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takto nakaženého PC může být vytvořena „zombie“ pod kontrolou autora viru. 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ítě </a:t>
            </a:r>
            <a:r>
              <a:rPr lang="cs-CZ" dirty="0"/>
              <a:t>takových strojů se nazývají </a:t>
            </a:r>
            <a:r>
              <a:rPr lang="cs-CZ" dirty="0" err="1"/>
              <a:t>botnets</a:t>
            </a:r>
            <a:r>
              <a:rPr lang="cs-CZ" dirty="0"/>
              <a:t> a často jsou využívány k další </a:t>
            </a:r>
            <a:r>
              <a:rPr lang="cs-CZ" dirty="0" smtClean="0"/>
              <a:t>činnosti </a:t>
            </a:r>
            <a:r>
              <a:rPr lang="cs-CZ" dirty="0"/>
              <a:t>jako je např. odesílání spamu nebo provádění </a:t>
            </a:r>
            <a:r>
              <a:rPr lang="cs-CZ" dirty="0" err="1"/>
              <a:t>DDoS</a:t>
            </a:r>
            <a:r>
              <a:rPr lang="cs-CZ" dirty="0"/>
              <a:t> </a:t>
            </a:r>
            <a:r>
              <a:rPr lang="cs-CZ" dirty="0" smtClean="0"/>
              <a:t>útoků</a:t>
            </a:r>
            <a:r>
              <a:rPr lang="cs-CZ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4908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HÁK, Igor. </a:t>
            </a:r>
            <a:r>
              <a:rPr lang="cs-CZ" i="1" dirty="0"/>
              <a:t>Moderní počítačové viry</a:t>
            </a:r>
            <a:r>
              <a:rPr lang="cs-CZ" dirty="0"/>
              <a:t> [online]. [cit. 2013-02-03]. Dostupné z: </a:t>
            </a:r>
            <a:r>
              <a:rPr lang="cs-CZ" u="sng" dirty="0">
                <a:hlinkClick r:id="rId2"/>
              </a:rPr>
              <a:t>http://www.cmsps.cz/~marlib/bezpecnost/viry/velka_kniha_o_virech.pdf</a:t>
            </a:r>
            <a:endParaRPr lang="cs-CZ" dirty="0"/>
          </a:p>
          <a:p>
            <a:r>
              <a:rPr lang="cs-CZ" i="1" dirty="0"/>
              <a:t>Počítačové viry</a:t>
            </a:r>
            <a:r>
              <a:rPr lang="cs-CZ" dirty="0"/>
              <a:t> [online]. [cit. 2013-02-03]. Dostupné z: </a:t>
            </a:r>
            <a:r>
              <a:rPr lang="cs-CZ" u="sng" dirty="0">
                <a:hlinkClick r:id="rId3"/>
              </a:rPr>
              <a:t>http://www1.osu.cz/~klimesc/public/files/Pocitacove%20systemy/Prednasky/08_-_Pocitacove_viry.pdf</a:t>
            </a:r>
            <a:endParaRPr lang="cs-CZ" dirty="0"/>
          </a:p>
          <a:p>
            <a:r>
              <a:rPr lang="cs-CZ" i="1" dirty="0"/>
              <a:t>Počítačové viry, antivirová ochrana a bezpečnost na internetu</a:t>
            </a:r>
            <a:r>
              <a:rPr lang="cs-CZ" dirty="0"/>
              <a:t> [online]. [cit. 2013-02-03]. Dostupné z: http://www.ped.muni.cz/wtech/old2012/u3v/iepp/05.pdf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r>
              <a:rPr lang="cs-CZ" b="1" dirty="0" smtClean="0">
                <a:effectLst/>
              </a:rPr>
              <a:t>Definice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Informační bezpečnost chápeme jako zodpovědnost za ochranu informací během jejich vzniku, zpracování, ukládání, přenosů a likvidace prostřednictvím logických, technických, fyzických a organizačních opatření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77072"/>
            <a:ext cx="2520280" cy="167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informačních systémů: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Paranoidní - absolutní  </a:t>
            </a:r>
            <a:r>
              <a:rPr lang="cs-CZ" dirty="0" smtClean="0"/>
              <a:t>zabezpečení</a:t>
            </a:r>
            <a:endParaRPr lang="cs-CZ" dirty="0"/>
          </a:p>
          <a:p>
            <a:pPr lvl="0"/>
            <a:r>
              <a:rPr lang="cs-CZ" dirty="0" smtClean="0"/>
              <a:t>Přísná </a:t>
            </a:r>
            <a:r>
              <a:rPr lang="cs-CZ" dirty="0"/>
              <a:t>- všechno, co není výslovně dovoleno provádět, je zakázáno.</a:t>
            </a:r>
          </a:p>
          <a:p>
            <a:pPr lvl="0"/>
            <a:r>
              <a:rPr lang="cs-CZ" dirty="0"/>
              <a:t>Povolná - co není zakázáno, je povoleno.</a:t>
            </a:r>
          </a:p>
          <a:p>
            <a:pPr lvl="0"/>
            <a:r>
              <a:rPr lang="cs-CZ" dirty="0"/>
              <a:t>Promiskuitní - vše  je dovoleno, tedy i to, co by mělo být z důvodů alespoň základní ochrany zakázáno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informační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706562"/>
            <a:ext cx="8686800" cy="4525963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/>
              <a:t>kompromitace</a:t>
            </a:r>
          </a:p>
          <a:p>
            <a:pPr lvl="0"/>
            <a:r>
              <a:rPr lang="cs-CZ" dirty="0"/>
              <a:t>nedovolená modifikace (změna hodnot)</a:t>
            </a:r>
          </a:p>
          <a:p>
            <a:pPr lvl="0"/>
            <a:r>
              <a:rPr lang="cs-CZ" dirty="0"/>
              <a:t>destrukce části, nebo celého informačního systému</a:t>
            </a:r>
          </a:p>
          <a:p>
            <a:pPr lvl="0"/>
            <a:r>
              <a:rPr lang="cs-CZ" dirty="0"/>
              <a:t>zneužitím citlivých informací</a:t>
            </a:r>
          </a:p>
          <a:p>
            <a:pPr lvl="0"/>
            <a:r>
              <a:rPr lang="cs-CZ" dirty="0"/>
              <a:t>použití klamných </a:t>
            </a:r>
            <a:r>
              <a:rPr lang="cs-CZ" dirty="0" smtClean="0"/>
              <a:t>dat</a:t>
            </a:r>
          </a:p>
          <a:p>
            <a:pPr lvl="0"/>
            <a:r>
              <a:rPr lang="cs-CZ" dirty="0" smtClean="0"/>
              <a:t>špatná </a:t>
            </a:r>
            <a:r>
              <a:rPr lang="cs-CZ" dirty="0"/>
              <a:t>interpretace hodnot</a:t>
            </a:r>
          </a:p>
          <a:p>
            <a:pPr lvl="0"/>
            <a:r>
              <a:rPr lang="cs-CZ" dirty="0"/>
              <a:t>neoprávněný přístup k </a:t>
            </a:r>
            <a:r>
              <a:rPr lang="cs-CZ" dirty="0" smtClean="0"/>
              <a:t>hmotným i hodnotám</a:t>
            </a:r>
            <a:endParaRPr lang="cs-CZ" dirty="0"/>
          </a:p>
          <a:p>
            <a:pPr lvl="0"/>
            <a:r>
              <a:rPr lang="cs-CZ" dirty="0" smtClean="0"/>
              <a:t>únik informací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Protiopatření proti úniku informací</a:t>
            </a:r>
            <a:endParaRPr lang="cs-CZ" dirty="0"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7795592" cy="45259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administrativní (zákaz přístupu, či manipulace s </a:t>
            </a:r>
            <a:r>
              <a:rPr lang="cs-CZ" dirty="0" smtClean="0"/>
              <a:t>daty)</a:t>
            </a:r>
            <a:endParaRPr lang="cs-CZ" dirty="0"/>
          </a:p>
          <a:p>
            <a:pPr lvl="0"/>
            <a:r>
              <a:rPr lang="cs-CZ" dirty="0"/>
              <a:t>logická (nastavení přístupových práv)</a:t>
            </a:r>
          </a:p>
          <a:p>
            <a:pPr lvl="0"/>
            <a:r>
              <a:rPr lang="cs-CZ" dirty="0"/>
              <a:t>fyzická (zabránění přístupu nepovolaných osob, ochrana </a:t>
            </a:r>
            <a:r>
              <a:rPr lang="cs-CZ" dirty="0" smtClean="0"/>
              <a:t>objektů)</a:t>
            </a:r>
            <a:endParaRPr lang="cs-CZ" dirty="0"/>
          </a:p>
          <a:p>
            <a:pPr lvl="0"/>
            <a:r>
              <a:rPr lang="cs-CZ" dirty="0"/>
              <a:t>technická (disková pole, šifrovací a kryptografické </a:t>
            </a:r>
            <a:r>
              <a:rPr lang="cs-CZ" dirty="0" smtClean="0"/>
              <a:t>systémy)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Bezpečnostní hrozby z Internetu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299648" cy="4525963"/>
          </a:xfrm>
        </p:spPr>
        <p:txBody>
          <a:bodyPr/>
          <a:lstStyle/>
          <a:p>
            <a:r>
              <a:rPr lang="cs-CZ" b="1" dirty="0" err="1"/>
              <a:t>Malware</a:t>
            </a:r>
            <a:r>
              <a:rPr lang="cs-CZ" b="1" dirty="0"/>
              <a:t> </a:t>
            </a:r>
            <a:endParaRPr lang="cs-CZ" dirty="0"/>
          </a:p>
          <a:p>
            <a:pPr lvl="1"/>
            <a:r>
              <a:rPr lang="cs-CZ" b="1" i="1" dirty="0" err="1"/>
              <a:t>Spyware</a:t>
            </a:r>
            <a:r>
              <a:rPr lang="cs-CZ" b="1" i="1" dirty="0"/>
              <a:t> </a:t>
            </a:r>
            <a:endParaRPr lang="cs-CZ" dirty="0"/>
          </a:p>
          <a:p>
            <a:pPr lvl="1"/>
            <a:r>
              <a:rPr lang="cs-CZ" b="1" i="1" dirty="0" err="1"/>
              <a:t>Adware</a:t>
            </a:r>
            <a:r>
              <a:rPr lang="cs-CZ" b="1" i="1" dirty="0"/>
              <a:t> </a:t>
            </a:r>
            <a:endParaRPr lang="cs-CZ" dirty="0"/>
          </a:p>
          <a:p>
            <a:pPr lvl="1"/>
            <a:r>
              <a:rPr lang="cs-CZ" b="1" i="1" dirty="0"/>
              <a:t>Dialer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44824"/>
            <a:ext cx="4968552" cy="409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Spam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Spam je nevyžádané masově šířené sdělení (nejčastěji reklamní) šířené internetem. </a:t>
            </a:r>
            <a:endParaRPr lang="cs-CZ" dirty="0" smtClean="0"/>
          </a:p>
          <a:p>
            <a:r>
              <a:rPr lang="cs-CZ" dirty="0" smtClean="0"/>
              <a:t>Původně </a:t>
            </a:r>
            <a:r>
              <a:rPr lang="cs-CZ" dirty="0"/>
              <a:t>se používalo především pro nevyžádané reklamní e-maily, postupem času tento fenomén postihl i ostatní druhy internetové komunikace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509120"/>
            <a:ext cx="1219200" cy="12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ffectLst/>
              </a:rPr>
              <a:t>Phishing</a:t>
            </a:r>
            <a:r>
              <a:rPr lang="cs-CZ" b="1" dirty="0">
                <a:effectLst/>
              </a:rPr>
              <a:t>  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083624" cy="4525963"/>
          </a:xfrm>
        </p:spPr>
        <p:txBody>
          <a:bodyPr>
            <a:normAutofit/>
          </a:bodyPr>
          <a:lstStyle/>
          <a:p>
            <a:pPr lvl="0"/>
            <a:r>
              <a:rPr lang="cs-CZ" dirty="0" err="1"/>
              <a:t>Phishing</a:t>
            </a:r>
            <a:r>
              <a:rPr lang="cs-CZ" dirty="0"/>
              <a:t> je činnost, při které je rozesílán email uživatelům Internetu, který se tváři, že byl odeslán z legitimní organizace (většinou finanční, banky apod.). </a:t>
            </a:r>
            <a:endParaRPr lang="cs-CZ" dirty="0" smtClean="0"/>
          </a:p>
          <a:p>
            <a:pPr lvl="0"/>
            <a:r>
              <a:rPr lang="cs-CZ" dirty="0" smtClean="0"/>
              <a:t>Předmětem </a:t>
            </a:r>
            <a:r>
              <a:rPr lang="cs-CZ" dirty="0"/>
              <a:t>takového emailu je získat osobni informace uživatele, zejména pak čísla platebních karet a jejich PIN a následně jejich zneužití.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148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effectLst/>
              </a:rPr>
              <a:t>Hoax</a:t>
            </a:r>
            <a:endParaRPr lang="cs-CZ" dirty="0"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22764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poplašná zpráva, </a:t>
            </a:r>
            <a:r>
              <a:rPr lang="cs-CZ" dirty="0"/>
              <a:t>která varuje před neexistujícím nebezpečným virem, ale i další fámy, petice, výstrahy, pyramidové hry, řetězové dopisy apod. </a:t>
            </a:r>
            <a:endParaRPr lang="cs-CZ" dirty="0" smtClean="0"/>
          </a:p>
          <a:p>
            <a:r>
              <a:rPr lang="cs-CZ" dirty="0" smtClean="0"/>
              <a:t>obtěžují </a:t>
            </a:r>
            <a:r>
              <a:rPr lang="cs-CZ" dirty="0"/>
              <a:t>příjemce, zbytečně zatěžují linky a vyzrazuje informace (e-mailové adresy), čehož se dá dále využít pro spam.</a:t>
            </a:r>
          </a:p>
        </p:txBody>
      </p:sp>
    </p:spTree>
    <p:extLst>
      <p:ext uri="{BB962C8B-B14F-4D97-AF65-F5344CB8AC3E}">
        <p14:creationId xmlns:p14="http://schemas.microsoft.com/office/powerpoint/2010/main" val="4910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357</Words>
  <Application>Microsoft Office PowerPoint</Application>
  <PresentationFormat>Předvádění na obrazovce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Bezpečnost dat</vt:lpstr>
      <vt:lpstr>Definice</vt:lpstr>
      <vt:lpstr>Politika informačních systémů:</vt:lpstr>
      <vt:lpstr>Cíle informační bezpečnosti</vt:lpstr>
      <vt:lpstr>Protiopatření proti úniku informací</vt:lpstr>
      <vt:lpstr>Bezpečnostní hrozby z Internetu</vt:lpstr>
      <vt:lpstr>Spam</vt:lpstr>
      <vt:lpstr>Phishing  </vt:lpstr>
      <vt:lpstr>Hoax</vt:lpstr>
      <vt:lpstr>Backdoor, Zombie, Botnets 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16</cp:revision>
  <dcterms:created xsi:type="dcterms:W3CDTF">2012-12-26T18:07:43Z</dcterms:created>
  <dcterms:modified xsi:type="dcterms:W3CDTF">2013-04-25T19:14:08Z</dcterms:modified>
</cp:coreProperties>
</file>