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27.3.2013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27.3.2013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27.3.2013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27.3.2013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27.3.2013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27.3.2013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27.3.2013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27.3.2013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D4177-2171-465C-BAC2-54FDE1014933}" type="datetimeFigureOut">
              <a:rPr lang="cs-CZ" smtClean="0"/>
              <a:t>27.3.2013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C4D4177-2171-465C-BAC2-54FDE1014933}" type="datetimeFigureOut">
              <a:rPr lang="cs-CZ" smtClean="0"/>
              <a:t>27.3.2013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60B2E10-F903-4BC6-813D-07CF749FC90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Základy animace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Počítačová </a:t>
            </a:r>
            <a:r>
              <a:rPr lang="cs-CZ" dirty="0" smtClean="0"/>
              <a:t>grafika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980728"/>
            <a:ext cx="6435001" cy="1552500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5724128" y="4046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VY_32_INOVACE _</a:t>
            </a:r>
            <a:r>
              <a:rPr lang="cs-CZ" dirty="0" smtClean="0"/>
              <a:t>GRAF_20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245550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DOJČAR, Zdeněk. </a:t>
            </a:r>
            <a:r>
              <a:rPr lang="cs-CZ" i="1" dirty="0"/>
              <a:t>Barva</a:t>
            </a:r>
            <a:r>
              <a:rPr lang="cs-CZ" dirty="0"/>
              <a:t>. Brno. Vysoké učení technické v Brně, 2003.</a:t>
            </a:r>
          </a:p>
          <a:p>
            <a:r>
              <a:rPr lang="cs-CZ" dirty="0"/>
              <a:t>KAPOUNOVÁ, Jana. </a:t>
            </a:r>
            <a:r>
              <a:rPr lang="cs-CZ" i="1" dirty="0"/>
              <a:t>Zpracování grafických informací</a:t>
            </a:r>
            <a:r>
              <a:rPr lang="cs-CZ" dirty="0"/>
              <a:t>. Ostrava: Ostravská univerzita v Ostravě, 2002.</a:t>
            </a:r>
          </a:p>
          <a:p>
            <a:r>
              <a:rPr lang="cs-CZ" dirty="0"/>
              <a:t>KOSTOLÁNYOVÁ, Kateřina. </a:t>
            </a:r>
            <a:r>
              <a:rPr lang="cs-CZ" i="1" dirty="0"/>
              <a:t>Úvod do multimédií: (grafika, hudba a zvuk)</a:t>
            </a:r>
            <a:r>
              <a:rPr lang="cs-CZ" dirty="0"/>
              <a:t>. Vyd. 1. Ostrava: Ostravská univerzita, Pedagogická fakulta, 2003, 54 s. Systém celoživotního vzdělávání </a:t>
            </a:r>
            <a:r>
              <a:rPr lang="cs-CZ" dirty="0" err="1"/>
              <a:t>Moravskoslezska</a:t>
            </a:r>
            <a:r>
              <a:rPr lang="cs-CZ" dirty="0"/>
              <a:t>. ISBN 80-704-2924-0.</a:t>
            </a:r>
          </a:p>
          <a:p>
            <a:r>
              <a:rPr lang="cs-CZ" dirty="0"/>
              <a:t>NAGYOVÁ, Ingrid. </a:t>
            </a:r>
            <a:r>
              <a:rPr lang="cs-CZ" i="1" dirty="0"/>
              <a:t>Audiovizuální prostředky</a:t>
            </a:r>
            <a:r>
              <a:rPr lang="cs-CZ" dirty="0"/>
              <a:t>. Ostrava: Ostravská univerzita v Ostravě, 2004.</a:t>
            </a:r>
          </a:p>
          <a:p>
            <a:r>
              <a:rPr lang="cs-CZ" dirty="0"/>
              <a:t>NOGA, Pavel a Marek KOLASA. </a:t>
            </a:r>
            <a:r>
              <a:rPr lang="cs-CZ" i="1" dirty="0"/>
              <a:t>Grafické zpracování informací (</a:t>
            </a:r>
            <a:r>
              <a:rPr lang="cs-CZ" i="1" dirty="0" err="1"/>
              <a:t>Desk</a:t>
            </a:r>
            <a:r>
              <a:rPr lang="cs-CZ" i="1" dirty="0"/>
              <a:t> Top </a:t>
            </a:r>
            <a:r>
              <a:rPr lang="cs-CZ" i="1" dirty="0" err="1"/>
              <a:t>Publishing</a:t>
            </a:r>
            <a:r>
              <a:rPr lang="cs-CZ" i="1" dirty="0"/>
              <a:t>)</a:t>
            </a:r>
            <a:r>
              <a:rPr lang="cs-CZ" dirty="0"/>
              <a:t>. Vyd. 1. Ostrava: Ostravská univerzita, Pedagogická fakulta, 2003, 50 s. Systém celoživotního vzdělávání </a:t>
            </a:r>
            <a:r>
              <a:rPr lang="cs-CZ" dirty="0" err="1"/>
              <a:t>Moravskoslezska</a:t>
            </a:r>
            <a:r>
              <a:rPr lang="cs-CZ" dirty="0"/>
              <a:t>. ISBN 80-7042-947-X.</a:t>
            </a:r>
          </a:p>
          <a:p>
            <a:r>
              <a:rPr lang="cs-CZ" dirty="0"/>
              <a:t>ŠTEFAN, Radim a Dalimil KOUTEK. </a:t>
            </a:r>
            <a:r>
              <a:rPr lang="cs-CZ" i="1" dirty="0"/>
              <a:t>Digitální zpracování a animace</a:t>
            </a:r>
            <a:r>
              <a:rPr lang="cs-CZ" dirty="0"/>
              <a:t>. Vyd. 1. Ostrava: Ostravská univerzita, 2003, 46 s. Systém celoživotního vzdělávání </a:t>
            </a:r>
            <a:r>
              <a:rPr lang="cs-CZ" dirty="0" err="1"/>
              <a:t>Moravskoslezska</a:t>
            </a:r>
            <a:r>
              <a:rPr lang="cs-CZ" dirty="0"/>
              <a:t>. ISBN 80-704-2917-8.</a:t>
            </a:r>
          </a:p>
          <a:p>
            <a:r>
              <a:rPr lang="cs-CZ" dirty="0"/>
              <a:t>ŠTEFAN, Radim. </a:t>
            </a:r>
            <a:r>
              <a:rPr lang="cs-CZ" i="1" dirty="0"/>
              <a:t>Zvuk a počítače</a:t>
            </a:r>
            <a:r>
              <a:rPr lang="cs-CZ" dirty="0"/>
              <a:t>. Ostrava: Ostravská univerzita v Ostravě, 2002.</a:t>
            </a:r>
          </a:p>
        </p:txBody>
      </p:sp>
    </p:spTree>
    <p:extLst>
      <p:ext uri="{BB962C8B-B14F-4D97-AF65-F5344CB8AC3E}">
        <p14:creationId xmlns:p14="http://schemas.microsoft.com/office/powerpoint/2010/main" val="193157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86800" cy="838200"/>
          </a:xfrm>
        </p:spPr>
        <p:txBody>
          <a:bodyPr>
            <a:normAutofit/>
          </a:bodyPr>
          <a:lstStyle/>
          <a:p>
            <a:r>
              <a:rPr lang="cs-CZ" b="1" dirty="0" smtClean="0">
                <a:effectLst/>
              </a:rPr>
              <a:t>Formát kresby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2971056" cy="4525963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Než začneme kreslit, musíme si na pauzovací papír nakreslit základní formát v poměru stran 4:3 – plocha obrazovky. </a:t>
            </a:r>
            <a:endParaRPr lang="cs-CZ" dirty="0" smtClean="0"/>
          </a:p>
          <a:p>
            <a:r>
              <a:rPr lang="cs-CZ" dirty="0" smtClean="0"/>
              <a:t>Je </a:t>
            </a:r>
            <a:r>
              <a:rPr lang="cs-CZ" dirty="0"/>
              <a:t>nutné počítat s ořezáním obrazu v televizoru</a:t>
            </a:r>
          </a:p>
        </p:txBody>
      </p:sp>
      <p:pic>
        <p:nvPicPr>
          <p:cNvPr id="6" name="Obrázek 5"/>
          <p:cNvPicPr/>
          <p:nvPr/>
        </p:nvPicPr>
        <p:blipFill>
          <a:blip r:embed="rId2"/>
          <a:stretch>
            <a:fillRect/>
          </a:stretch>
        </p:blipFill>
        <p:spPr>
          <a:xfrm>
            <a:off x="3563888" y="1340768"/>
            <a:ext cx="4608512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53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b="1" dirty="0" err="1">
                <a:effectLst/>
              </a:rPr>
              <a:t>Murtfáze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 označení pro ty fáze, které se po určitou animační dobu nemění. </a:t>
            </a:r>
            <a:endParaRPr lang="cs-CZ" dirty="0" smtClean="0"/>
          </a:p>
          <a:p>
            <a:r>
              <a:rPr lang="cs-CZ" dirty="0" smtClean="0"/>
              <a:t>Je </a:t>
            </a:r>
            <a:r>
              <a:rPr lang="cs-CZ" dirty="0"/>
              <a:t>to druhá vrstva položena na základním formátu. Jedná se o pozadí vyjádřeno jednoduchou kresbou (terén, </a:t>
            </a:r>
            <a:r>
              <a:rPr lang="cs-CZ" dirty="0" smtClean="0"/>
              <a:t>horizont </a:t>
            </a:r>
            <a:r>
              <a:rPr lang="cs-CZ" dirty="0"/>
              <a:t>a všechny důležité objekty, kterých se týká samotný pohyb akčních fází).</a:t>
            </a:r>
          </a:p>
        </p:txBody>
      </p:sp>
    </p:spTree>
    <p:extLst>
      <p:ext uri="{BB962C8B-B14F-4D97-AF65-F5344CB8AC3E}">
        <p14:creationId xmlns:p14="http://schemas.microsoft.com/office/powerpoint/2010/main" val="1776786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b="1" dirty="0">
                <a:effectLst/>
              </a:rPr>
              <a:t>Kreslení fází pohybu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3619128" cy="4525963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o</a:t>
            </a:r>
            <a:r>
              <a:rPr lang="cs-CZ" dirty="0" smtClean="0"/>
              <a:t>brazová </a:t>
            </a:r>
            <a:r>
              <a:rPr lang="cs-CZ" dirty="0"/>
              <a:t>frekvence na televizní obrazovce je 25 oken (fází - obrázků) za vteřinu. </a:t>
            </a:r>
            <a:endParaRPr lang="cs-CZ" dirty="0" smtClean="0"/>
          </a:p>
          <a:p>
            <a:r>
              <a:rPr lang="cs-CZ" dirty="0"/>
              <a:t>rychle se pohybující předmět působí deformovaně a sice ve směru pohybu se protahuje. </a:t>
            </a:r>
            <a:endParaRPr lang="cs-CZ" dirty="0" smtClean="0"/>
          </a:p>
          <a:p>
            <a:r>
              <a:rPr lang="cs-CZ" dirty="0"/>
              <a:t>č</a:t>
            </a:r>
            <a:r>
              <a:rPr lang="cs-CZ" dirty="0" smtClean="0"/>
              <a:t>ím </a:t>
            </a:r>
            <a:r>
              <a:rPr lang="cs-CZ" dirty="0"/>
              <a:t>rychlejší je pohyb, tím vzdálenosti mezi fázemi se zvětšují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755576" y="2564904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pic>
        <p:nvPicPr>
          <p:cNvPr id="7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4355976" y="1268760"/>
            <a:ext cx="3744416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266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b="1" dirty="0">
                <a:effectLst/>
              </a:rPr>
              <a:t>Dopad objektu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12777"/>
            <a:ext cx="8424936" cy="2808312"/>
          </a:xfrm>
        </p:spPr>
        <p:txBody>
          <a:bodyPr>
            <a:normAutofit/>
          </a:bodyPr>
          <a:lstStyle/>
          <a:p>
            <a:r>
              <a:rPr lang="cs-CZ" dirty="0"/>
              <a:t>Při dopadu předmětu dochází k deformaci dle zákonů fyziky – akce a reakce, setrvačnosti apod.  </a:t>
            </a:r>
            <a:endParaRPr lang="cs-CZ" dirty="0" smtClean="0"/>
          </a:p>
          <a:p>
            <a:r>
              <a:rPr lang="cs-CZ" dirty="0" smtClean="0"/>
              <a:t>Čím </a:t>
            </a:r>
            <a:r>
              <a:rPr lang="cs-CZ" dirty="0"/>
              <a:t>větší rychlost (akce), tím větší deformace (reakce). </a:t>
            </a:r>
            <a:endParaRPr lang="cs-CZ" dirty="0"/>
          </a:p>
        </p:txBody>
      </p:sp>
      <p:pic>
        <p:nvPicPr>
          <p:cNvPr id="7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827584" y="4221088"/>
            <a:ext cx="7560840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258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b="1" dirty="0">
                <a:effectLst/>
              </a:rPr>
              <a:t>Pomocná kresba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3"/>
            <a:ext cx="8299648" cy="237889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Při kreslení na pauzovací papír nepřistupujeme přímo, ale přes pomocnou kresbu. </a:t>
            </a:r>
            <a:endParaRPr lang="cs-CZ" dirty="0" smtClean="0"/>
          </a:p>
          <a:p>
            <a:pPr lvl="0"/>
            <a:r>
              <a:rPr lang="cs-CZ" dirty="0" smtClean="0"/>
              <a:t>Na </a:t>
            </a:r>
            <a:r>
              <a:rPr lang="cs-CZ" dirty="0"/>
              <a:t>volné listy pauzovacího papíru si nakreslíme animovaný objekt a obkreslujeme jej tak dlouho, dokud nejsme zcela spokojeni.</a:t>
            </a:r>
            <a:endParaRPr lang="cs-CZ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7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2195736" y="3789040"/>
            <a:ext cx="5328592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0588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/>
              </a:rPr>
              <a:t>Další způsoby animace</a:t>
            </a:r>
            <a:endParaRPr lang="cs-CZ" dirty="0">
              <a:effectLst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Oproti kresleným animacím musíme začít od popisu technického zařízení. </a:t>
            </a:r>
            <a:endParaRPr lang="cs-CZ" dirty="0" smtClean="0"/>
          </a:p>
          <a:p>
            <a:r>
              <a:rPr lang="cs-CZ" dirty="0" smtClean="0"/>
              <a:t>K </a:t>
            </a:r>
            <a:r>
              <a:rPr lang="cs-CZ" dirty="0"/>
              <a:t>dispozici potřebujeme animační stůl, jehož základem je pracovní deska - sklo. </a:t>
            </a:r>
            <a:endParaRPr lang="cs-CZ" dirty="0" smtClean="0"/>
          </a:p>
          <a:p>
            <a:r>
              <a:rPr lang="cs-CZ" dirty="0" smtClean="0"/>
              <a:t>Na </a:t>
            </a:r>
            <a:r>
              <a:rPr lang="cs-CZ" dirty="0"/>
              <a:t>této ploše se provádí hlavní hra. </a:t>
            </a:r>
            <a:endParaRPr lang="cs-CZ" dirty="0" smtClean="0"/>
          </a:p>
          <a:p>
            <a:r>
              <a:rPr lang="cs-CZ" dirty="0" smtClean="0"/>
              <a:t>Pod </a:t>
            </a:r>
            <a:r>
              <a:rPr lang="cs-CZ" dirty="0"/>
              <a:t>sklem je položeno pozadí, které musí mít možnost samostatného nasvícení. </a:t>
            </a:r>
            <a:endParaRPr lang="cs-CZ" dirty="0" smtClean="0"/>
          </a:p>
          <a:p>
            <a:r>
              <a:rPr lang="cs-CZ" dirty="0" smtClean="0"/>
              <a:t>Toto </a:t>
            </a:r>
            <a:r>
              <a:rPr lang="cs-CZ" dirty="0"/>
              <a:t>pracoviště slouží k výrobě </a:t>
            </a:r>
            <a:r>
              <a:rPr lang="cs-CZ" dirty="0" err="1"/>
              <a:t>poloplastických</a:t>
            </a:r>
            <a:r>
              <a:rPr lang="cs-CZ" dirty="0"/>
              <a:t> a </a:t>
            </a:r>
            <a:r>
              <a:rPr lang="cs-CZ" dirty="0" err="1"/>
              <a:t>ploškových</a:t>
            </a:r>
            <a:r>
              <a:rPr lang="cs-CZ" dirty="0"/>
              <a:t> filmů.  </a:t>
            </a:r>
          </a:p>
          <a:p>
            <a:pPr marL="0" lv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473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i="1" dirty="0">
                <a:effectLst/>
              </a:rPr>
              <a:t>Schéma pracoviště s kamerou</a:t>
            </a:r>
            <a:endParaRPr lang="cs-CZ" dirty="0">
              <a:effectLst/>
            </a:endParaRPr>
          </a:p>
        </p:txBody>
      </p:sp>
      <p:pic>
        <p:nvPicPr>
          <p:cNvPr id="5" name="Obrázek 4"/>
          <p:cNvPicPr/>
          <p:nvPr/>
        </p:nvPicPr>
        <p:blipFill>
          <a:blip r:embed="rId2"/>
          <a:stretch>
            <a:fillRect/>
          </a:stretch>
        </p:blipFill>
        <p:spPr>
          <a:xfrm>
            <a:off x="323528" y="1412776"/>
            <a:ext cx="8496944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846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effectLst/>
              </a:rPr>
              <a:t>Postup animace</a:t>
            </a:r>
            <a:endParaRPr lang="cs-CZ" dirty="0">
              <a:effectLst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04800" y="1554162"/>
            <a:ext cx="4915272" cy="4525963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Nejprve si označíme formát na skleněné podložce, tak aby v kameře nebyl vidět. </a:t>
            </a:r>
            <a:endParaRPr lang="cs-CZ" dirty="0" smtClean="0"/>
          </a:p>
          <a:p>
            <a:r>
              <a:rPr lang="cs-CZ" dirty="0" smtClean="0"/>
              <a:t>Po </a:t>
            </a:r>
            <a:r>
              <a:rPr lang="cs-CZ" dirty="0"/>
              <a:t>vypnutí automatiky u kamery, zaostříme a nastavíme obraz podle potřeby. </a:t>
            </a:r>
            <a:endParaRPr lang="cs-CZ" dirty="0" smtClean="0"/>
          </a:p>
          <a:p>
            <a:r>
              <a:rPr lang="cs-CZ" dirty="0" smtClean="0"/>
              <a:t>Zaostřování </a:t>
            </a:r>
            <a:r>
              <a:rPr lang="cs-CZ" dirty="0"/>
              <a:t>kontrolujeme na obrazovce počítače. </a:t>
            </a:r>
          </a:p>
          <a:p>
            <a:r>
              <a:rPr lang="cs-CZ" dirty="0" smtClean="0"/>
              <a:t>Nakonec </a:t>
            </a:r>
            <a:r>
              <a:rPr lang="cs-CZ" dirty="0"/>
              <a:t>na aktivní část podložky umístíme předměty, které nám budou sloužit k </a:t>
            </a:r>
            <a:r>
              <a:rPr lang="cs-CZ" dirty="0" smtClean="0"/>
              <a:t>animaci</a:t>
            </a:r>
            <a:endParaRPr lang="cs-CZ" dirty="0"/>
          </a:p>
        </p:txBody>
      </p:sp>
      <p:pic>
        <p:nvPicPr>
          <p:cNvPr id="7" name="Obrázek 6"/>
          <p:cNvPicPr/>
          <p:nvPr/>
        </p:nvPicPr>
        <p:blipFill>
          <a:blip r:embed="rId2"/>
          <a:stretch>
            <a:fillRect/>
          </a:stretch>
        </p:blipFill>
        <p:spPr>
          <a:xfrm>
            <a:off x="5508104" y="2151821"/>
            <a:ext cx="3223895" cy="257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03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144</TotalTime>
  <Words>311</Words>
  <Application>Microsoft Office PowerPoint</Application>
  <PresentationFormat>Předvádění na obrazovce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Cesta</vt:lpstr>
      <vt:lpstr>Základy animace</vt:lpstr>
      <vt:lpstr>Formát kresby</vt:lpstr>
      <vt:lpstr>Murtfáze</vt:lpstr>
      <vt:lpstr>Kreslení fází pohybu</vt:lpstr>
      <vt:lpstr>Dopad objektu</vt:lpstr>
      <vt:lpstr>Pomocná kresba</vt:lpstr>
      <vt:lpstr>Další způsoby animace</vt:lpstr>
      <vt:lpstr>Schéma pracoviště s kamerou</vt:lpstr>
      <vt:lpstr>Postup animace</vt:lpstr>
      <vt:lpstr>Použitá literatura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Výpočetní modely</dc:title>
  <dc:creator>dolezal</dc:creator>
  <cp:lastModifiedBy>dolezal</cp:lastModifiedBy>
  <cp:revision>24</cp:revision>
  <dcterms:created xsi:type="dcterms:W3CDTF">2012-12-26T18:07:43Z</dcterms:created>
  <dcterms:modified xsi:type="dcterms:W3CDTF">2013-03-27T17:56:55Z</dcterms:modified>
</cp:coreProperties>
</file>