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Polygrafické metody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Počítačová </a:t>
            </a:r>
            <a:r>
              <a:rPr lang="cs-CZ" dirty="0" smtClean="0"/>
              <a:t>grafika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</a:t>
            </a:r>
            <a:r>
              <a:rPr lang="cs-CZ" dirty="0" smtClean="0"/>
              <a:t>GRAF_19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DOJČAR, Zdeněk. </a:t>
            </a:r>
            <a:r>
              <a:rPr lang="cs-CZ" i="1" dirty="0"/>
              <a:t>Barva</a:t>
            </a:r>
            <a:r>
              <a:rPr lang="cs-CZ" dirty="0"/>
              <a:t>. Brno. Vysoké učení technické v Brně, 2003.</a:t>
            </a:r>
          </a:p>
          <a:p>
            <a:r>
              <a:rPr lang="cs-CZ" dirty="0"/>
              <a:t>KAPOUNOVÁ, Jana. </a:t>
            </a:r>
            <a:r>
              <a:rPr lang="cs-CZ" i="1" dirty="0"/>
              <a:t>Zpracování grafických informací</a:t>
            </a:r>
            <a:r>
              <a:rPr lang="cs-CZ" dirty="0"/>
              <a:t>. Ostrava: Ostravská univerzita v Ostravě, 2002.</a:t>
            </a:r>
          </a:p>
          <a:p>
            <a:r>
              <a:rPr lang="cs-CZ" dirty="0"/>
              <a:t>KOSTOLÁNYOVÁ, Kateřina. </a:t>
            </a:r>
            <a:r>
              <a:rPr lang="cs-CZ" i="1" dirty="0"/>
              <a:t>Úvod do multimédií: (grafika, hudba a zvuk)</a:t>
            </a:r>
            <a:r>
              <a:rPr lang="cs-CZ" dirty="0"/>
              <a:t>. Vyd. 1. Ostrava: Ostravská univerzita, Pedagogická fakulta, 2003, 54 s. Systém celoživotního vzdělávání </a:t>
            </a:r>
            <a:r>
              <a:rPr lang="cs-CZ" dirty="0" err="1"/>
              <a:t>Moravskoslezska</a:t>
            </a:r>
            <a:r>
              <a:rPr lang="cs-CZ" dirty="0"/>
              <a:t>. ISBN 80-704-2924-0.</a:t>
            </a:r>
          </a:p>
          <a:p>
            <a:r>
              <a:rPr lang="cs-CZ" dirty="0"/>
              <a:t>NAGYOVÁ, Ingrid. </a:t>
            </a:r>
            <a:r>
              <a:rPr lang="cs-CZ" i="1" dirty="0"/>
              <a:t>Audiovizuální prostředky</a:t>
            </a:r>
            <a:r>
              <a:rPr lang="cs-CZ" dirty="0"/>
              <a:t>. Ostrava: Ostravská univerzita v Ostravě, 2004.</a:t>
            </a:r>
          </a:p>
          <a:p>
            <a:r>
              <a:rPr lang="cs-CZ" dirty="0"/>
              <a:t>NOGA, Pavel a Marek KOLASA. </a:t>
            </a:r>
            <a:r>
              <a:rPr lang="cs-CZ" i="1" dirty="0"/>
              <a:t>Grafické zpracování informací (</a:t>
            </a:r>
            <a:r>
              <a:rPr lang="cs-CZ" i="1" dirty="0" err="1"/>
              <a:t>Desk</a:t>
            </a:r>
            <a:r>
              <a:rPr lang="cs-CZ" i="1" dirty="0"/>
              <a:t> Top </a:t>
            </a:r>
            <a:r>
              <a:rPr lang="cs-CZ" i="1" dirty="0" err="1"/>
              <a:t>Publishing</a:t>
            </a:r>
            <a:r>
              <a:rPr lang="cs-CZ" i="1" dirty="0"/>
              <a:t>)</a:t>
            </a:r>
            <a:r>
              <a:rPr lang="cs-CZ" dirty="0"/>
              <a:t>. Vyd. 1. Ostrava: Ostravská univerzita, Pedagogická fakulta, 2003, 50 s. Systém celoživotního vzdělávání </a:t>
            </a:r>
            <a:r>
              <a:rPr lang="cs-CZ" dirty="0" err="1"/>
              <a:t>Moravskoslezska</a:t>
            </a:r>
            <a:r>
              <a:rPr lang="cs-CZ" dirty="0"/>
              <a:t>. ISBN 80-7042-947-X.</a:t>
            </a:r>
          </a:p>
          <a:p>
            <a:r>
              <a:rPr lang="cs-CZ" dirty="0"/>
              <a:t>ŠTEFAN, Radim a Dalimil KOUTEK. </a:t>
            </a:r>
            <a:r>
              <a:rPr lang="cs-CZ" i="1" dirty="0"/>
              <a:t>Digitální zpracování a animace</a:t>
            </a:r>
            <a:r>
              <a:rPr lang="cs-CZ" dirty="0"/>
              <a:t>. Vyd. 1. Ostrava: Ostravská univerzita, 2003, 46 s. Systém celoživotního vzdělávání </a:t>
            </a:r>
            <a:r>
              <a:rPr lang="cs-CZ" dirty="0" err="1"/>
              <a:t>Moravskoslezska</a:t>
            </a:r>
            <a:r>
              <a:rPr lang="cs-CZ" dirty="0"/>
              <a:t>. ISBN 80-704-2917-8.</a:t>
            </a:r>
          </a:p>
          <a:p>
            <a:r>
              <a:rPr lang="cs-CZ" dirty="0"/>
              <a:t>ŠTEFAN, Radim. </a:t>
            </a:r>
            <a:r>
              <a:rPr lang="cs-CZ" i="1" dirty="0"/>
              <a:t>Zvuk a počítače</a:t>
            </a:r>
            <a:r>
              <a:rPr lang="cs-CZ" dirty="0"/>
              <a:t>. Ostrava: Ostravská univerzita v Ostravě, 2002.</a:t>
            </a:r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/>
          </a:bodyPr>
          <a:lstStyle/>
          <a:p>
            <a:r>
              <a:rPr lang="cs-CZ" b="1" dirty="0">
                <a:effectLst/>
              </a:rPr>
              <a:t>Tisk z výšky</a:t>
            </a:r>
            <a:r>
              <a:rPr lang="cs-CZ" dirty="0">
                <a:effectLst/>
              </a:rPr>
              <a:t> 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tisknoucí místa jsou na tiskové formě vyvýšena nad úroveň míst </a:t>
            </a:r>
            <a:r>
              <a:rPr lang="cs-CZ" dirty="0" smtClean="0"/>
              <a:t>netisknoucích</a:t>
            </a:r>
          </a:p>
          <a:p>
            <a:r>
              <a:rPr lang="cs-CZ" dirty="0" smtClean="0"/>
              <a:t>jako </a:t>
            </a:r>
            <a:r>
              <a:rPr lang="cs-CZ" dirty="0"/>
              <a:t>způsob tisku z výšky se používá tzv. flexotisk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645024"/>
            <a:ext cx="5112568" cy="249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Tisk z hloubky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tisknoucí místa jsou na tiskové formě pod úrovní míst </a:t>
            </a:r>
            <a:r>
              <a:rPr lang="cs-CZ" dirty="0" smtClean="0"/>
              <a:t>netisknoucích</a:t>
            </a:r>
          </a:p>
          <a:p>
            <a:r>
              <a:rPr lang="cs-CZ" dirty="0"/>
              <a:t>n</a:t>
            </a:r>
            <a:r>
              <a:rPr lang="cs-CZ" dirty="0" smtClean="0"/>
              <a:t>ejčastěji </a:t>
            </a:r>
            <a:r>
              <a:rPr lang="cs-CZ" dirty="0"/>
              <a:t>používaný autotypický hlubotisk má proměnlivé tiskové jamky jak do hloubky, tak do plošné </a:t>
            </a:r>
            <a:r>
              <a:rPr lang="cs-CZ" dirty="0" smtClean="0"/>
              <a:t>velikosti</a:t>
            </a:r>
          </a:p>
          <a:p>
            <a:r>
              <a:rPr lang="cs-CZ" dirty="0"/>
              <a:t>r</a:t>
            </a:r>
            <a:r>
              <a:rPr lang="cs-CZ" dirty="0" smtClean="0"/>
              <a:t>otačním </a:t>
            </a:r>
            <a:r>
              <a:rPr lang="cs-CZ" dirty="0"/>
              <a:t>hlubotiskem jsou tištěny např. </a:t>
            </a:r>
            <a:r>
              <a:rPr lang="cs-CZ" dirty="0" err="1"/>
              <a:t>vysokonákladové</a:t>
            </a:r>
            <a:r>
              <a:rPr lang="cs-CZ" dirty="0"/>
              <a:t> časopisy, ve kterých převažuje obrazový doprovod.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</a:rPr>
              <a:t>Tisk z plochy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ejrozšířenější </a:t>
            </a:r>
            <a:r>
              <a:rPr lang="cs-CZ" dirty="0"/>
              <a:t>technikou tisku z plochy a nejrozšířenější tiskovou technikou vůbec je ofset.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256490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763284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Průtisk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4536504" cy="4525963"/>
          </a:xfrm>
        </p:spPr>
        <p:txBody>
          <a:bodyPr>
            <a:normAutofit/>
          </a:bodyPr>
          <a:lstStyle/>
          <a:p>
            <a:r>
              <a:rPr lang="cs-CZ" dirty="0"/>
              <a:t>tisková technika založená na protlačování barvy průchodnými místy obrazové šablony.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praxi je využíván technologií zvanou serigrafie – sítotisk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96752"/>
            <a:ext cx="377943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Digitální tiskový stroj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299648" cy="452596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Digitálními tiskovými stroji se dnes vybavují vedle center digitálního tisku i tiskárenské provozy, které dříve vlastnily jen klasické tiskové stroje. </a:t>
            </a:r>
            <a:endParaRPr lang="cs-CZ" dirty="0" smtClean="0"/>
          </a:p>
          <a:p>
            <a:pPr lvl="0"/>
            <a:r>
              <a:rPr lang="cs-CZ" dirty="0" smtClean="0"/>
              <a:t>Digitální </a:t>
            </a:r>
            <a:r>
              <a:rPr lang="cs-CZ" dirty="0"/>
              <a:t>tiskový stroj tiskne přímo digitální data a tiskne je v barvách CMYK. Přenos barvy na papír se děje elektrostaticky a barva je na papíře zafixována teplem a tlakem.</a:t>
            </a:r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Techniky digitálního tisku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Techniky  digitálního  tisku,  </a:t>
            </a:r>
            <a:r>
              <a:rPr lang="cs-CZ" dirty="0" smtClean="0"/>
              <a:t>označované </a:t>
            </a:r>
            <a:r>
              <a:rPr lang="cs-CZ" dirty="0"/>
              <a:t>jako </a:t>
            </a:r>
            <a:r>
              <a:rPr lang="cs-CZ" dirty="0" err="1"/>
              <a:t>Computer</a:t>
            </a:r>
            <a:r>
              <a:rPr lang="cs-CZ" dirty="0"/>
              <a:t>  to </a:t>
            </a:r>
            <a:r>
              <a:rPr lang="cs-CZ" dirty="0" err="1"/>
              <a:t>Print</a:t>
            </a:r>
            <a:r>
              <a:rPr lang="cs-CZ" dirty="0"/>
              <a:t> se </a:t>
            </a:r>
            <a:r>
              <a:rPr lang="cs-CZ" dirty="0" smtClean="0"/>
              <a:t>rozdělují </a:t>
            </a:r>
            <a:r>
              <a:rPr lang="cs-CZ" dirty="0"/>
              <a:t>podle principu </a:t>
            </a:r>
            <a:r>
              <a:rPr lang="cs-CZ" dirty="0" smtClean="0"/>
              <a:t>vzniku </a:t>
            </a:r>
            <a:r>
              <a:rPr lang="cs-CZ" dirty="0"/>
              <a:t>a přenosu obrazu do dvou skupin: </a:t>
            </a:r>
            <a:endParaRPr lang="cs-CZ" dirty="0" smtClean="0"/>
          </a:p>
          <a:p>
            <a:pPr lvl="0"/>
            <a:r>
              <a:rPr lang="cs-CZ" dirty="0"/>
              <a:t>t</a:t>
            </a:r>
            <a:r>
              <a:rPr lang="cs-CZ" dirty="0" smtClean="0"/>
              <a:t>echniky nepřímého </a:t>
            </a:r>
            <a:r>
              <a:rPr lang="cs-CZ" dirty="0"/>
              <a:t>tisku </a:t>
            </a:r>
            <a:r>
              <a:rPr lang="cs-CZ" dirty="0" smtClean="0"/>
              <a:t>přes </a:t>
            </a:r>
            <a:r>
              <a:rPr lang="cs-CZ" dirty="0"/>
              <a:t>vložený nosič </a:t>
            </a:r>
            <a:endParaRPr lang="cs-CZ" dirty="0" smtClean="0"/>
          </a:p>
          <a:p>
            <a:pPr lvl="0"/>
            <a:r>
              <a:rPr lang="cs-CZ" dirty="0" smtClean="0"/>
              <a:t>techniky </a:t>
            </a:r>
            <a:r>
              <a:rPr lang="cs-CZ" dirty="0"/>
              <a:t>přímého tisku bez vloženého </a:t>
            </a:r>
            <a:r>
              <a:rPr lang="cs-CZ" dirty="0" smtClean="0"/>
              <a:t>nosiče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>
                <a:effectLst/>
              </a:rPr>
              <a:t>Elektrofotografie</a:t>
            </a:r>
            <a:r>
              <a:rPr lang="cs-CZ" b="1" dirty="0">
                <a:effectLst/>
              </a:rPr>
              <a:t> (technika </a:t>
            </a:r>
            <a:r>
              <a:rPr lang="cs-CZ" b="1" dirty="0" smtClean="0">
                <a:effectLst/>
              </a:rPr>
              <a:t>nepřímého </a:t>
            </a:r>
            <a:r>
              <a:rPr lang="cs-CZ" b="1" dirty="0">
                <a:effectLst/>
              </a:rPr>
              <a:t>tisku </a:t>
            </a:r>
            <a:r>
              <a:rPr lang="cs-CZ" b="1" dirty="0" smtClean="0">
                <a:effectLst/>
              </a:rPr>
              <a:t>přes </a:t>
            </a:r>
            <a:r>
              <a:rPr lang="cs-CZ" b="1" dirty="0">
                <a:effectLst/>
              </a:rPr>
              <a:t>vložený nosič )</a:t>
            </a:r>
            <a:endParaRPr lang="cs-CZ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3691136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Základem </a:t>
            </a:r>
            <a:r>
              <a:rPr lang="cs-CZ" dirty="0" smtClean="0"/>
              <a:t>kopírky </a:t>
            </a:r>
            <a:r>
              <a:rPr lang="cs-CZ" dirty="0"/>
              <a:t>je obrazový válec (</a:t>
            </a:r>
            <a:r>
              <a:rPr lang="cs-CZ" dirty="0" err="1" smtClean="0"/>
              <a:t>fotoválec</a:t>
            </a:r>
            <a:r>
              <a:rPr lang="cs-CZ" dirty="0"/>
              <a:t>), který je pokrytý </a:t>
            </a:r>
            <a:r>
              <a:rPr lang="cs-CZ" dirty="0" smtClean="0"/>
              <a:t>vrstvičkou elektricky </a:t>
            </a:r>
            <a:r>
              <a:rPr lang="cs-CZ" dirty="0"/>
              <a:t>nabitého materiálu citlivého na </a:t>
            </a:r>
            <a:r>
              <a:rPr lang="cs-CZ" dirty="0" smtClean="0"/>
              <a:t>světlo</a:t>
            </a:r>
            <a:r>
              <a:rPr lang="cs-CZ" dirty="0"/>
              <a:t>, obsahující </a:t>
            </a:r>
            <a:r>
              <a:rPr lang="cs-CZ" dirty="0" smtClean="0"/>
              <a:t>selen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00808"/>
            <a:ext cx="4396755" cy="351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>Tryskový </a:t>
            </a:r>
            <a:r>
              <a:rPr lang="cs-CZ" b="1" dirty="0">
                <a:effectLst/>
              </a:rPr>
              <a:t>tisk (technika </a:t>
            </a:r>
            <a:r>
              <a:rPr lang="cs-CZ" b="1" dirty="0" smtClean="0">
                <a:effectLst/>
              </a:rPr>
              <a:t>přímého </a:t>
            </a:r>
            <a:r>
              <a:rPr lang="cs-CZ" b="1" dirty="0">
                <a:effectLst/>
              </a:rPr>
              <a:t>tisku bez vloženého nosič e)</a:t>
            </a:r>
            <a:endParaRPr lang="cs-CZ" dirty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dnešní </a:t>
            </a:r>
            <a:r>
              <a:rPr lang="cs-CZ" dirty="0"/>
              <a:t>době se tryskový (inkoustový,  </a:t>
            </a:r>
            <a:r>
              <a:rPr lang="cs-CZ" dirty="0" err="1" smtClean="0"/>
              <a:t>inkjetový</a:t>
            </a:r>
            <a:r>
              <a:rPr lang="cs-CZ" dirty="0"/>
              <a:t>) tisk </a:t>
            </a:r>
            <a:r>
              <a:rPr lang="cs-CZ" dirty="0" smtClean="0"/>
              <a:t>rozděluje </a:t>
            </a:r>
            <a:r>
              <a:rPr lang="cs-CZ" dirty="0"/>
              <a:t>do </a:t>
            </a:r>
            <a:r>
              <a:rPr lang="cs-CZ" dirty="0" smtClean="0"/>
              <a:t>dvou skupin:</a:t>
            </a:r>
          </a:p>
          <a:p>
            <a:pPr lvl="1"/>
            <a:r>
              <a:rPr lang="cs-CZ" dirty="0"/>
              <a:t>Hardwarový princip drop on </a:t>
            </a:r>
            <a:r>
              <a:rPr lang="cs-CZ" dirty="0" err="1" smtClean="0"/>
              <a:t>demand</a:t>
            </a:r>
            <a:r>
              <a:rPr lang="cs-CZ" dirty="0" smtClean="0"/>
              <a:t>:</a:t>
            </a:r>
          </a:p>
          <a:p>
            <a:pPr lvl="2"/>
            <a:r>
              <a:rPr lang="cs-CZ" dirty="0"/>
              <a:t>termální </a:t>
            </a:r>
            <a:r>
              <a:rPr lang="cs-CZ" dirty="0" smtClean="0"/>
              <a:t>princip</a:t>
            </a:r>
          </a:p>
          <a:p>
            <a:pPr lvl="2"/>
            <a:r>
              <a:rPr lang="cs-CZ" dirty="0"/>
              <a:t>piezoelektrický </a:t>
            </a:r>
            <a:r>
              <a:rPr lang="cs-CZ" dirty="0" smtClean="0"/>
              <a:t>princip – používá se u inkoustových systémů vyšší úrovně</a:t>
            </a:r>
          </a:p>
          <a:p>
            <a:pPr lvl="1"/>
            <a:r>
              <a:rPr lang="cs-CZ" dirty="0"/>
              <a:t>Hardwarový princip kontinuálního </a:t>
            </a:r>
            <a:r>
              <a:rPr lang="cs-CZ" dirty="0" smtClean="0"/>
              <a:t>tisku – vysoká rychlost tisku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285</Words>
  <Application>Microsoft Office PowerPoint</Application>
  <PresentationFormat>Předvádění na obrazovce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Polygrafické metody</vt:lpstr>
      <vt:lpstr>Tisk z výšky </vt:lpstr>
      <vt:lpstr>Tisk z hloubky </vt:lpstr>
      <vt:lpstr>Tisk z plochy </vt:lpstr>
      <vt:lpstr>Průtisk</vt:lpstr>
      <vt:lpstr>Digitální tiskový stroj</vt:lpstr>
      <vt:lpstr>Techniky digitálního tisku</vt:lpstr>
      <vt:lpstr>Elektrofotografie (technika nepřímého tisku přes vložený nosič )</vt:lpstr>
      <vt:lpstr>Tryskový tisk (technika přímého tisku bez vloženého nosič e)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22</cp:revision>
  <dcterms:created xsi:type="dcterms:W3CDTF">2012-12-26T18:07:43Z</dcterms:created>
  <dcterms:modified xsi:type="dcterms:W3CDTF">2013-03-27T17:36:42Z</dcterms:modified>
</cp:coreProperties>
</file>