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4D4177-2171-465C-BAC2-54FDE1014933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0B2E10-F903-4BC6-813D-07CF749FC90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Barevné modely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Počítačová </a:t>
            </a:r>
            <a:r>
              <a:rPr lang="cs-CZ" dirty="0" smtClean="0"/>
              <a:t>grafika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435001" cy="1552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24128" y="4046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VY_32_INOVACE _</a:t>
            </a:r>
            <a:r>
              <a:rPr lang="cs-CZ" dirty="0" smtClean="0"/>
              <a:t>GRAF_18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55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DOJČAR, Zdeněk. </a:t>
            </a:r>
            <a:r>
              <a:rPr lang="cs-CZ" i="1" dirty="0"/>
              <a:t>Barva</a:t>
            </a:r>
            <a:r>
              <a:rPr lang="cs-CZ" dirty="0"/>
              <a:t>. Brno. Vysoké učení technické v Brně, 2003.</a:t>
            </a:r>
          </a:p>
          <a:p>
            <a:r>
              <a:rPr lang="cs-CZ" dirty="0"/>
              <a:t>KALČICOVÁ, Andrea. [online]. [cit. 2013-03-23]. Dostupné z: http://web.vscht.cz/kalcicoa/POCPRE/index.html</a:t>
            </a:r>
          </a:p>
          <a:p>
            <a:r>
              <a:rPr lang="cs-CZ" dirty="0"/>
              <a:t>KAPOUNOVÁ, Jana. </a:t>
            </a:r>
            <a:r>
              <a:rPr lang="cs-CZ" i="1" dirty="0"/>
              <a:t>Zpracování grafických informací</a:t>
            </a:r>
            <a:r>
              <a:rPr lang="cs-CZ" dirty="0"/>
              <a:t>. Ostrava: Ostravská univerzita v Ostravě, 2002.</a:t>
            </a:r>
          </a:p>
          <a:p>
            <a:r>
              <a:rPr lang="cs-CZ" dirty="0"/>
              <a:t>KOSTOLÁNYOVÁ, Kateřina. </a:t>
            </a:r>
            <a:r>
              <a:rPr lang="cs-CZ" i="1" dirty="0"/>
              <a:t>Úvod do multimédií: (grafika, hudba a zvuk)</a:t>
            </a:r>
            <a:r>
              <a:rPr lang="cs-CZ" dirty="0"/>
              <a:t>. Vyd. 1. Ostrava: Ostravská univerzita, Pedagogická fakulta, 2003, 54 s. Systém celoživotního vzdělávání </a:t>
            </a:r>
            <a:r>
              <a:rPr lang="cs-CZ" dirty="0" err="1"/>
              <a:t>Moravskoslezska</a:t>
            </a:r>
            <a:r>
              <a:rPr lang="cs-CZ" dirty="0"/>
              <a:t>. ISBN 80-704-2924-0.</a:t>
            </a:r>
          </a:p>
          <a:p>
            <a:r>
              <a:rPr lang="cs-CZ" dirty="0"/>
              <a:t>NAGYOVÁ, Ingrid. </a:t>
            </a:r>
            <a:r>
              <a:rPr lang="cs-CZ" i="1" dirty="0"/>
              <a:t>Audiovizuální prostředky</a:t>
            </a:r>
            <a:r>
              <a:rPr lang="cs-CZ" dirty="0"/>
              <a:t>. Ostrava: Ostravská univerzita v Ostravě, 2004.</a:t>
            </a:r>
          </a:p>
          <a:p>
            <a:r>
              <a:rPr lang="cs-CZ" dirty="0"/>
              <a:t>ŠTEFAN, Radim a Dalimil KOUTEK. </a:t>
            </a:r>
            <a:r>
              <a:rPr lang="cs-CZ" i="1" dirty="0"/>
              <a:t>Digitální zpracování a animace</a:t>
            </a:r>
            <a:r>
              <a:rPr lang="cs-CZ" dirty="0"/>
              <a:t>. Vyd. 1. Ostrava: Ostravská univerzita, 2003, 46 s. Systém celoživotního vzdělávání </a:t>
            </a:r>
            <a:r>
              <a:rPr lang="cs-CZ" dirty="0" err="1"/>
              <a:t>Moravskoslezska</a:t>
            </a:r>
            <a:r>
              <a:rPr lang="cs-CZ" dirty="0"/>
              <a:t>. ISBN 80-704-2917-8.</a:t>
            </a:r>
          </a:p>
          <a:p>
            <a:r>
              <a:rPr lang="cs-CZ" dirty="0"/>
              <a:t>ŠTEFAN, Radim. </a:t>
            </a:r>
            <a:r>
              <a:rPr lang="cs-CZ" i="1" dirty="0"/>
              <a:t>Zvuk a počítače</a:t>
            </a:r>
            <a:r>
              <a:rPr lang="cs-CZ" dirty="0"/>
              <a:t>. Ostrava: Ostravská univerzita v Ostravě, 2002.</a:t>
            </a:r>
          </a:p>
        </p:txBody>
      </p:sp>
    </p:spTree>
    <p:extLst>
      <p:ext uri="{BB962C8B-B14F-4D97-AF65-F5344CB8AC3E}">
        <p14:creationId xmlns:p14="http://schemas.microsoft.com/office/powerpoint/2010/main" val="19315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Subtraktivní (odečítací, pigmentové) míchání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přidáním </a:t>
            </a:r>
            <a:r>
              <a:rPr lang="cs-CZ" dirty="0"/>
              <a:t>barevného odstínu vznikne tmavší barva, tento způsob používají například tiskárny.</a:t>
            </a:r>
          </a:p>
        </p:txBody>
      </p:sp>
      <p:pic>
        <p:nvPicPr>
          <p:cNvPr id="4" name="Obrázek 3" descr="substraktivni.png, 5,2kB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1"/>
          <a:stretch/>
        </p:blipFill>
        <p:spPr bwMode="auto">
          <a:xfrm>
            <a:off x="3275856" y="3140968"/>
            <a:ext cx="2915285" cy="239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5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Aditivní (sčítací) míchání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podobné skládání barevného světla, přidáním nového odstínu se výsledná barva zesvětlí, tento způsob kombinování barev používají například monitory, displeje nebo projektory.</a:t>
            </a:r>
            <a:endParaRPr lang="cs-CZ" dirty="0"/>
          </a:p>
        </p:txBody>
      </p:sp>
      <p:pic>
        <p:nvPicPr>
          <p:cNvPr id="4" name="Obrázek 3" descr="aditivni.png, 10kB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4"/>
          <a:stretch/>
        </p:blipFill>
        <p:spPr bwMode="auto">
          <a:xfrm>
            <a:off x="3491880" y="3717032"/>
            <a:ext cx="2820670" cy="2354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67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Model </a:t>
            </a:r>
            <a:r>
              <a:rPr lang="cs-CZ" b="1" dirty="0" smtClean="0">
                <a:effectLst/>
              </a:rPr>
              <a:t>RGB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faktu, že lidské oko obsahuje tři základní druhy buněk citlivých na barvu. </a:t>
            </a:r>
            <a:endParaRPr lang="cs-CZ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56490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38042"/>
              </p:ext>
            </p:extLst>
          </p:nvPr>
        </p:nvGraphicFramePr>
        <p:xfrm>
          <a:off x="787604" y="2924944"/>
          <a:ext cx="7488831" cy="2255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8688"/>
                <a:gridCol w="1338688"/>
                <a:gridCol w="1338688"/>
                <a:gridCol w="3472767"/>
              </a:tblGrid>
              <a:tr h="5040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dirty="0">
                          <a:effectLst/>
                        </a:rPr>
                        <a:t>Hodnoty RGB pro základní barvy</a:t>
                      </a:r>
                      <a:endParaRPr lang="cs-CZ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Barva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G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červená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255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zelená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255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modrá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255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černá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2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CMYK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Barevný model CMY lépe odpovídá lidské zkušenosti s mícháním </a:t>
            </a:r>
            <a:r>
              <a:rPr lang="cs-CZ" dirty="0" smtClean="0"/>
              <a:t>barev</a:t>
            </a:r>
          </a:p>
          <a:p>
            <a:r>
              <a:rPr lang="cs-CZ" dirty="0"/>
              <a:t>Podíl jednotlivé barevné složky je </a:t>
            </a:r>
            <a:r>
              <a:rPr lang="cs-CZ" dirty="0" smtClean="0"/>
              <a:t>definován </a:t>
            </a:r>
            <a:r>
              <a:rPr lang="cs-CZ" dirty="0"/>
              <a:t>v rozmezí 0 až 255 nebo v procentech.</a:t>
            </a:r>
          </a:p>
          <a:p>
            <a:r>
              <a:rPr lang="cs-CZ" dirty="0"/>
              <a:t>Problémem je nedokonalé krytí jednotlivých barevných složek. </a:t>
            </a:r>
            <a:endParaRPr lang="cs-CZ" dirty="0" smtClean="0"/>
          </a:p>
          <a:p>
            <a:r>
              <a:rPr lang="cs-CZ" dirty="0" smtClean="0"/>
              <a:t>Proto </a:t>
            </a:r>
            <a:r>
              <a:rPr lang="cs-CZ" dirty="0"/>
              <a:t>smíšením tří základních barev nevznikne ve skutečnosti dokonale černá barva, ale jakási směs hnědé a černé.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tohoto důvodu se v praxi tiskne černá samostatně a používá se také ke ztmavení jiných barevných odstínů. Tak vzniká barevný model často používaný v polygrafii - </a:t>
            </a:r>
            <a:r>
              <a:rPr lang="cs-CZ" b="1" dirty="0"/>
              <a:t>CMYK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5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HSV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452596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Model HSV má </a:t>
            </a:r>
            <a:r>
              <a:rPr lang="cs-CZ" b="1" dirty="0"/>
              <a:t>tři základní parametry</a:t>
            </a:r>
            <a:r>
              <a:rPr lang="cs-CZ" dirty="0"/>
              <a:t>: </a:t>
            </a:r>
            <a:r>
              <a:rPr lang="cs-CZ" b="1" dirty="0"/>
              <a:t>barevný tón</a:t>
            </a:r>
            <a:r>
              <a:rPr lang="cs-CZ" dirty="0"/>
              <a:t> (</a:t>
            </a:r>
            <a:r>
              <a:rPr lang="cs-CZ" dirty="0" err="1"/>
              <a:t>Hue</a:t>
            </a:r>
            <a:r>
              <a:rPr lang="cs-CZ" dirty="0"/>
              <a:t>), </a:t>
            </a:r>
            <a:r>
              <a:rPr lang="cs-CZ" b="1" dirty="0"/>
              <a:t>sytost</a:t>
            </a:r>
            <a:r>
              <a:rPr lang="cs-CZ" dirty="0"/>
              <a:t> (</a:t>
            </a:r>
            <a:r>
              <a:rPr lang="cs-CZ" dirty="0" err="1"/>
              <a:t>Saturation</a:t>
            </a:r>
            <a:r>
              <a:rPr lang="cs-CZ" dirty="0"/>
              <a:t>) a </a:t>
            </a:r>
            <a:r>
              <a:rPr lang="cs-CZ" b="1" dirty="0"/>
              <a:t>jas</a:t>
            </a:r>
            <a:r>
              <a:rPr lang="cs-CZ" dirty="0"/>
              <a:t> (</a:t>
            </a:r>
            <a:r>
              <a:rPr lang="cs-CZ" dirty="0" err="1"/>
              <a:t>Value</a:t>
            </a:r>
            <a:r>
              <a:rPr lang="cs-CZ" dirty="0"/>
              <a:t>).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95604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HLS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Model je velice podobný modelu HSV </a:t>
            </a:r>
            <a:r>
              <a:rPr lang="cs-CZ" dirty="0" smtClean="0"/>
              <a:t>-</a:t>
            </a:r>
            <a:r>
              <a:rPr lang="cs-CZ" b="1" dirty="0" smtClean="0"/>
              <a:t>sytost</a:t>
            </a:r>
            <a:r>
              <a:rPr lang="cs-CZ" dirty="0"/>
              <a:t> leží na vodorovné ose, </a:t>
            </a:r>
            <a:r>
              <a:rPr lang="cs-CZ" b="1" dirty="0"/>
              <a:t>světlost</a:t>
            </a:r>
            <a:r>
              <a:rPr lang="cs-CZ" dirty="0"/>
              <a:t> na svislé ose a </a:t>
            </a:r>
            <a:r>
              <a:rPr lang="cs-CZ" b="1" dirty="0"/>
              <a:t>barevný tón </a:t>
            </a:r>
            <a:r>
              <a:rPr lang="cs-CZ" dirty="0"/>
              <a:t>představuje úhlová hodnota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Tvar </a:t>
            </a:r>
            <a:r>
              <a:rPr lang="cs-CZ" dirty="0"/>
              <a:t>modelu odpovídá skutečnosti - schopnost rozlišování barevných odstínů skutečně klesá se ztmavování a zesvětlování základní čisté barvy, zvyšování a snižování světlosti barvy skutečně spočívá v přidávání světlého nebo tmavého pigmentu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effectLst/>
              </a:rPr>
              <a:t>Lab</a:t>
            </a:r>
            <a:r>
              <a:rPr lang="cs-CZ" b="1" dirty="0">
                <a:effectLst/>
              </a:rPr>
              <a:t> (L*a*b)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083624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dirty="0" smtClean="0"/>
              <a:t>Tento model využívá tři složky:</a:t>
            </a:r>
          </a:p>
          <a:p>
            <a:r>
              <a:rPr lang="cs-CZ" b="1" dirty="0"/>
              <a:t>Světlost (</a:t>
            </a:r>
            <a:r>
              <a:rPr lang="cs-CZ" b="1" dirty="0" err="1"/>
              <a:t>Lightness</a:t>
            </a:r>
            <a:r>
              <a:rPr lang="cs-CZ" b="1" dirty="0"/>
              <a:t>, L)</a:t>
            </a:r>
            <a:r>
              <a:rPr lang="cs-CZ" dirty="0"/>
              <a:t> </a:t>
            </a:r>
            <a:r>
              <a:rPr lang="cs-CZ" b="1" dirty="0"/>
              <a:t>-</a:t>
            </a:r>
            <a:r>
              <a:rPr lang="cs-CZ" dirty="0"/>
              <a:t> která v rozsahu 0 až 100 popisuje světlost bodu. 0 znamená černý bod, 100 znamená bílý bod.</a:t>
            </a:r>
          </a:p>
          <a:p>
            <a:r>
              <a:rPr lang="cs-CZ" b="1" dirty="0"/>
              <a:t>Složka barvy a</a:t>
            </a:r>
            <a:r>
              <a:rPr lang="cs-CZ" dirty="0"/>
              <a:t> </a:t>
            </a:r>
            <a:r>
              <a:rPr lang="cs-CZ" b="1" dirty="0"/>
              <a:t>-</a:t>
            </a:r>
            <a:r>
              <a:rPr lang="cs-CZ" dirty="0"/>
              <a:t> která popisuje barvu bodu ve směru od zeleno-modré (záporné hodnoty) po červeno-purpurovou (kladné hodnoty). </a:t>
            </a:r>
            <a:endParaRPr lang="cs-CZ" dirty="0" smtClean="0"/>
          </a:p>
          <a:p>
            <a:r>
              <a:rPr lang="cs-CZ" b="1" dirty="0" smtClean="0"/>
              <a:t>Složka </a:t>
            </a:r>
            <a:r>
              <a:rPr lang="cs-CZ" b="1" dirty="0"/>
              <a:t>barvy b</a:t>
            </a:r>
            <a:r>
              <a:rPr lang="cs-CZ" dirty="0"/>
              <a:t> </a:t>
            </a:r>
            <a:r>
              <a:rPr lang="cs-CZ" b="1" dirty="0"/>
              <a:t>-</a:t>
            </a:r>
            <a:r>
              <a:rPr lang="cs-CZ" dirty="0"/>
              <a:t> která popisuje barvu bodu ve směru od modro-purpurové (záporné hodnoty) po zeleno-žluto-červenou (kladné hodnoty).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8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effectLst/>
              </a:rPr>
              <a:t>Lab</a:t>
            </a:r>
            <a:r>
              <a:rPr lang="cs-CZ" b="1" dirty="0">
                <a:effectLst/>
              </a:rPr>
              <a:t> (L*a*b)</a:t>
            </a:r>
            <a:endParaRPr lang="cs-CZ" dirty="0">
              <a:effectLst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62976"/>
            <a:ext cx="8686800" cy="3308335"/>
          </a:xfrm>
        </p:spPr>
      </p:pic>
    </p:spTree>
    <p:extLst>
      <p:ext uri="{BB962C8B-B14F-4D97-AF65-F5344CB8AC3E}">
        <p14:creationId xmlns:p14="http://schemas.microsoft.com/office/powerpoint/2010/main" val="4910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286</Words>
  <Application>Microsoft Office PowerPoint</Application>
  <PresentationFormat>Předvádění na obrazovce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Barevné modely</vt:lpstr>
      <vt:lpstr>Subtraktivní (odečítací, pigmentové) míchání</vt:lpstr>
      <vt:lpstr>Aditivní (sčítací) míchání</vt:lpstr>
      <vt:lpstr>Model RGB</vt:lpstr>
      <vt:lpstr>CMYK</vt:lpstr>
      <vt:lpstr>HSV</vt:lpstr>
      <vt:lpstr>HLS</vt:lpstr>
      <vt:lpstr>Lab (L*a*b)</vt:lpstr>
      <vt:lpstr>Lab (L*a*b)</vt:lpstr>
      <vt:lpstr>Použitá literatura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Výpočetní modely</dc:title>
  <dc:creator>dolezal</dc:creator>
  <cp:lastModifiedBy>dolezal</cp:lastModifiedBy>
  <cp:revision>20</cp:revision>
  <dcterms:created xsi:type="dcterms:W3CDTF">2012-12-26T18:07:43Z</dcterms:created>
  <dcterms:modified xsi:type="dcterms:W3CDTF">2013-03-27T17:18:39Z</dcterms:modified>
</cp:coreProperties>
</file>