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grafiky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Počítačová grafika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_GRAF_17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DOJČAR, Zdeněk. </a:t>
            </a:r>
            <a:r>
              <a:rPr lang="cs-CZ" i="1" dirty="0"/>
              <a:t>Barva</a:t>
            </a:r>
            <a:r>
              <a:rPr lang="cs-CZ" dirty="0"/>
              <a:t>. Brno. Vysoké učení technické v Brně, 2003.</a:t>
            </a:r>
          </a:p>
          <a:p>
            <a:r>
              <a:rPr lang="cs-CZ" dirty="0"/>
              <a:t>KAPOUNOVÁ, Jana. </a:t>
            </a:r>
            <a:r>
              <a:rPr lang="cs-CZ" i="1" dirty="0"/>
              <a:t>Zpracování grafických informací</a:t>
            </a:r>
            <a:r>
              <a:rPr lang="cs-CZ" dirty="0"/>
              <a:t>. Ostrava: Ostravská univerzita v Ostravě, 2002.</a:t>
            </a:r>
          </a:p>
          <a:p>
            <a:r>
              <a:rPr lang="cs-CZ" dirty="0"/>
              <a:t>KOSTOLÁNYOVÁ, Kateřina. </a:t>
            </a:r>
            <a:r>
              <a:rPr lang="cs-CZ" i="1" dirty="0"/>
              <a:t>Úvod do multimédií: (grafika, hudba a zvuk)</a:t>
            </a:r>
            <a:r>
              <a:rPr lang="cs-CZ" dirty="0"/>
              <a:t>. Vyd. 1. Ostrava: Ostravská univerzita, Pedagogická fakulta, 2003, 54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80-704-2924-0.</a:t>
            </a:r>
          </a:p>
          <a:p>
            <a:r>
              <a:rPr lang="cs-CZ" dirty="0"/>
              <a:t>NAGYOVÁ, Ingrid. </a:t>
            </a:r>
            <a:r>
              <a:rPr lang="cs-CZ" i="1" dirty="0"/>
              <a:t>Audiovizuální prostředky</a:t>
            </a:r>
            <a:r>
              <a:rPr lang="cs-CZ" dirty="0"/>
              <a:t>. Ostrava: Ostravská univerzita v Ostravě, 2004.</a:t>
            </a:r>
          </a:p>
          <a:p>
            <a:r>
              <a:rPr lang="cs-CZ" dirty="0"/>
              <a:t>ŠTEFAN, Radim a Dalimil KOUTEK. </a:t>
            </a:r>
            <a:r>
              <a:rPr lang="cs-CZ" i="1" dirty="0"/>
              <a:t>Digitální zpracování a animace</a:t>
            </a:r>
            <a:r>
              <a:rPr lang="cs-CZ" dirty="0"/>
              <a:t>. Vyd. 1. Ostrava: Ostravská univerzita, 2003, 46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80-704-2917-8.</a:t>
            </a:r>
          </a:p>
          <a:p>
            <a:r>
              <a:rPr lang="cs-CZ" dirty="0"/>
              <a:t>ŠTEFAN, Radim. </a:t>
            </a:r>
            <a:r>
              <a:rPr lang="cs-CZ" i="1" dirty="0"/>
              <a:t>Zvuk a počítače</a:t>
            </a:r>
            <a:r>
              <a:rPr lang="cs-CZ" dirty="0"/>
              <a:t>. Ostrava: Ostravská univerzita v Ostravě, 2002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b="1" dirty="0" smtClean="0">
                <a:effectLst/>
              </a:rPr>
              <a:t>Základní rozdělení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Podle způsobu vytváření, resp. zpracování grafické informace rozeznáváme:</a:t>
            </a:r>
          </a:p>
          <a:p>
            <a:pPr lvl="0"/>
            <a:r>
              <a:rPr lang="cs-CZ" dirty="0"/>
              <a:t>vektorová zařízení</a:t>
            </a:r>
          </a:p>
          <a:p>
            <a:pPr lvl="0"/>
            <a:r>
              <a:rPr lang="cs-CZ" dirty="0"/>
              <a:t>rastrová </a:t>
            </a:r>
            <a:r>
              <a:rPr lang="cs-CZ" dirty="0" smtClean="0"/>
              <a:t>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Vektorová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potřebují </a:t>
            </a:r>
            <a:r>
              <a:rPr lang="cs-CZ" dirty="0"/>
              <a:t>na uchování grafické informace kapacitně menší </a:t>
            </a:r>
            <a:r>
              <a:rPr lang="cs-CZ" dirty="0" smtClean="0"/>
              <a:t>paměť</a:t>
            </a:r>
          </a:p>
          <a:p>
            <a:r>
              <a:rPr lang="cs-CZ" dirty="0"/>
              <a:t>g</a:t>
            </a:r>
            <a:r>
              <a:rPr lang="cs-CZ" dirty="0" smtClean="0"/>
              <a:t>rafické </a:t>
            </a:r>
            <a:r>
              <a:rPr lang="cs-CZ" dirty="0"/>
              <a:t>entity se zobrazují jako kreslení pérem na papíře.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Vlastní </a:t>
            </a:r>
            <a:r>
              <a:rPr lang="cs-CZ" dirty="0"/>
              <a:t>kreslení přímek a křivek můžeme volit: </a:t>
            </a:r>
          </a:p>
          <a:p>
            <a:pPr lvl="0"/>
            <a:r>
              <a:rPr lang="cs-CZ" dirty="0"/>
              <a:t>kreslení od ruky (free hand) </a:t>
            </a:r>
          </a:p>
          <a:p>
            <a:pPr lvl="0"/>
            <a:r>
              <a:rPr lang="cs-CZ" dirty="0" err="1"/>
              <a:t>Bézierovy</a:t>
            </a:r>
            <a:r>
              <a:rPr lang="cs-CZ" dirty="0"/>
              <a:t> křivky.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Rastrová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6562"/>
            <a:ext cx="8686800" cy="45259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mnohem </a:t>
            </a:r>
            <a:r>
              <a:rPr lang="cs-CZ" dirty="0"/>
              <a:t>větší paměťové nároky. </a:t>
            </a:r>
            <a:endParaRPr lang="cs-CZ" dirty="0" smtClean="0"/>
          </a:p>
          <a:p>
            <a:r>
              <a:rPr lang="cs-CZ" dirty="0" smtClean="0"/>
              <a:t>pracují </a:t>
            </a:r>
            <a:r>
              <a:rPr lang="cs-CZ" dirty="0"/>
              <a:t>podobným způsobem jako </a:t>
            </a:r>
            <a:r>
              <a:rPr lang="cs-CZ" dirty="0" smtClean="0"/>
              <a:t>televizor</a:t>
            </a:r>
          </a:p>
          <a:p>
            <a:r>
              <a:rPr lang="cs-CZ" dirty="0"/>
              <a:t>z</a:t>
            </a:r>
            <a:r>
              <a:rPr lang="cs-CZ" dirty="0" smtClean="0"/>
              <a:t>obrazovací </a:t>
            </a:r>
            <a:r>
              <a:rPr lang="cs-CZ" dirty="0"/>
              <a:t>ploch je dána maticí </a:t>
            </a:r>
            <a:r>
              <a:rPr lang="cs-CZ" dirty="0" smtClean="0"/>
              <a:t>bodů </a:t>
            </a:r>
            <a:r>
              <a:rPr lang="cs-CZ" dirty="0"/>
              <a:t>– obrazových </a:t>
            </a:r>
            <a:r>
              <a:rPr lang="cs-CZ" dirty="0" smtClean="0"/>
              <a:t>prvků</a:t>
            </a:r>
          </a:p>
          <a:p>
            <a:r>
              <a:rPr lang="cs-CZ" dirty="0"/>
              <a:t>k</a:t>
            </a:r>
            <a:r>
              <a:rPr lang="cs-CZ" dirty="0" smtClean="0"/>
              <a:t>aždý </a:t>
            </a:r>
            <a:r>
              <a:rPr lang="cs-CZ" dirty="0"/>
              <a:t>bod má svou barvu a jas.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ostupným </a:t>
            </a:r>
            <a:r>
              <a:rPr lang="cs-CZ" dirty="0"/>
              <a:t>skládáním jednotlivých pixelů dostaneme výsledný obraz.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/>
              <a:t>počtu barev je každém u bodu přiřazen příslušný počet bitů. </a:t>
            </a:r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Vektorový </a:t>
            </a:r>
            <a:r>
              <a:rPr lang="cs-CZ" b="1" dirty="0" err="1" smtClean="0">
                <a:effectLst/>
              </a:rPr>
              <a:t>vs</a:t>
            </a:r>
            <a:r>
              <a:rPr lang="cs-CZ" b="1" dirty="0" smtClean="0">
                <a:effectLst/>
              </a:rPr>
              <a:t> rastrový obrázek</a:t>
            </a:r>
            <a:endParaRPr lang="cs-CZ" dirty="0">
              <a:effectLst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3124636" cy="2543530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221088"/>
            <a:ext cx="4554855" cy="127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Základní grafické elementy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bod – pixel</a:t>
            </a:r>
          </a:p>
          <a:p>
            <a:pPr lvl="0"/>
            <a:r>
              <a:rPr lang="cs-CZ" dirty="0"/>
              <a:t>seznam (sled) bod ů – </a:t>
            </a:r>
            <a:r>
              <a:rPr lang="cs-CZ" dirty="0" err="1"/>
              <a:t>polymarker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křivka </a:t>
            </a:r>
          </a:p>
          <a:p>
            <a:pPr lvl="0"/>
            <a:r>
              <a:rPr lang="cs-CZ" dirty="0"/>
              <a:t>lomená čára – </a:t>
            </a:r>
            <a:r>
              <a:rPr lang="cs-CZ" dirty="0" err="1"/>
              <a:t>polyline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text </a:t>
            </a:r>
          </a:p>
          <a:p>
            <a:pPr lvl="0"/>
            <a:r>
              <a:rPr lang="cs-CZ" dirty="0"/>
              <a:t>plocha </a:t>
            </a:r>
          </a:p>
          <a:p>
            <a:pPr lvl="0"/>
            <a:r>
              <a:rPr lang="cs-CZ" dirty="0"/>
              <a:t>vyplněná oblast – </a:t>
            </a:r>
            <a:r>
              <a:rPr lang="cs-CZ" dirty="0" err="1"/>
              <a:t>file</a:t>
            </a:r>
            <a:r>
              <a:rPr lang="cs-CZ" dirty="0"/>
              <a:t> area </a:t>
            </a:r>
          </a:p>
          <a:p>
            <a:pPr lvl="0"/>
            <a:r>
              <a:rPr lang="cs-CZ" dirty="0"/>
              <a:t>výplňový vzor jako pole vzorů – pixel area</a:t>
            </a:r>
          </a:p>
          <a:p>
            <a:pPr lvl="0"/>
            <a:r>
              <a:rPr lang="cs-CZ" dirty="0"/>
              <a:t>všeobecný grafický prvek.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Komprese rastrového obrázku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Ztrátová </a:t>
            </a:r>
            <a:r>
              <a:rPr lang="cs-CZ" dirty="0"/>
              <a:t>- při uložení obrazových dat nedochází ke ztrátě informace</a:t>
            </a:r>
          </a:p>
          <a:p>
            <a:pPr lvl="0"/>
            <a:r>
              <a:rPr lang="cs-CZ" dirty="0" smtClean="0"/>
              <a:t>Bezztrátová </a:t>
            </a:r>
            <a:r>
              <a:rPr lang="cs-CZ" dirty="0"/>
              <a:t>- při uložení obrazových dat dochází ke ztrátě informace, vizuální vjem obrazu by neměl být ovlivněn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Struktura grafického </a:t>
            </a:r>
            <a:r>
              <a:rPr lang="cs-CZ" b="1" dirty="0" smtClean="0">
                <a:effectLst/>
              </a:rPr>
              <a:t>souboru 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83624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hlavička - základní informace o souboru, typ komprese, rozměry obrázku, odkaz na začátek obrazových dat, ...</a:t>
            </a:r>
          </a:p>
          <a:p>
            <a:pPr lvl="0"/>
            <a:r>
              <a:rPr lang="cs-CZ" dirty="0"/>
              <a:t>data (+ paleta) - hodnoty pixelů, použité barvy</a:t>
            </a:r>
          </a:p>
          <a:p>
            <a:pPr lvl="0"/>
            <a:r>
              <a:rPr lang="cs-CZ" dirty="0"/>
              <a:t>(pata) - doplňující informace</a:t>
            </a:r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Přehled nejběžnějších rastrových formátů</a:t>
            </a:r>
            <a:endParaRPr lang="cs-CZ" dirty="0">
              <a:effectLst/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556869"/>
              </p:ext>
            </p:extLst>
          </p:nvPr>
        </p:nvGraphicFramePr>
        <p:xfrm>
          <a:off x="611561" y="1484787"/>
          <a:ext cx="8136902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641"/>
                <a:gridCol w="3859294"/>
                <a:gridCol w="2024105"/>
                <a:gridCol w="1443862"/>
              </a:tblGrid>
              <a:tr h="911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přípona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název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typ komprese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barvy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bmp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Microsoft Windows Bit </a:t>
                      </a:r>
                      <a:r>
                        <a:rPr lang="cs-CZ" sz="1200" dirty="0" err="1">
                          <a:effectLst/>
                        </a:rPr>
                        <a:t>Mapped</a:t>
                      </a:r>
                      <a:r>
                        <a:rPr lang="cs-CZ" sz="1200" dirty="0">
                          <a:effectLst/>
                        </a:rPr>
                        <a:t> Picture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bez kompr., RLE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1, 4, 8, 24 bit/px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gif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Graphics Interchange Format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LZW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1-8 bit/px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png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Portable Network Graphic Format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LZ77, Huffmanovo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1-48 bit/px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jpg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Joint Photographic Expert Group File Format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DCT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max 24 bit/px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5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tif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Tag Image File Format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bez kompr., RLE, LZW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1-24 bit/px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raw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raw (syrový)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236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Základy grafiky</vt:lpstr>
      <vt:lpstr>Základní rozdělení</vt:lpstr>
      <vt:lpstr>Vektorová zařízení</vt:lpstr>
      <vt:lpstr>Rastrová zařízení</vt:lpstr>
      <vt:lpstr>Vektorový vs rastrový obrázek</vt:lpstr>
      <vt:lpstr>Základní grafické elementy</vt:lpstr>
      <vt:lpstr>Komprese rastrového obrázku</vt:lpstr>
      <vt:lpstr>Struktura grafického souboru </vt:lpstr>
      <vt:lpstr>Přehled nejběžnějších rastrových formátů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18</cp:revision>
  <dcterms:created xsi:type="dcterms:W3CDTF">2012-12-26T18:07:43Z</dcterms:created>
  <dcterms:modified xsi:type="dcterms:W3CDTF">2013-04-25T19:07:29Z</dcterms:modified>
</cp:coreProperties>
</file>