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58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575" autoAdjust="0"/>
    <p:restoredTop sz="94652" autoAdjust="0"/>
  </p:normalViewPr>
  <p:slideViewPr>
    <p:cSldViewPr>
      <p:cViewPr>
        <p:scale>
          <a:sx n="72" d="100"/>
          <a:sy n="72" d="100"/>
        </p:scale>
        <p:origin x="-888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0C40-0A00-4CE5-B626-66887266CF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10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BA7E-9538-4D44-83F6-B1A7E2647E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80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0C82-CA6B-4F11-8D83-A123EC362F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03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2857C-CFD6-44A1-AF1D-CA47EECB33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8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6DF5-B6CC-40D8-BAC6-57364EEF12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37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8E08-8BEC-4B34-A906-B9A9E5AD3B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13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B030-66D3-40D9-BEA9-FE51F1FDA0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43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B7341-5E12-414E-A137-63D51B0D2C7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39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AC3D8-BC1F-44A4-9FDF-6558E8B307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40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FC56-50AD-4692-8618-67A570CADAB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2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69D4B-F482-4094-BAAE-BF861F2ED3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95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modificar el estilo de texto del patrón</a:t>
            </a:r>
          </a:p>
          <a:p>
            <a:pPr lvl="1"/>
            <a:r>
              <a:rPr lang="es-ES" altLang="cs-CZ" smtClean="0"/>
              <a:t>Segundo nivel</a:t>
            </a:r>
          </a:p>
          <a:p>
            <a:pPr lvl="2"/>
            <a:r>
              <a:rPr lang="es-ES" altLang="cs-CZ" smtClean="0"/>
              <a:t>Tercer nivel</a:t>
            </a:r>
          </a:p>
          <a:p>
            <a:pPr lvl="3"/>
            <a:r>
              <a:rPr lang="es-ES" altLang="cs-CZ" smtClean="0"/>
              <a:t>Cuarto nivel</a:t>
            </a:r>
          </a:p>
          <a:p>
            <a:pPr lvl="4"/>
            <a:r>
              <a:rPr lang="es-ES" altLang="cs-CZ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E1B569-9FB9-4643-80EA-FB51489594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jsek.cz/" TargetMode="External"/><Relationship Id="rId2" Type="http://schemas.openxmlformats.org/officeDocument/2006/relationships/hyperlink" Target="http://www.pe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ide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95738" y="549275"/>
            <a:ext cx="4967287" cy="719138"/>
          </a:xfrm>
          <a:noFill/>
        </p:spPr>
        <p:txBody>
          <a:bodyPr/>
          <a:lstStyle/>
          <a:p>
            <a:pPr algn="l" eaLnBrk="1" hangingPunct="1"/>
            <a:r>
              <a:rPr lang="cs-CZ" altLang="cs-CZ" b="1" smtClean="0">
                <a:solidFill>
                  <a:schemeClr val="bg1"/>
                </a:solidFill>
              </a:rPr>
              <a:t>Internet</a:t>
            </a:r>
            <a:endParaRPr lang="es-ES" altLang="cs-CZ" b="1" smtClean="0">
              <a:solidFill>
                <a:schemeClr val="bg1"/>
              </a:solidFill>
            </a:endParaRPr>
          </a:p>
        </p:txBody>
      </p:sp>
      <p:sp>
        <p:nvSpPr>
          <p:cNvPr id="2051" name="Rectangle 119"/>
          <p:cNvSpPr>
            <a:spLocks noChangeArrowheads="1"/>
          </p:cNvSpPr>
          <p:nvPr/>
        </p:nvSpPr>
        <p:spPr bwMode="auto">
          <a:xfrm>
            <a:off x="3995738" y="1516063"/>
            <a:ext cx="496728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chemeClr val="bg1"/>
                </a:solidFill>
              </a:rPr>
              <a:t> základní služby</a:t>
            </a:r>
          </a:p>
          <a:p>
            <a:pPr eaLnBrk="1" hangingPunct="1"/>
            <a:endParaRPr lang="es-ES" altLang="cs-CZ" b="1">
              <a:solidFill>
                <a:schemeClr val="bg1"/>
              </a:solidFill>
            </a:endParaRPr>
          </a:p>
        </p:txBody>
      </p:sp>
      <p:pic>
        <p:nvPicPr>
          <p:cNvPr id="2052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4508500"/>
            <a:ext cx="50736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Obdélník 1"/>
          <p:cNvSpPr>
            <a:spLocks noChangeArrowheads="1"/>
          </p:cNvSpPr>
          <p:nvPr/>
        </p:nvSpPr>
        <p:spPr bwMode="auto">
          <a:xfrm>
            <a:off x="6659563" y="6000750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</a:rPr>
              <a:t>VY_32_INOVACE_INT_17</a:t>
            </a:r>
            <a:endParaRPr lang="cs-CZ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Netiquette</a:t>
            </a:r>
          </a:p>
        </p:txBody>
      </p:sp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539750" y="1817688"/>
            <a:ext cx="842486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cs-CZ" altLang="cs-CZ" sz="2000"/>
              <a:t>Soubor pravidel a doporučení při komunikaci v Internetu (síťová etiketa). </a:t>
            </a:r>
            <a:endParaRPr lang="cs-CZ" altLang="cs-CZ" sz="2000" b="1"/>
          </a:p>
          <a:p>
            <a:pPr eaLnBrk="1" hangingPunct="1">
              <a:spcAft>
                <a:spcPts val="300"/>
              </a:spcAft>
            </a:pPr>
            <a:r>
              <a:rPr lang="cs-CZ" altLang="cs-CZ" sz="2000" i="1"/>
              <a:t>Buďte konzervativní v tom, co posíláte a liberální v tom, co přijímáte</a:t>
            </a:r>
            <a:r>
              <a:rPr lang="cs-CZ" altLang="cs-CZ" sz="2000"/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9750" y="2565400"/>
            <a:ext cx="8135938" cy="431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Nezapomínejte, že komunikujete s lidmi, nikoliv s počítači!. </a:t>
            </a:r>
            <a:r>
              <a:rPr lang="cs-CZ" dirty="0" err="1"/>
              <a:t>Vjádření</a:t>
            </a:r>
            <a:r>
              <a:rPr lang="cs-CZ" dirty="0"/>
              <a:t> emocí –  </a:t>
            </a:r>
            <a:r>
              <a:rPr lang="cs-CZ" dirty="0" err="1"/>
              <a:t>smajlíci</a:t>
            </a:r>
            <a:r>
              <a:rPr lang="cs-CZ" dirty="0"/>
              <a:t>.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Nedělejte na Internetu to, co byste nedělali v běžném životě. Nedopouštějte se urážek druhého, nezcizujte autorská díla. 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Přizpůsobte svůj projev dané skupině.  Pokud nesouhlasíte s názory, neurážejte, ale změňte skupinu.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Buďte struční.  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Používejte správný jazyk. Lidé Vás posuzují podle písemného projevu. 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Pokud víte, odpovězte, ale sám si odpovědi nevynucujte. 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Nereagujte na osobní napadání. Pokud musíte něco kritického sdělit, odložte odeslání až na druhý den.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Chraňte soukromí ostatních. 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Buďte tolerantní k chybám ostatních.</a:t>
            </a:r>
          </a:p>
          <a:p>
            <a:pPr>
              <a:spcAft>
                <a:spcPts val="30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E-shopping</a:t>
            </a:r>
          </a:p>
        </p:txBody>
      </p:sp>
      <p:sp>
        <p:nvSpPr>
          <p:cNvPr id="12291" name="TextovéPole 2"/>
          <p:cNvSpPr txBox="1">
            <a:spLocks noChangeArrowheads="1"/>
          </p:cNvSpPr>
          <p:nvPr/>
        </p:nvSpPr>
        <p:spPr bwMode="auto">
          <a:xfrm>
            <a:off x="539750" y="1700213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cs-CZ" altLang="cs-CZ" sz="2000"/>
              <a:t>Vyhledání internetového obchodu – </a:t>
            </a:r>
            <a:r>
              <a:rPr lang="cs-CZ" altLang="cs-CZ" sz="2000" i="1"/>
              <a:t>virtuální, online, e-shop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9750" y="2060575"/>
            <a:ext cx="8135938" cy="131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Před nákupem prostudovat dodací podmínky, způsob platby apod. (Rádce)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Zboží zadat do vyhledávacího políčka nebo </a:t>
            </a:r>
            <a:r>
              <a:rPr lang="cs-CZ" dirty="0" err="1"/>
              <a:t>proklikat</a:t>
            </a:r>
            <a:r>
              <a:rPr lang="cs-CZ" dirty="0"/>
              <a:t> kategorie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Po výběru zadat způsob doručení a platby (převod, dobírka) </a:t>
            </a:r>
          </a:p>
          <a:p>
            <a:pPr>
              <a:spcAft>
                <a:spcPts val="300"/>
              </a:spcAft>
              <a:defRPr/>
            </a:pP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r="651"/>
          <a:stretch/>
        </p:blipFill>
        <p:spPr bwMode="auto">
          <a:xfrm>
            <a:off x="1711325" y="3090863"/>
            <a:ext cx="5453063" cy="3386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E-shopping</a:t>
            </a:r>
          </a:p>
        </p:txBody>
      </p:sp>
      <p:sp>
        <p:nvSpPr>
          <p:cNvPr id="13315" name="TextovéPole 2"/>
          <p:cNvSpPr txBox="1">
            <a:spLocks noChangeArrowheads="1"/>
          </p:cNvSpPr>
          <p:nvPr/>
        </p:nvSpPr>
        <p:spPr bwMode="auto">
          <a:xfrm>
            <a:off x="539750" y="1700213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cs-CZ" altLang="cs-CZ" sz="2000"/>
              <a:t>Vyhledání internetového obchodu – </a:t>
            </a:r>
            <a:r>
              <a:rPr lang="cs-CZ" altLang="cs-CZ" sz="2000" i="1"/>
              <a:t>virtuální, online, e-shop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9750" y="2060575"/>
            <a:ext cx="8135938" cy="131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Před nákupem prostudovat dodací podmínky, způsob platby apod. (Rádce)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Zboží zadat do vyhledávacího políčka nebo </a:t>
            </a:r>
            <a:r>
              <a:rPr lang="cs-CZ" dirty="0" err="1"/>
              <a:t>proklikat</a:t>
            </a:r>
            <a:r>
              <a:rPr lang="cs-CZ" dirty="0"/>
              <a:t> kategorie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Po výběru zadat způsob doručení a platby (převod, dobírka) </a:t>
            </a:r>
          </a:p>
          <a:p>
            <a:pPr>
              <a:spcAft>
                <a:spcPts val="300"/>
              </a:spcAft>
              <a:defRPr/>
            </a:pP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r="651"/>
          <a:stretch/>
        </p:blipFill>
        <p:spPr bwMode="auto">
          <a:xfrm>
            <a:off x="1711325" y="3090863"/>
            <a:ext cx="5453063" cy="3386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E-shopping</a:t>
            </a:r>
          </a:p>
        </p:txBody>
      </p:sp>
      <p:sp>
        <p:nvSpPr>
          <p:cNvPr id="14339" name="TextovéPole 2"/>
          <p:cNvSpPr txBox="1">
            <a:spLocks noChangeArrowheads="1"/>
          </p:cNvSpPr>
          <p:nvPr/>
        </p:nvSpPr>
        <p:spPr bwMode="auto">
          <a:xfrm>
            <a:off x="539750" y="1700213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cs-CZ" altLang="cs-CZ" sz="2000" b="1"/>
              <a:t>Srovnávače cen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04825" y="2276475"/>
            <a:ext cx="2736850" cy="364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dirty="0"/>
              <a:t>Registrovaní obchodníci zadají do srovnávače klíčové parametry zboží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dirty="0"/>
              <a:t>Uživatel zadá název zboží a nalezené výsledky může seřadit dle ceny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dirty="0"/>
              <a:t>Dnes dominuje </a:t>
            </a:r>
            <a:r>
              <a:rPr lang="cs-CZ" b="1" dirty="0"/>
              <a:t>Heureka.cz</a:t>
            </a:r>
            <a:r>
              <a:rPr lang="cs-CZ" dirty="0"/>
              <a:t> a </a:t>
            </a:r>
            <a:r>
              <a:rPr lang="cs-CZ" b="1" dirty="0"/>
              <a:t>Zbozi.cz</a:t>
            </a:r>
            <a:r>
              <a:rPr lang="cs-CZ" dirty="0"/>
              <a:t> </a:t>
            </a:r>
          </a:p>
          <a:p>
            <a:pPr>
              <a:spcAft>
                <a:spcPts val="300"/>
              </a:spcAft>
              <a:defRPr/>
            </a:pP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416300" y="1700213"/>
            <a:ext cx="5543550" cy="449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5761037" cy="647700"/>
          </a:xfrm>
        </p:spPr>
        <p:txBody>
          <a:bodyPr/>
          <a:lstStyle/>
          <a:p>
            <a:pPr algn="l" eaLnBrk="1" hangingPunct="1"/>
            <a:r>
              <a:rPr lang="cs-CZ" altLang="cs-CZ" sz="2400" b="1" smtClean="0">
                <a:solidFill>
                  <a:schemeClr val="tx1"/>
                </a:solidFill>
              </a:rPr>
              <a:t>Zdroje: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981075"/>
            <a:ext cx="7561262" cy="52562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1600" smtClean="0"/>
              <a:t>Countries by most used web browser.svg. In: </a:t>
            </a:r>
            <a:r>
              <a:rPr lang="cs-CZ" altLang="cs-CZ" sz="1600" i="1" smtClean="0"/>
              <a:t>Wikipedia: the free encyclopedia</a:t>
            </a:r>
            <a:r>
              <a:rPr lang="cs-CZ" altLang="cs-CZ" sz="1600" smtClean="0"/>
              <a:t> [online]. San Francisco (CA): Wikimedia Foundation, 2001-, 14.6.2012 [cit. 2013-04-01]. Dostupné z: http://cs.wikipedia.org/wiki/Soubor:Countries_by_most_used_web_browser.svg</a:t>
            </a:r>
          </a:p>
          <a:p>
            <a:pPr marL="0" indent="0" eaLnBrk="1" hangingPunct="1">
              <a:buFontTx/>
              <a:buNone/>
            </a:pPr>
            <a:r>
              <a:rPr lang="cs-CZ" altLang="cs-CZ" sz="1600" smtClean="0"/>
              <a:t>KRATOCHVÍL, Petr a Manuel SHREIBER. Google Chrome nové číslo 1. </a:t>
            </a:r>
            <a:r>
              <a:rPr lang="cs-CZ" altLang="cs-CZ" sz="1600" i="1" smtClean="0"/>
              <a:t>CHIP</a:t>
            </a:r>
            <a:r>
              <a:rPr lang="cs-CZ" altLang="cs-CZ" sz="1600" smtClean="0"/>
              <a:t>. roč. 2012, č. 7.</a:t>
            </a:r>
          </a:p>
          <a:p>
            <a:pPr marL="0" indent="0" eaLnBrk="1" hangingPunct="1">
              <a:buFontTx/>
              <a:buNone/>
            </a:pPr>
            <a:r>
              <a:rPr lang="cs-CZ" altLang="cs-CZ" sz="1600" smtClean="0"/>
              <a:t>HLAVENKA, Jiří. </a:t>
            </a:r>
            <a:r>
              <a:rPr lang="cs-CZ" altLang="cs-CZ" sz="1600" i="1" smtClean="0"/>
              <a:t>Mistrovství ve vyhledávání na Internetu</a:t>
            </a:r>
            <a:r>
              <a:rPr lang="cs-CZ" altLang="cs-CZ" sz="1600" smtClean="0"/>
              <a:t>. Vyd. 2. Brno: Computer Press, 2004, 196 s. ISBN 80-722-6759-0.</a:t>
            </a:r>
          </a:p>
          <a:p>
            <a:pPr marL="0" indent="0" eaLnBrk="1" hangingPunct="1">
              <a:buFontTx/>
              <a:buNone/>
            </a:pPr>
            <a:r>
              <a:rPr lang="cs-CZ" altLang="cs-CZ" sz="1600" smtClean="0"/>
              <a:t>ROSMAN, Pavel. </a:t>
            </a:r>
            <a:r>
              <a:rPr lang="cs-CZ" altLang="cs-CZ" sz="1600" i="1" smtClean="0"/>
              <a:t>Informatika pro ekonomy</a:t>
            </a:r>
            <a:r>
              <a:rPr lang="cs-CZ" altLang="cs-CZ" sz="1600" smtClean="0"/>
              <a:t>. UTB Zlín, 2004.</a:t>
            </a:r>
          </a:p>
          <a:p>
            <a:pPr marL="0" indent="0" eaLnBrk="1" hangingPunct="1">
              <a:buFontTx/>
              <a:buNone/>
            </a:pPr>
            <a:r>
              <a:rPr lang="cs-CZ" altLang="cs-CZ" sz="1600" smtClean="0"/>
              <a:t>ROUBAL, Pavel. </a:t>
            </a:r>
            <a:r>
              <a:rPr lang="cs-CZ" altLang="cs-CZ" sz="1600" i="1" smtClean="0"/>
              <a:t>Informatika a výpočetní technika pro střední školy: teoretická učebnice</a:t>
            </a:r>
            <a:r>
              <a:rPr lang="cs-CZ" altLang="cs-CZ" sz="1600" smtClean="0"/>
              <a:t>. Vyd. 1. Brno: Computer Press, 2010, 103 s. ISBN 978-80-251-3228-9.</a:t>
            </a:r>
          </a:p>
          <a:p>
            <a:pPr marL="0" indent="0" eaLnBrk="1" hangingPunct="1">
              <a:buFontTx/>
              <a:buNone/>
            </a:pPr>
            <a:endParaRPr lang="cs-CZ" alt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Prohlížeče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492375"/>
            <a:ext cx="7212012" cy="367347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err="1" smtClean="0"/>
              <a:t>Microsof</a:t>
            </a:r>
            <a:r>
              <a:rPr lang="cs-CZ" sz="2400" dirty="0" smtClean="0"/>
              <a:t> Internet Explorer (MSIE)</a:t>
            </a:r>
          </a:p>
          <a:p>
            <a:pPr eaLnBrk="1" hangingPunct="1">
              <a:defRPr/>
            </a:pPr>
            <a:r>
              <a:rPr lang="cs-CZ" sz="2400" dirty="0" err="1" smtClean="0"/>
              <a:t>Mozilla</a:t>
            </a:r>
            <a:r>
              <a:rPr lang="cs-CZ" sz="2400" dirty="0" smtClean="0"/>
              <a:t> </a:t>
            </a:r>
            <a:r>
              <a:rPr lang="cs-CZ" sz="2400" dirty="0" err="1" smtClean="0"/>
              <a:t>Firefox</a:t>
            </a:r>
            <a:endParaRPr lang="cs-CZ" sz="2400" dirty="0" smtClean="0"/>
          </a:p>
          <a:p>
            <a:pPr eaLnBrk="1" hangingPunct="1">
              <a:defRPr/>
            </a:pPr>
            <a:r>
              <a:rPr lang="cs-CZ" sz="2400" dirty="0" smtClean="0"/>
              <a:t>Google Chrome</a:t>
            </a:r>
          </a:p>
          <a:p>
            <a:pPr eaLnBrk="1" hangingPunct="1">
              <a:defRPr/>
            </a:pPr>
            <a:endParaRPr lang="cs-CZ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cs-CZ" sz="2000" b="1" dirty="0" smtClean="0"/>
              <a:t>Portál </a:t>
            </a:r>
            <a:r>
              <a:rPr lang="cs-CZ" sz="2000" dirty="0" smtClean="0"/>
              <a:t>– rozcestník do webu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000" dirty="0" smtClean="0"/>
              <a:t>obecný (Centrum, Seznam,..)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000" dirty="0" smtClean="0"/>
              <a:t>specializovaný (Pes, </a:t>
            </a:r>
            <a:r>
              <a:rPr lang="cs-CZ" sz="2000" dirty="0" err="1" smtClean="0"/>
              <a:t>Cyklo</a:t>
            </a:r>
            <a:r>
              <a:rPr lang="cs-CZ" sz="2000" dirty="0" smtClean="0"/>
              <a:t>, ..)</a:t>
            </a:r>
          </a:p>
          <a:p>
            <a:pPr marL="0" indent="0" eaLnBrk="1" hangingPunct="1">
              <a:buFontTx/>
              <a:buNone/>
              <a:defRPr/>
            </a:pPr>
            <a:endParaRPr lang="cs-CZ" sz="2000" dirty="0" smtClean="0"/>
          </a:p>
        </p:txBody>
      </p:sp>
      <p:sp>
        <p:nvSpPr>
          <p:cNvPr id="3076" name="TextovéPole 7"/>
          <p:cNvSpPr txBox="1">
            <a:spLocks noChangeArrowheads="1"/>
          </p:cNvSpPr>
          <p:nvPr/>
        </p:nvSpPr>
        <p:spPr bwMode="auto">
          <a:xfrm>
            <a:off x="179388" y="1641475"/>
            <a:ext cx="8999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K Internetu nejčastěji přistupujeme přes webové stránky pomocí </a:t>
            </a:r>
          </a:p>
          <a:p>
            <a:pPr eaLnBrk="1" hangingPunct="1"/>
            <a:r>
              <a:rPr lang="cs-CZ" altLang="cs-CZ" sz="2400"/>
              <a:t>prohlížeče (browseru). Nejpoužívanější:</a:t>
            </a:r>
          </a:p>
        </p:txBody>
      </p:sp>
      <p:pic>
        <p:nvPicPr>
          <p:cNvPr id="3077" name="Obráze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50434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Používání prohlížečů </a:t>
            </a:r>
          </a:p>
        </p:txBody>
      </p:sp>
      <p:pic>
        <p:nvPicPr>
          <p:cNvPr id="4099" name="Obrázek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74231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Obrázek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25622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Vyhledávání informací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750" y="1641475"/>
            <a:ext cx="8601075" cy="4216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Informace hledáme nejčastěji přes webové stránky, kde je </a:t>
            </a:r>
          </a:p>
          <a:p>
            <a:pPr>
              <a:defRPr/>
            </a:pPr>
            <a:r>
              <a:rPr lang="cs-CZ" sz="2400" dirty="0"/>
              <a:t>pouze zlomek všech dostupných informací</a:t>
            </a:r>
          </a:p>
          <a:p>
            <a:pPr>
              <a:spcBef>
                <a:spcPts val="600"/>
              </a:spcBef>
              <a:defRPr/>
            </a:pPr>
            <a:r>
              <a:rPr lang="cs-CZ" sz="2000" dirty="0"/>
              <a:t>Webové stránky můžeme prohledávat ve dvou základních </a:t>
            </a:r>
          </a:p>
          <a:p>
            <a:pPr>
              <a:spcBef>
                <a:spcPts val="600"/>
              </a:spcBef>
              <a:defRPr/>
            </a:pPr>
            <a:r>
              <a:rPr lang="cs-CZ" sz="2000" dirty="0"/>
              <a:t>podobách: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2000" b="1" dirty="0"/>
              <a:t>fulltext</a:t>
            </a:r>
            <a:r>
              <a:rPr lang="cs-CZ" sz="2000" dirty="0"/>
              <a:t> - vyhledávání v textu všech webových stránek. Přehled o,</a:t>
            </a:r>
          </a:p>
          <a:p>
            <a:pPr>
              <a:spcBef>
                <a:spcPts val="600"/>
              </a:spcBef>
              <a:defRPr/>
            </a:pPr>
            <a:r>
              <a:rPr lang="cs-CZ" sz="2000" dirty="0"/>
              <a:t> 	       webových stránkách získává vyhledávací centrála </a:t>
            </a:r>
          </a:p>
          <a:p>
            <a:pPr>
              <a:spcBef>
                <a:spcPts val="600"/>
              </a:spcBef>
              <a:defRPr/>
            </a:pPr>
            <a:r>
              <a:rPr lang="cs-CZ" sz="2000" dirty="0"/>
              <a:t>	      (prohledávání webu, indexování – tvorba jakési kartotéky)</a:t>
            </a:r>
          </a:p>
          <a:p>
            <a:pPr>
              <a:spcBef>
                <a:spcPts val="600"/>
              </a:spcBef>
              <a:defRPr/>
            </a:pPr>
            <a:r>
              <a:rPr lang="cs-CZ" sz="2000" dirty="0"/>
              <a:t>	       </a:t>
            </a:r>
            <a:r>
              <a:rPr lang="cs-CZ" sz="2000" i="1" dirty="0"/>
              <a:t>Vyhledávání detailních informací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2000" b="1" dirty="0"/>
              <a:t>katalog </a:t>
            </a:r>
            <a:r>
              <a:rPr lang="cs-CZ" sz="2000" dirty="0"/>
              <a:t>–</a:t>
            </a:r>
            <a:r>
              <a:rPr lang="cs-CZ" sz="2000" b="1" dirty="0"/>
              <a:t> </a:t>
            </a:r>
            <a:r>
              <a:rPr lang="cs-CZ" sz="2000" dirty="0"/>
              <a:t>ruční zatříďování webových stránek do příslušných  kategorií</a:t>
            </a:r>
          </a:p>
          <a:p>
            <a:pPr>
              <a:spcBef>
                <a:spcPts val="600"/>
              </a:spcBef>
              <a:defRPr/>
            </a:pPr>
            <a:r>
              <a:rPr lang="cs-CZ" sz="2000" dirty="0"/>
              <a:t>	       </a:t>
            </a:r>
            <a:r>
              <a:rPr lang="cs-CZ" sz="2000" i="1" dirty="0"/>
              <a:t>Vyhledávání širších oblastí, méně irelevantních informací</a:t>
            </a:r>
          </a:p>
          <a:p>
            <a:pPr>
              <a:defRPr/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Způsoby nalezení informace</a:t>
            </a:r>
          </a:p>
        </p:txBody>
      </p:sp>
      <p:sp>
        <p:nvSpPr>
          <p:cNvPr id="6147" name="TextovéPole 2"/>
          <p:cNvSpPr txBox="1">
            <a:spLocks noChangeArrowheads="1"/>
          </p:cNvSpPr>
          <p:nvPr/>
        </p:nvSpPr>
        <p:spPr bwMode="auto">
          <a:xfrm>
            <a:off x="539750" y="2903538"/>
            <a:ext cx="77771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b="1"/>
              <a:t>Přímé zadání URL adresy </a:t>
            </a:r>
            <a:r>
              <a:rPr lang="cs-CZ" altLang="cs-CZ" sz="2000" i="1"/>
              <a:t>-</a:t>
            </a:r>
            <a:r>
              <a:rPr lang="cs-CZ" altLang="cs-CZ" sz="2000"/>
              <a:t> pokud ji známe, adresu můžeme  získat z časopisu, reklamy, vizitky, obalu výrobku apod.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b="1"/>
              <a:t>Odhad adresy </a:t>
            </a:r>
            <a:r>
              <a:rPr lang="cs-CZ" altLang="cs-CZ" sz="2000"/>
              <a:t>– chceme-li získat informace o psech, zkusíme např. </a:t>
            </a:r>
            <a:r>
              <a:rPr lang="cs-CZ" altLang="cs-CZ" sz="2000" b="1" u="sng">
                <a:hlinkClick r:id="rId2"/>
              </a:rPr>
              <a:t>www.pes.cz</a:t>
            </a:r>
            <a:r>
              <a:rPr lang="cs-CZ" altLang="cs-CZ" sz="2000"/>
              <a:t>, </a:t>
            </a:r>
            <a:r>
              <a:rPr lang="cs-CZ" altLang="cs-CZ" sz="2000" b="1" u="sng">
                <a:hlinkClick r:id="rId3"/>
              </a:rPr>
              <a:t>www.pejsek.cz</a:t>
            </a:r>
            <a:r>
              <a:rPr lang="cs-CZ" altLang="cs-CZ" sz="2000"/>
              <a:t>, apod.  Touto metodou se ovšem můžeme dostat i ke zcela nesouvisejícím stránkám.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b="1"/>
              <a:t>Zadání dotazu do okna vyhledávače </a:t>
            </a:r>
            <a:r>
              <a:rPr lang="cs-CZ" altLang="cs-CZ" sz="2000"/>
              <a:t>na některém portálu. (prohledávání fulltextu popř. katalogu)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b="1"/>
              <a:t>Postupným „proklikáním se“ </a:t>
            </a:r>
            <a:r>
              <a:rPr lang="cs-CZ" altLang="cs-CZ" sz="2000"/>
              <a:t>v určité kategorii katalogu.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30091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Elektronická pošta</a:t>
            </a:r>
          </a:p>
        </p:txBody>
      </p:sp>
      <p:sp>
        <p:nvSpPr>
          <p:cNvPr id="7171" name="TextovéPole 2"/>
          <p:cNvSpPr txBox="1">
            <a:spLocks noChangeArrowheads="1"/>
          </p:cNvSpPr>
          <p:nvPr/>
        </p:nvSpPr>
        <p:spPr bwMode="auto">
          <a:xfrm>
            <a:off x="539750" y="1833563"/>
            <a:ext cx="662463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cs-CZ" altLang="cs-CZ" sz="2000"/>
              <a:t>psaní, odesílání a příjem zpráv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cs-CZ" altLang="cs-CZ" sz="2000"/>
              <a:t>ukládání zpráv pro pozdější čtení, tisk, nebo editaci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cs-CZ" altLang="cs-CZ" sz="2000"/>
              <a:t>přeposílání a hromadné odesílání zpráv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cs-CZ" altLang="cs-CZ" sz="2000"/>
              <a:t>posílání příloh ke zprávám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cs-CZ" altLang="cs-CZ" sz="2000"/>
              <a:t>možnost přístupu ke své poště z libovolného počítače připojeného k Internetu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cs-CZ" altLang="cs-CZ" sz="2000"/>
              <a:t>pomocí e-mailu využívání dalších služeb jako jsou diskusní skupiny a další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11188" y="4965700"/>
            <a:ext cx="6859587" cy="1354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Pro práci s elektronickou poštou máme dvě možnosti: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webové rozhraní – </a:t>
            </a:r>
            <a:r>
              <a:rPr lang="cs-CZ" dirty="0" err="1"/>
              <a:t>freemailové</a:t>
            </a:r>
            <a:r>
              <a:rPr lang="cs-CZ" dirty="0"/>
              <a:t> servery na seznam, centrum aj.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/>
              <a:t>e-mailového klienta – typicky Outlook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Elektronická pošta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750" y="1817688"/>
            <a:ext cx="8064500" cy="1401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cs-CZ" sz="2000" b="1" dirty="0"/>
              <a:t>Poštovní </a:t>
            </a:r>
            <a:r>
              <a:rPr lang="cs-CZ" sz="2000" b="1" dirty="0" err="1"/>
              <a:t>služna</a:t>
            </a:r>
            <a:r>
              <a:rPr lang="cs-CZ" sz="2000" b="1" dirty="0"/>
              <a:t> webového portálu</a:t>
            </a:r>
            <a:r>
              <a:rPr lang="cs-CZ" sz="2000" dirty="0"/>
              <a:t>:</a:t>
            </a:r>
          </a:p>
          <a:p>
            <a:pPr marL="342900" indent="-3429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že přes webové rozhraní přistupujeme k poštovnímu serveru, kde naše pošta sídlí a na kterém se odehrává veškerá práce. </a:t>
            </a:r>
          </a:p>
          <a:p>
            <a:pPr marL="342900" indent="-3429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Při výpadku serveru se k poště nedostaneme nebo o ni přijdeme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150" y="3403600"/>
            <a:ext cx="5545138" cy="290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Elektronická pošta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750" y="1817688"/>
            <a:ext cx="8064500" cy="1401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cs-CZ" sz="2000" b="1" dirty="0"/>
              <a:t>Poštovní klient</a:t>
            </a:r>
            <a:r>
              <a:rPr lang="cs-CZ" sz="2000" dirty="0"/>
              <a:t>:</a:t>
            </a:r>
          </a:p>
          <a:p>
            <a:pPr marL="342900" indent="-3429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Nainstalován na počítači uživatele, kde se odehrává veškerá práce a je uložena pošta.</a:t>
            </a:r>
          </a:p>
          <a:p>
            <a:pPr marL="342900" indent="-3429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Přístup k Internetu nutný pouze při stahování nebo odesílání pošty</a:t>
            </a:r>
          </a:p>
        </p:txBody>
      </p:sp>
      <p:grpSp>
        <p:nvGrpSpPr>
          <p:cNvPr id="9220" name="Skupina 5"/>
          <p:cNvGrpSpPr>
            <a:grpSpLocks/>
          </p:cNvGrpSpPr>
          <p:nvPr/>
        </p:nvGrpSpPr>
        <p:grpSpPr bwMode="auto">
          <a:xfrm>
            <a:off x="1403350" y="3251200"/>
            <a:ext cx="5888038" cy="3086100"/>
            <a:chOff x="1362" y="1807"/>
            <a:chExt cx="9273" cy="4858"/>
          </a:xfrm>
        </p:grpSpPr>
        <p:sp>
          <p:nvSpPr>
            <p:cNvPr id="9221" name="Text Box 3"/>
            <p:cNvSpPr txBox="1">
              <a:spLocks noChangeArrowheads="1"/>
            </p:cNvSpPr>
            <p:nvPr/>
          </p:nvSpPr>
          <p:spPr bwMode="auto">
            <a:xfrm>
              <a:off x="1362" y="3665"/>
              <a:ext cx="18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cs-CZ" altLang="cs-CZ" sz="10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seznam složek</a:t>
              </a:r>
              <a:endParaRPr lang="cs-CZ" altLang="cs-CZ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2925" y="1807"/>
              <a:ext cx="6285" cy="4858"/>
              <a:chOff x="2775" y="1517"/>
              <a:chExt cx="6285" cy="4858"/>
            </a:xfrm>
          </p:grpSpPr>
          <p:pic>
            <p:nvPicPr>
              <p:cNvPr id="922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2" y="1517"/>
                <a:ext cx="5760" cy="4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225" name="Line 6"/>
              <p:cNvCxnSpPr>
                <a:cxnSpLocks noChangeShapeType="1"/>
              </p:cNvCxnSpPr>
              <p:nvPr/>
            </p:nvCxnSpPr>
            <p:spPr bwMode="auto">
              <a:xfrm>
                <a:off x="3765" y="5025"/>
                <a:ext cx="0" cy="10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26" name="Line 7"/>
              <p:cNvCxnSpPr>
                <a:cxnSpLocks noChangeShapeType="1"/>
              </p:cNvCxnSpPr>
              <p:nvPr/>
            </p:nvCxnSpPr>
            <p:spPr bwMode="auto">
              <a:xfrm>
                <a:off x="6450" y="4680"/>
                <a:ext cx="0" cy="13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27" name="Line 8"/>
              <p:cNvCxnSpPr>
                <a:cxnSpLocks noChangeShapeType="1"/>
              </p:cNvCxnSpPr>
              <p:nvPr/>
            </p:nvCxnSpPr>
            <p:spPr bwMode="auto">
              <a:xfrm>
                <a:off x="7890" y="3450"/>
                <a:ext cx="11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28" name="Line 9"/>
              <p:cNvCxnSpPr>
                <a:cxnSpLocks noChangeShapeType="1"/>
              </p:cNvCxnSpPr>
              <p:nvPr/>
            </p:nvCxnSpPr>
            <p:spPr bwMode="auto">
              <a:xfrm flipH="1">
                <a:off x="2775" y="3480"/>
                <a:ext cx="9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9229" name="Text Box 10"/>
              <p:cNvSpPr txBox="1">
                <a:spLocks noChangeArrowheads="1"/>
              </p:cNvSpPr>
              <p:nvPr/>
            </p:nvSpPr>
            <p:spPr bwMode="auto">
              <a:xfrm>
                <a:off x="3315" y="5970"/>
                <a:ext cx="1380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altLang="cs-CZ" sz="1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kontakty</a:t>
                </a:r>
                <a:endParaRPr lang="cs-CZ" altLang="cs-CZ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9230" name="Text Box 11"/>
              <p:cNvSpPr txBox="1">
                <a:spLocks noChangeArrowheads="1"/>
              </p:cNvSpPr>
              <p:nvPr/>
            </p:nvSpPr>
            <p:spPr bwMode="auto">
              <a:xfrm>
                <a:off x="5895" y="5985"/>
                <a:ext cx="168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altLang="cs-CZ" sz="100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náhled zprávy</a:t>
                </a:r>
                <a:endParaRPr lang="cs-CZ" altLang="cs-CZ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9223" name="Text Box 12"/>
            <p:cNvSpPr txBox="1">
              <a:spLocks noChangeArrowheads="1"/>
            </p:cNvSpPr>
            <p:nvPr/>
          </p:nvSpPr>
          <p:spPr bwMode="auto">
            <a:xfrm>
              <a:off x="9135" y="3530"/>
              <a:ext cx="15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cs-CZ" altLang="cs-CZ" sz="10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seznam zpráv</a:t>
              </a:r>
              <a:endParaRPr lang="cs-CZ" altLang="cs-CZ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Chat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750" y="1817688"/>
            <a:ext cx="8424863" cy="174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cs-CZ" sz="2000" b="1" dirty="0"/>
              <a:t>Online komunikace v síti:</a:t>
            </a:r>
          </a:p>
          <a:p>
            <a:pPr marL="342900" indent="-3429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přes webové rozhraní – nabízí řada webových portálů (</a:t>
            </a:r>
            <a:r>
              <a:rPr lang="cs-CZ" sz="2000" b="1" u="sng" dirty="0">
                <a:hlinkClick r:id="rId2"/>
              </a:rPr>
              <a:t>www.lide.cz</a:t>
            </a:r>
            <a:r>
              <a:rPr lang="cs-CZ" sz="2000" b="1" u="sng" dirty="0"/>
              <a:t>)</a:t>
            </a:r>
            <a:endParaRPr lang="cs-CZ" sz="2000" dirty="0"/>
          </a:p>
          <a:p>
            <a:pPr marL="342900" indent="-3429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přes nainstalovaného klienta - dříve oblíbené Windows Messenger a NetMeeting, nyní ICQ a </a:t>
            </a:r>
            <a:r>
              <a:rPr lang="cs-CZ" sz="2000" dirty="0" err="1"/>
              <a:t>Skype</a:t>
            </a:r>
            <a:r>
              <a:rPr lang="cs-CZ" sz="2000" dirty="0"/>
              <a:t>.</a:t>
            </a:r>
          </a:p>
          <a:p>
            <a:pPr marL="342900" indent="-3429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cs-CZ" sz="2000" dirty="0"/>
          </a:p>
        </p:txBody>
      </p:sp>
      <p:pic>
        <p:nvPicPr>
          <p:cNvPr id="10244" name="Obrázek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644900"/>
            <a:ext cx="57594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6007</TotalTime>
  <Words>476</Words>
  <Application>Microsoft Office PowerPoint</Application>
  <PresentationFormat>Předvádění na obrazovce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Diseño predeterminado</vt:lpstr>
      <vt:lpstr>Internet</vt:lpstr>
      <vt:lpstr>Prohlížeče</vt:lpstr>
      <vt:lpstr>Používání prohlížečů </vt:lpstr>
      <vt:lpstr>Vyhledávání informací</vt:lpstr>
      <vt:lpstr>Způsoby nalezení informace</vt:lpstr>
      <vt:lpstr>Elektronická pošta</vt:lpstr>
      <vt:lpstr>Elektronická pošta</vt:lpstr>
      <vt:lpstr>Elektronická pošta</vt:lpstr>
      <vt:lpstr>Chat</vt:lpstr>
      <vt:lpstr>Netiquette</vt:lpstr>
      <vt:lpstr>E-shopping</vt:lpstr>
      <vt:lpstr>E-shopping</vt:lpstr>
      <vt:lpstr>E-shopping</vt:lpstr>
      <vt:lpstr>Zdroje: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SS-COPT_Kromeriz</cp:lastModifiedBy>
  <cp:revision>639</cp:revision>
  <dcterms:created xsi:type="dcterms:W3CDTF">2010-05-23T14:28:12Z</dcterms:created>
  <dcterms:modified xsi:type="dcterms:W3CDTF">2013-11-03T06:17:30Z</dcterms:modified>
</cp:coreProperties>
</file>