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72" d="100"/>
          <a:sy n="72" d="100"/>
        </p:scale>
        <p:origin x="-4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6177-3221-47F9-A3CB-44F8D6AD8A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8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98BC3-20AE-4A9C-B3E7-A18093C137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8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81CC-431C-44C0-8842-54DDD9A8A6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3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7B4C-17E6-4890-A465-4C63897B07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1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500F-2E17-400D-BDC3-623E0996B7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7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802C-41E8-4EB8-93D5-80030BEC2A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6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DC2E-C5A9-4CF8-8AEC-1ED239780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25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262A-BF1D-4949-9298-1DD8875AE9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10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AB79-A0A8-494A-B4FC-D5C8815DB8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25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C517-C848-485C-9835-2FC9E90728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95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04FB-9D26-4503-A4C8-D128A95C48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11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texto del patrón</a:t>
            </a:r>
          </a:p>
          <a:p>
            <a:pPr lvl="1"/>
            <a:r>
              <a:rPr lang="es-ES" altLang="cs-CZ" smtClean="0"/>
              <a:t>Segundo nivel</a:t>
            </a:r>
          </a:p>
          <a:p>
            <a:pPr lvl="2"/>
            <a:r>
              <a:rPr lang="es-ES" altLang="cs-CZ" smtClean="0"/>
              <a:t>Tercer nivel</a:t>
            </a:r>
          </a:p>
          <a:p>
            <a:pPr lvl="3"/>
            <a:r>
              <a:rPr lang="es-ES" altLang="cs-CZ" smtClean="0"/>
              <a:t>Cuarto nivel</a:t>
            </a:r>
          </a:p>
          <a:p>
            <a:pPr lvl="4"/>
            <a:r>
              <a:rPr lang="es-ES" altLang="cs-CZ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3570C8-03BA-4B3D-B53F-5F8F842485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panet_1974.sv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amit-agarwal/4228688555/" TargetMode="External"/><Relationship Id="rId4" Type="http://schemas.openxmlformats.org/officeDocument/2006/relationships/hyperlink" Target="http://www.internetworldstats.com/stat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www.studna.cz/" TargetMode="External"/><Relationship Id="rId2" Type="http://schemas.openxmlformats.org/officeDocument/2006/relationships/hyperlink" Target="http://www.trafik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95738" y="549275"/>
            <a:ext cx="4967287" cy="719138"/>
          </a:xfrm>
          <a:noFill/>
        </p:spPr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chemeClr val="bg1"/>
                </a:solidFill>
              </a:rPr>
              <a:t>Internet</a:t>
            </a:r>
            <a:endParaRPr lang="es-ES" altLang="cs-CZ" b="1" smtClean="0">
              <a:solidFill>
                <a:schemeClr val="bg1"/>
              </a:solidFill>
            </a:endParaRPr>
          </a:p>
        </p:txBody>
      </p:sp>
      <p:sp>
        <p:nvSpPr>
          <p:cNvPr id="2051" name="Rectangle 119"/>
          <p:cNvSpPr>
            <a:spLocks noChangeArrowheads="1"/>
          </p:cNvSpPr>
          <p:nvPr/>
        </p:nvSpPr>
        <p:spPr bwMode="auto">
          <a:xfrm>
            <a:off x="3995738" y="1516063"/>
            <a:ext cx="49672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chemeClr val="bg1"/>
                </a:solidFill>
              </a:rPr>
              <a:t>Základní informace</a:t>
            </a:r>
          </a:p>
          <a:p>
            <a:pPr eaLnBrk="1" hangingPunct="1"/>
            <a:endParaRPr lang="es-ES" altLang="cs-CZ" b="1">
              <a:solidFill>
                <a:schemeClr val="bg1"/>
              </a:solidFill>
            </a:endParaRPr>
          </a:p>
        </p:txBody>
      </p:sp>
      <p:pic>
        <p:nvPicPr>
          <p:cNvPr id="2052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4508500"/>
            <a:ext cx="5073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bdélník 1"/>
          <p:cNvSpPr>
            <a:spLocks noChangeArrowheads="1"/>
          </p:cNvSpPr>
          <p:nvPr/>
        </p:nvSpPr>
        <p:spPr bwMode="auto">
          <a:xfrm>
            <a:off x="6659563" y="6000750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</a:rPr>
              <a:t>VY_32_INOVACE_INT_16</a:t>
            </a:r>
            <a:endParaRPr lang="cs-CZ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Objekty webové stránky</a:t>
            </a:r>
          </a:p>
        </p:txBody>
      </p:sp>
      <p:sp>
        <p:nvSpPr>
          <p:cNvPr id="11267" name="TextovéPole 1"/>
          <p:cNvSpPr txBox="1">
            <a:spLocks noChangeArrowheads="1"/>
          </p:cNvSpPr>
          <p:nvPr/>
        </p:nvSpPr>
        <p:spPr bwMode="auto">
          <a:xfrm>
            <a:off x="220663" y="2538413"/>
            <a:ext cx="40640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 sz="2000" i="1"/>
              <a:t>hypertextový odkaz</a:t>
            </a:r>
            <a:r>
              <a:rPr lang="cs-CZ" altLang="cs-CZ" sz="2000"/>
              <a:t> –  podtržený text, tlačítko, orázek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000" i="1"/>
              <a:t>obrázek</a:t>
            </a:r>
            <a:r>
              <a:rPr lang="cs-CZ" altLang="cs-CZ" sz="2000"/>
              <a:t> – úsporný formát GIF  nebo JPEG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i="1"/>
              <a:t>animace</a:t>
            </a:r>
            <a:r>
              <a:rPr lang="cs-CZ" altLang="cs-CZ" sz="2000"/>
              <a:t> – nejčastěji flashové upoutávky či vysvětlení principů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000" i="1"/>
              <a:t>reklamní proužky (bannery</a:t>
            </a:r>
            <a:r>
              <a:rPr lang="cs-CZ" altLang="cs-CZ" sz="2000"/>
              <a:t>) – Internet žije z reklamy.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000" i="1"/>
              <a:t>formuláře</a:t>
            </a:r>
            <a:r>
              <a:rPr lang="cs-CZ" altLang="cs-CZ" sz="2000"/>
              <a:t> – políčka pro zadávání údajů.  </a:t>
            </a:r>
          </a:p>
        </p:txBody>
      </p:sp>
      <p:pic>
        <p:nvPicPr>
          <p:cNvPr id="11268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7"/>
          <a:stretch>
            <a:fillRect/>
          </a:stretch>
        </p:blipFill>
        <p:spPr bwMode="auto">
          <a:xfrm>
            <a:off x="4140200" y="2420938"/>
            <a:ext cx="49450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ovéPole 5"/>
          <p:cNvSpPr txBox="1">
            <a:spLocks noChangeArrowheads="1"/>
          </p:cNvSpPr>
          <p:nvPr/>
        </p:nvSpPr>
        <p:spPr bwMode="auto">
          <a:xfrm>
            <a:off x="347663" y="1784350"/>
            <a:ext cx="5376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Základní objekty na webových stránkách: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5761037" cy="647700"/>
          </a:xfrm>
        </p:spPr>
        <p:txBody>
          <a:bodyPr/>
          <a:lstStyle/>
          <a:p>
            <a:pPr algn="l" eaLnBrk="1" hangingPunct="1"/>
            <a:r>
              <a:rPr lang="cs-CZ" altLang="cs-CZ" sz="2400" b="1" smtClean="0">
                <a:solidFill>
                  <a:schemeClr val="tx1"/>
                </a:solidFill>
              </a:rPr>
              <a:t>Zdroje: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981075"/>
            <a:ext cx="7561262" cy="52562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1600" smtClean="0"/>
              <a:t>INQVAR. Arpanet. In: </a:t>
            </a:r>
            <a:r>
              <a:rPr lang="cs-CZ" altLang="cs-CZ" sz="1600" i="1" smtClean="0"/>
              <a:t>Wikimedia.org</a:t>
            </a:r>
            <a:r>
              <a:rPr lang="cs-CZ" altLang="cs-CZ" sz="1600" smtClean="0"/>
              <a:t> [online]. 10.1.2007. [cit. 2013-04-01]. Dostupné z: </a:t>
            </a:r>
            <a:r>
              <a:rPr lang="cs-CZ" altLang="cs-CZ" sz="1600" u="sng" smtClean="0">
                <a:hlinkClick r:id="rId3"/>
              </a:rPr>
              <a:t>http://commons.wikimedia.org/wiki/File:Arpanet_1974.svg</a:t>
            </a:r>
            <a:endParaRPr lang="cs-CZ" altLang="cs-CZ" sz="1600" smtClean="0"/>
          </a:p>
          <a:p>
            <a:pPr marL="0" indent="0" eaLnBrk="1" hangingPunct="1">
              <a:buFontTx/>
              <a:buNone/>
            </a:pPr>
            <a:r>
              <a:rPr lang="cs-CZ" altLang="cs-CZ" sz="1600" i="1" smtClean="0"/>
              <a:t>Internet World Stats</a:t>
            </a:r>
            <a:r>
              <a:rPr lang="cs-CZ" altLang="cs-CZ" sz="1600" smtClean="0"/>
              <a:t> [online]. [cit. 2013-04-01]. Dostupné z: </a:t>
            </a:r>
            <a:r>
              <a:rPr lang="cs-CZ" altLang="cs-CZ" sz="1600" u="sng" smtClean="0">
                <a:hlinkClick r:id="rId4"/>
              </a:rPr>
              <a:t>http://www.internetworldstats.com/stats.htm</a:t>
            </a:r>
            <a:endParaRPr lang="cs-CZ" altLang="cs-CZ" sz="1600" u="sng" smtClean="0"/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HÄBERLE, Heinz. </a:t>
            </a:r>
            <a:r>
              <a:rPr lang="cs-CZ" altLang="cs-CZ" sz="1600" i="1" smtClean="0"/>
              <a:t>Průmyslová elektronika a informační technologie</a:t>
            </a:r>
            <a:r>
              <a:rPr lang="cs-CZ" altLang="cs-CZ" sz="1600" smtClean="0"/>
              <a:t>. Vyd. 1. Praha: Europa-Sobotáles, 2003, 719 s. ISBN 80-867-0604-4.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Virtual Private Web. In: </a:t>
            </a:r>
            <a:r>
              <a:rPr lang="cs-CZ" altLang="cs-CZ" sz="1600" i="1" smtClean="0"/>
              <a:t>Flicker</a:t>
            </a:r>
            <a:r>
              <a:rPr lang="cs-CZ" altLang="cs-CZ" sz="1600" smtClean="0"/>
              <a:t> [online]. [cit. 2013-04-01]. Dostupné z: </a:t>
            </a:r>
            <a:r>
              <a:rPr lang="cs-CZ" altLang="cs-CZ" sz="1600" u="sng" smtClean="0">
                <a:hlinkClick r:id="rId5"/>
              </a:rPr>
              <a:t>http://www.flickr.com/photos/amit-agarwal/4228688555/</a:t>
            </a:r>
            <a:endParaRPr lang="cs-CZ" altLang="cs-CZ" sz="1600" smtClean="0"/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Internet. In: </a:t>
            </a:r>
            <a:r>
              <a:rPr lang="cs-CZ" altLang="cs-CZ" sz="1600" i="1" smtClean="0"/>
              <a:t>Wikipedia: the free encyclopedia</a:t>
            </a:r>
            <a:r>
              <a:rPr lang="cs-CZ" altLang="cs-CZ" sz="1600" smtClean="0"/>
              <a:t> [online]. San Francisco (CA): Wikimedia Foundation, 2001-, 25.3.2013 [cit. 2013-04-01]. Dostupné z: http://cs.wikipedia.org/wiki/Internet#Zp.C5.AFsoby_p.C5.99ipojen.C3.AD_k_Internetu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Jak se připojit k internetu aneb Jaké typy připojení jsou na výběr?. In: </a:t>
            </a:r>
            <a:r>
              <a:rPr lang="cs-CZ" altLang="cs-CZ" sz="1600" i="1" smtClean="0"/>
              <a:t>DSL.cz</a:t>
            </a:r>
            <a:r>
              <a:rPr lang="cs-CZ" altLang="cs-CZ" sz="1600" smtClean="0"/>
              <a:t> [online]. [cit. 2013-04-01]. Dostupné z: http://www.dsl.cz/jak-na-to/2-zaciname/26-jak-se-pripojit-k-internetu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HÄBERLE, Heinz. </a:t>
            </a:r>
            <a:r>
              <a:rPr lang="cs-CZ" altLang="cs-CZ" sz="1600" i="1" smtClean="0"/>
              <a:t>Průmyslová elektronika a informační technologie</a:t>
            </a:r>
            <a:r>
              <a:rPr lang="cs-CZ" altLang="cs-CZ" sz="1600" smtClean="0"/>
              <a:t>. Vyd. 1. Praha: Europa-Sobotáles, 2003, 719 s. ISBN 80-867-0604-4.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ROSMAN, Pavel. </a:t>
            </a:r>
            <a:r>
              <a:rPr lang="cs-CZ" altLang="cs-CZ" sz="1600" i="1" smtClean="0"/>
              <a:t>Informatika pro ekonomy</a:t>
            </a:r>
            <a:r>
              <a:rPr lang="cs-CZ" altLang="cs-CZ" sz="1600" smtClean="0"/>
              <a:t>. UTB Zlín, 2004.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ROUBAL, Pavel. </a:t>
            </a:r>
            <a:r>
              <a:rPr lang="cs-CZ" altLang="cs-CZ" sz="1600" i="1" smtClean="0"/>
              <a:t>Informatika a výpočetní technika pro střední školy: teoretická učebnice</a:t>
            </a:r>
            <a:r>
              <a:rPr lang="cs-CZ" altLang="cs-CZ" sz="1600" smtClean="0"/>
              <a:t>. Vyd. 1. Brno: Computer Press, 2010, 103 s. ISBN 978-80-251-3228-9.</a:t>
            </a:r>
          </a:p>
          <a:p>
            <a:pPr marL="0" indent="0" eaLnBrk="1" hangingPunct="1">
              <a:buFontTx/>
              <a:buNone/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INTER</a:t>
            </a:r>
            <a:r>
              <a:rPr lang="cs-CZ" altLang="cs-CZ" sz="2400" smtClean="0"/>
              <a:t>connected </a:t>
            </a:r>
            <a:r>
              <a:rPr lang="cs-CZ" altLang="cs-CZ" sz="2400" smtClean="0">
                <a:solidFill>
                  <a:srgbClr val="FF0000"/>
                </a:solidFill>
              </a:rPr>
              <a:t>NET</a:t>
            </a:r>
            <a:r>
              <a:rPr lang="cs-CZ" altLang="cs-CZ" sz="2400" smtClean="0"/>
              <a:t>works</a:t>
            </a:r>
          </a:p>
          <a:p>
            <a:pPr eaLnBrk="1" hangingPunct="1"/>
            <a:r>
              <a:rPr lang="cs-CZ" altLang="cs-CZ" sz="2400" smtClean="0"/>
              <a:t>Celosvětově propojená počítačová síť</a:t>
            </a:r>
          </a:p>
          <a:p>
            <a:pPr eaLnBrk="1" hangingPunct="1"/>
            <a:r>
              <a:rPr lang="cs-CZ" altLang="cs-CZ" sz="2400" smtClean="0"/>
              <a:t>Základy – síť ARPANET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92488"/>
            <a:ext cx="301466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3141663"/>
            <a:ext cx="5291138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Internet World Stats </a:t>
            </a:r>
          </a:p>
        </p:txBody>
      </p:sp>
      <p:pic>
        <p:nvPicPr>
          <p:cNvPr id="4099" name="Obrázek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9"/>
          <a:stretch>
            <a:fillRect/>
          </a:stretch>
        </p:blipFill>
        <p:spPr bwMode="auto">
          <a:xfrm>
            <a:off x="-133350" y="2276475"/>
            <a:ext cx="37957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ek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504348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9"/>
          <a:stretch>
            <a:fillRect/>
          </a:stretch>
        </p:blipFill>
        <p:spPr bwMode="auto">
          <a:xfrm>
            <a:off x="323850" y="4076700"/>
            <a:ext cx="26066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ovéPole 2"/>
          <p:cNvSpPr txBox="1">
            <a:spLocks noChangeArrowheads="1"/>
          </p:cNvSpPr>
          <p:nvPr/>
        </p:nvSpPr>
        <p:spPr bwMode="auto">
          <a:xfrm>
            <a:off x="539750" y="1641475"/>
            <a:ext cx="7221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Zastoupení uživatelů a 10 nejpoužívanějších jazyků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Princip Internetu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539750" y="1641475"/>
            <a:ext cx="818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 sz="2400"/>
              <a:t>Data přenášená po paketech (drátově nebo bezdrátově)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400"/>
              <a:t>Protokol TCP/P – soubor pravidel pro přenos</a:t>
            </a:r>
          </a:p>
        </p:txBody>
      </p:sp>
      <p:pic>
        <p:nvPicPr>
          <p:cNvPr id="5124" name="Obrázek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/>
          <a:stretch>
            <a:fillRect/>
          </a:stretch>
        </p:blipFill>
        <p:spPr bwMode="auto">
          <a:xfrm>
            <a:off x="1377950" y="2924175"/>
            <a:ext cx="63357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Architektura Internetu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641475"/>
            <a:ext cx="3744913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/>
              <a:t>Třívrstvá struktura: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páteřní sítě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národní a regionální sítě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lokální sítě</a:t>
            </a:r>
          </a:p>
          <a:p>
            <a:pPr>
              <a:defRPr/>
            </a:pPr>
            <a:r>
              <a:rPr lang="cs-CZ" sz="2000" b="1" dirty="0"/>
              <a:t>Páteřní sítě</a:t>
            </a:r>
            <a:r>
              <a:rPr lang="cs-CZ" sz="2000" i="1" dirty="0"/>
              <a:t> </a:t>
            </a:r>
            <a:r>
              <a:rPr lang="cs-CZ" sz="2000" dirty="0"/>
              <a:t>– jsou vysokorychlostní sítě, realizované většinou optickými kabely s přenosovou rychlostí až 2,488 </a:t>
            </a:r>
            <a:r>
              <a:rPr lang="cs-CZ" sz="2000" dirty="0" err="1"/>
              <a:t>Gb</a:t>
            </a:r>
            <a:r>
              <a:rPr lang="cs-CZ" sz="2000" dirty="0"/>
              <a:t>/s, propojené v bodech, které se označují jako Network Access Point (NAP).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8CF"/>
              </a:clrFrom>
              <a:clrTo>
                <a:srgbClr val="FBF8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41475"/>
            <a:ext cx="4105275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Připojení k Internetu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641475"/>
            <a:ext cx="3960813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drátové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bezdrátové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mobilní</a:t>
            </a:r>
          </a:p>
          <a:p>
            <a:pPr>
              <a:spcAft>
                <a:spcPts val="300"/>
              </a:spcAft>
              <a:defRPr/>
            </a:pPr>
            <a:r>
              <a:rPr lang="cs-CZ" sz="2000" b="1" dirty="0"/>
              <a:t>Drátové připojení </a:t>
            </a:r>
            <a:r>
              <a:rPr lang="cs-CZ" sz="2000" dirty="0"/>
              <a:t>– vytáčená linka (zastaralé) nebo pevná linka. ADSL, ISDN, CATV</a:t>
            </a:r>
          </a:p>
          <a:p>
            <a:pPr>
              <a:spcAft>
                <a:spcPts val="300"/>
              </a:spcAft>
              <a:defRPr/>
            </a:pPr>
            <a:r>
              <a:rPr lang="cs-CZ" sz="2000" b="1" dirty="0"/>
              <a:t>Bezdrátové připojení </a:t>
            </a:r>
            <a:r>
              <a:rPr lang="cs-CZ" sz="2000" dirty="0"/>
              <a:t>– nejčastěji </a:t>
            </a:r>
            <a:r>
              <a:rPr lang="cs-CZ" sz="2000" dirty="0" err="1"/>
              <a:t>WiFi</a:t>
            </a:r>
            <a:r>
              <a:rPr lang="cs-CZ" sz="2000" dirty="0"/>
              <a:t>. </a:t>
            </a:r>
            <a:r>
              <a:rPr lang="cs-CZ" sz="2000" dirty="0" err="1"/>
              <a:t>bezlicenční</a:t>
            </a:r>
            <a:r>
              <a:rPr lang="cs-CZ" sz="2000" dirty="0"/>
              <a:t> pásma 2,4 nebo 5 GHz, buňková struktura, nutno vidět na přístupový bod (Access Point)</a:t>
            </a:r>
          </a:p>
          <a:p>
            <a:pPr>
              <a:spcAft>
                <a:spcPts val="300"/>
              </a:spcAft>
              <a:defRPr/>
            </a:pPr>
            <a:r>
              <a:rPr lang="cs-CZ" sz="2000" b="1" dirty="0"/>
              <a:t>Mobilní připojení </a:t>
            </a:r>
            <a:r>
              <a:rPr lang="cs-CZ" sz="2000" dirty="0"/>
              <a:t>– využívá sítě mobilních telefonů GSM. GPRS, UMTS, 4G - desítky </a:t>
            </a:r>
            <a:r>
              <a:rPr lang="cs-CZ" sz="2000" dirty="0" err="1"/>
              <a:t>Mbit</a:t>
            </a:r>
            <a:r>
              <a:rPr lang="cs-CZ" sz="2000" dirty="0"/>
              <a:t>/s </a:t>
            </a:r>
          </a:p>
        </p:txBody>
      </p:sp>
      <p:pic>
        <p:nvPicPr>
          <p:cNvPr id="7172" name="Obrázek 4" descr="http://images.dlink.com/products/DI-524/DI-524_diagra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205038"/>
            <a:ext cx="4657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Adresování v Internetu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250825" y="1641475"/>
            <a:ext cx="396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2400" b="1"/>
              <a:t>IP adresa</a:t>
            </a:r>
          </a:p>
        </p:txBody>
      </p:sp>
      <p:sp>
        <p:nvSpPr>
          <p:cNvPr id="8196" name="TextovéPole 1"/>
          <p:cNvSpPr txBox="1">
            <a:spLocks noChangeArrowheads="1"/>
          </p:cNvSpPr>
          <p:nvPr/>
        </p:nvSpPr>
        <p:spPr bwMode="auto">
          <a:xfrm>
            <a:off x="179388" y="2133600"/>
            <a:ext cx="8926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Každý počítač v Internetu je jednoznačně identifikován pomocí tzv. IP adresy.</a:t>
            </a:r>
          </a:p>
          <a:p>
            <a:pPr eaLnBrk="1" hangingPunct="1"/>
            <a:r>
              <a:rPr lang="cs-CZ" altLang="cs-CZ" sz="2000"/>
              <a:t>V dosud používané verzi 4 jsou IP adresy dlouhé 32 bitů.  </a:t>
            </a:r>
          </a:p>
          <a:p>
            <a:pPr eaLnBrk="1" hangingPunct="1"/>
            <a:r>
              <a:rPr lang="cs-CZ" altLang="cs-CZ" sz="2000"/>
              <a:t>Čtyři byte jsou vyjádřeny dekadickými čísly oddělenými tečkami</a:t>
            </a:r>
          </a:p>
          <a:p>
            <a:pPr eaLnBrk="1" hangingPunct="1"/>
            <a:r>
              <a:rPr lang="cs-CZ" altLang="cs-CZ" sz="2000"/>
              <a:t>			např. </a:t>
            </a:r>
            <a:r>
              <a:rPr lang="cs-CZ" altLang="cs-CZ" sz="2000" b="1"/>
              <a:t>216.27.61.137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 </a:t>
            </a:r>
          </a:p>
        </p:txBody>
      </p:sp>
      <p:pic>
        <p:nvPicPr>
          <p:cNvPr id="8197" name="Obrázek 5" descr="internet0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D5"/>
              </a:clrFrom>
              <a:clrTo>
                <a:srgbClr val="FFFB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4"/>
          <a:stretch>
            <a:fillRect/>
          </a:stretch>
        </p:blipFill>
        <p:spPr bwMode="auto">
          <a:xfrm>
            <a:off x="5203825" y="3213100"/>
            <a:ext cx="37449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850" y="3573463"/>
            <a:ext cx="5006975" cy="321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/>
              <a:t>IP adresa se skládá ze dvou částí: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i="1" dirty="0"/>
              <a:t>adresy sítě </a:t>
            </a:r>
            <a:r>
              <a:rPr lang="cs-CZ" sz="2000" dirty="0"/>
              <a:t>(</a:t>
            </a:r>
            <a:r>
              <a:rPr lang="cs-CZ" sz="2000" dirty="0" err="1"/>
              <a:t>net</a:t>
            </a:r>
            <a:r>
              <a:rPr lang="cs-CZ" sz="2000" dirty="0"/>
              <a:t>), což je vždy první oktet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i="1" dirty="0"/>
              <a:t>adresy uzlu </a:t>
            </a:r>
            <a:r>
              <a:rPr lang="cs-CZ" sz="2000" dirty="0"/>
              <a:t>(host), tj. konkrétního počítače v síti. 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Internet </a:t>
            </a:r>
            <a:r>
              <a:rPr lang="cs-CZ" sz="2000" dirty="0" err="1"/>
              <a:t>protocol</a:t>
            </a:r>
            <a:r>
              <a:rPr lang="cs-CZ" sz="2000" dirty="0"/>
              <a:t> verze 6 – </a:t>
            </a:r>
            <a:r>
              <a:rPr lang="cs-CZ" sz="2000" b="1" dirty="0"/>
              <a:t>IPv6</a:t>
            </a:r>
            <a:r>
              <a:rPr lang="cs-CZ" sz="2000" dirty="0"/>
              <a:t>. Rozšíření adresového prostoru z 32 na 128 bitů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Zápis v </a:t>
            </a:r>
            <a:r>
              <a:rPr lang="cs-CZ" sz="2000" dirty="0" err="1"/>
              <a:t>hex</a:t>
            </a:r>
            <a:r>
              <a:rPr lang="cs-CZ" sz="2000" dirty="0"/>
              <a:t> soustavě, např.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FEDC:BA98:7654:3210:FEDC:BA98:7654:3210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Adresování v Internetu</a:t>
            </a: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250825" y="1641475"/>
            <a:ext cx="396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2400" b="1"/>
              <a:t>DNS adresa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2133600"/>
            <a:ext cx="85693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/>
              <a:t>doménový systém -  adresa se skládá ze jména počítače a několika domén, které konkretizují počítač zprava doleva. </a:t>
            </a:r>
            <a:r>
              <a:rPr lang="cs-CZ" sz="2000" dirty="0" err="1"/>
              <a:t>Např</a:t>
            </a:r>
            <a:r>
              <a:rPr lang="cs-CZ" sz="2000" dirty="0"/>
              <a:t>:					</a:t>
            </a:r>
            <a:r>
              <a:rPr lang="cs-CZ" sz="2000" i="1" dirty="0"/>
              <a:t>ucitel.201.coptkm.cz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Doména zcela vpravo je doména 1. úrovně (top 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domain</a:t>
            </a:r>
            <a:r>
              <a:rPr lang="cs-CZ" sz="2000" dirty="0"/>
              <a:t>), která bývá dělena: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000" dirty="0"/>
              <a:t>geograficky – </a:t>
            </a:r>
            <a:r>
              <a:rPr lang="cs-CZ" sz="2000" dirty="0" err="1"/>
              <a:t>cz</a:t>
            </a:r>
            <a:r>
              <a:rPr lang="cs-CZ" sz="2000" dirty="0"/>
              <a:t> (Česká republika), de (Německo), </a:t>
            </a:r>
            <a:r>
              <a:rPr lang="cs-CZ" sz="2000" dirty="0" err="1"/>
              <a:t>sk</a:t>
            </a:r>
            <a:r>
              <a:rPr lang="cs-CZ" sz="2000" dirty="0"/>
              <a:t> (Slovensko), ..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000" dirty="0" err="1"/>
              <a:t>tématicky</a:t>
            </a:r>
            <a:r>
              <a:rPr lang="cs-CZ" sz="2000" dirty="0"/>
              <a:t> – </a:t>
            </a:r>
            <a:r>
              <a:rPr lang="cs-CZ" sz="2000" dirty="0" err="1"/>
              <a:t>com</a:t>
            </a:r>
            <a:r>
              <a:rPr lang="cs-CZ" sz="2000" dirty="0"/>
              <a:t> (komerční sféra), </a:t>
            </a:r>
            <a:r>
              <a:rPr lang="cs-CZ" sz="2000" dirty="0" err="1"/>
              <a:t>gov</a:t>
            </a:r>
            <a:r>
              <a:rPr lang="cs-CZ" sz="2000" dirty="0"/>
              <a:t> (vláda USA), mil (armáda), …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388" y="4868863"/>
            <a:ext cx="8208962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/>
              <a:t>komplexní </a:t>
            </a:r>
            <a:r>
              <a:rPr lang="cs-CZ" sz="2000" dirty="0" err="1"/>
              <a:t>adresau</a:t>
            </a:r>
            <a:r>
              <a:rPr lang="cs-CZ" sz="2000" dirty="0"/>
              <a:t> – kromě adresy obsahuje také typ informace a tedy přístup k ní (protokol). </a:t>
            </a:r>
            <a:r>
              <a:rPr lang="cs-CZ" sz="2000" dirty="0" err="1"/>
              <a:t>Např</a:t>
            </a:r>
            <a:r>
              <a:rPr lang="cs-CZ" sz="2000" dirty="0"/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b="1" u="sng" dirty="0">
                <a:hlinkClick r:id="rId2"/>
              </a:rPr>
              <a:t>http://www.trafika.cz</a:t>
            </a:r>
            <a:r>
              <a:rPr lang="cs-CZ" sz="2000" dirty="0"/>
              <a:t>  (http je protokol pro přenos hypertextu)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b="1" u="sng" dirty="0">
                <a:hlinkClick r:id="rId3"/>
              </a:rPr>
              <a:t>ftp://www.studna.cz</a:t>
            </a:r>
            <a:r>
              <a:rPr lang="cs-CZ" sz="2000" dirty="0"/>
              <a:t> (</a:t>
            </a:r>
            <a:r>
              <a:rPr lang="cs-CZ" sz="2000" dirty="0" err="1"/>
              <a:t>ftp</a:t>
            </a:r>
            <a:r>
              <a:rPr lang="cs-CZ" sz="2000" dirty="0"/>
              <a:t> je protokol pro přenos souborů)</a:t>
            </a:r>
          </a:p>
          <a:p>
            <a:pPr>
              <a:spcAft>
                <a:spcPts val="600"/>
              </a:spcAft>
              <a:defRPr/>
            </a:pPr>
            <a:endParaRPr lang="cs-CZ" sz="2000" dirty="0"/>
          </a:p>
          <a:p>
            <a:pPr>
              <a:spcAft>
                <a:spcPts val="600"/>
              </a:spcAft>
              <a:defRPr/>
            </a:pPr>
            <a:endParaRPr lang="cs-CZ" sz="2000" dirty="0"/>
          </a:p>
        </p:txBody>
      </p:sp>
      <p:sp>
        <p:nvSpPr>
          <p:cNvPr id="9222" name="TextovéPole 7"/>
          <p:cNvSpPr txBox="1">
            <a:spLocks noChangeArrowheads="1"/>
          </p:cNvSpPr>
          <p:nvPr/>
        </p:nvSpPr>
        <p:spPr bwMode="auto">
          <a:xfrm>
            <a:off x="323850" y="445611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2400" b="1"/>
              <a:t>URL adresa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World Wide Web</a:t>
            </a:r>
          </a:p>
        </p:txBody>
      </p:sp>
      <p:sp>
        <p:nvSpPr>
          <p:cNvPr id="10243" name="TextovéPole 1"/>
          <p:cNvSpPr txBox="1">
            <a:spLocks noChangeArrowheads="1"/>
          </p:cNvSpPr>
          <p:nvPr/>
        </p:nvSpPr>
        <p:spPr bwMode="auto">
          <a:xfrm>
            <a:off x="179388" y="1773238"/>
            <a:ext cx="88566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1989 – první definice hypertextového systému ( CERN Ženeva)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000" b="1"/>
              <a:t>Webová stránka </a:t>
            </a:r>
            <a:r>
              <a:rPr lang="cs-CZ" altLang="cs-CZ" sz="2000"/>
              <a:t>je serveru představována skupinou souborů, které jsou stavebními bloky stránky a soubory typu HTML, které popisují sestavení této stránky.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000" b="1"/>
              <a:t>HTML </a:t>
            </a:r>
            <a:r>
              <a:rPr lang="cs-CZ" altLang="cs-CZ" sz="2000"/>
              <a:t>(Hypertext Markup Language) je jazyk pro popis webové stránky </a:t>
            </a:r>
          </a:p>
        </p:txBody>
      </p:sp>
      <p:pic>
        <p:nvPicPr>
          <p:cNvPr id="10244" name="Obrázek 8" descr="zdroja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614738"/>
            <a:ext cx="70088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525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Diseño predeterminado</vt:lpstr>
      <vt:lpstr>Internet</vt:lpstr>
      <vt:lpstr>Internet</vt:lpstr>
      <vt:lpstr>Internet World Stats </vt:lpstr>
      <vt:lpstr>Princip Internetu</vt:lpstr>
      <vt:lpstr>Architektura Internetu</vt:lpstr>
      <vt:lpstr>Připojení k Internetu</vt:lpstr>
      <vt:lpstr>Adresování v Internetu</vt:lpstr>
      <vt:lpstr>Adresování v Internetu</vt:lpstr>
      <vt:lpstr>World Wide Web</vt:lpstr>
      <vt:lpstr>Objekty webové stránky</vt:lpstr>
      <vt:lpstr>Zdroje: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SS-COPT_Kromeriz</cp:lastModifiedBy>
  <cp:revision>627</cp:revision>
  <dcterms:created xsi:type="dcterms:W3CDTF">2010-05-23T14:28:12Z</dcterms:created>
  <dcterms:modified xsi:type="dcterms:W3CDTF">2013-11-03T06:15:02Z</dcterms:modified>
</cp:coreProperties>
</file>