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2"/>
  </p:notesMasterIdLst>
  <p:sldIdLst>
    <p:sldId id="267" r:id="rId3"/>
    <p:sldId id="263" r:id="rId4"/>
    <p:sldId id="257" r:id="rId5"/>
    <p:sldId id="260" r:id="rId6"/>
    <p:sldId id="265" r:id="rId7"/>
    <p:sldId id="264" r:id="rId8"/>
    <p:sldId id="261" r:id="rId9"/>
    <p:sldId id="266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A3D3F-FA3A-43FB-819B-B918D157AE16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9F434-8BE4-4208-A27E-B9B0B17D6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6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F434-8BE4-4208-A27E-B9B0B17D62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45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F434-8BE4-4208-A27E-B9B0B17D62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67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F434-8BE4-4208-A27E-B9B0B17D62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45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b="17288"/>
          <a:stretch/>
        </p:blipFill>
        <p:spPr>
          <a:xfrm>
            <a:off x="3628" y="0"/>
            <a:ext cx="9140372" cy="5040087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6868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787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3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69488"/>
            <a:ext cx="8686800" cy="4922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27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6348" y="79956"/>
            <a:ext cx="2057400" cy="5851525"/>
          </a:xfrm>
        </p:spPr>
        <p:txBody>
          <a:bodyPr vert="eaVer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9956"/>
            <a:ext cx="6465348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7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80246"/>
            <a:ext cx="8686800" cy="4937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90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33942" b="17288"/>
          <a:stretch/>
        </p:blipFill>
        <p:spPr>
          <a:xfrm>
            <a:off x="3628" y="0"/>
            <a:ext cx="9140372" cy="2971800"/>
          </a:xfrm>
          <a:prstGeom prst="rect">
            <a:avLst/>
          </a:prstGeom>
          <a:effectLst>
            <a:reflection blurRad="6350" stA="50000" endPos="95000" dist="1016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24387"/>
            <a:ext cx="8686799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124200"/>
            <a:ext cx="86867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1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254" y="1371600"/>
            <a:ext cx="4255546" cy="4937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937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75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496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14722"/>
            <a:ext cx="4268788" cy="4297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496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4722"/>
            <a:ext cx="4270375" cy="4297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4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2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6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84"/>
            <a:ext cx="32369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684"/>
            <a:ext cx="53403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216734"/>
            <a:ext cx="32369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7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16425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831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7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nderwater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>
            <a:lum bright="-10000" contrast="10000"/>
          </a:blip>
          <a:srcRect t="62763" b="17288"/>
          <a:stretch/>
        </p:blipFill>
        <p:spPr>
          <a:xfrm>
            <a:off x="3628" y="0"/>
            <a:ext cx="9140372" cy="1215573"/>
          </a:xfrm>
          <a:prstGeom prst="rect">
            <a:avLst/>
          </a:prstGeom>
          <a:effectLst>
            <a:reflection blurRad="6350" stA="25000" endPos="95000" dist="101600" dir="5400000" sy="-100000" algn="bl" rotWithShape="0"/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47172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69998"/>
            <a:ext cx="86868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8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1752600"/>
          </a:xfrm>
        </p:spPr>
        <p:txBody>
          <a:bodyPr>
            <a:normAutofit/>
          </a:bodyPr>
          <a:lstStyle/>
          <a:p>
            <a:r>
              <a:rPr lang="cs-CZ" sz="4400" b="1" dirty="0" smtClean="0"/>
              <a:t>Uživatelem definované datové typy</a:t>
            </a:r>
            <a:endParaRPr lang="cs-CZ" sz="4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300192" y="323364"/>
            <a:ext cx="2562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VY_32_INOVACE_PR2_17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499" y="5229200"/>
            <a:ext cx="6435001" cy="15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2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Výčtový typ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380246"/>
            <a:ext cx="8686800" cy="52891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000" dirty="0" smtClean="0"/>
              <a:t>Může </a:t>
            </a:r>
            <a:r>
              <a:rPr lang="cs-CZ" sz="3000" dirty="0"/>
              <a:t>nabývat pouze hodnot uvedených v definici typu</a:t>
            </a:r>
            <a:endParaRPr lang="cs-CZ" sz="3000" dirty="0" smtClean="0"/>
          </a:p>
          <a:p>
            <a:r>
              <a:rPr lang="cs-CZ" sz="3000" dirty="0" smtClean="0"/>
              <a:t>Definice začíná klíčovým slovem </a:t>
            </a:r>
            <a:r>
              <a:rPr lang="cs-CZ" sz="3000" i="1" dirty="0" smtClean="0"/>
              <a:t>Type</a:t>
            </a:r>
          </a:p>
          <a:p>
            <a:endParaRPr lang="cs-CZ" sz="3000" i="1" dirty="0" smtClean="0"/>
          </a:p>
          <a:p>
            <a:pPr marL="0" indent="0">
              <a:buNone/>
            </a:pPr>
            <a:endParaRPr lang="cs-CZ" sz="3000" i="1" dirty="0" smtClean="0"/>
          </a:p>
          <a:p>
            <a:r>
              <a:rPr lang="de-DE" sz="3000" dirty="0" smtClean="0"/>
              <a:t>typ j</a:t>
            </a:r>
            <a:r>
              <a:rPr lang="cs-CZ" sz="3000" dirty="0" smtClean="0"/>
              <a:t>e</a:t>
            </a:r>
            <a:r>
              <a:rPr lang="de-DE" sz="3000" dirty="0" smtClean="0"/>
              <a:t> </a:t>
            </a:r>
            <a:r>
              <a:rPr lang="de-DE" sz="3000" dirty="0" err="1"/>
              <a:t>ordinální</a:t>
            </a:r>
            <a:r>
              <a:rPr lang="de-DE" sz="3000" dirty="0"/>
              <a:t> – </a:t>
            </a:r>
            <a:r>
              <a:rPr lang="de-DE" sz="3000" dirty="0" err="1"/>
              <a:t>jednotlivé</a:t>
            </a:r>
            <a:r>
              <a:rPr lang="de-DE" sz="3000" dirty="0"/>
              <a:t> </a:t>
            </a:r>
            <a:r>
              <a:rPr lang="de-DE" sz="3000" dirty="0" err="1"/>
              <a:t>hodnoty</a:t>
            </a:r>
            <a:r>
              <a:rPr lang="de-DE" sz="3000" dirty="0"/>
              <a:t> </a:t>
            </a:r>
            <a:r>
              <a:rPr lang="de-DE" sz="3000" dirty="0" err="1"/>
              <a:t>mají</a:t>
            </a:r>
            <a:r>
              <a:rPr lang="de-DE" sz="3000" dirty="0"/>
              <a:t> </a:t>
            </a:r>
            <a:r>
              <a:rPr lang="de-DE" sz="3000" dirty="0" err="1"/>
              <a:t>svá</a:t>
            </a:r>
            <a:r>
              <a:rPr lang="de-DE" sz="3000" dirty="0"/>
              <a:t> </a:t>
            </a:r>
            <a:r>
              <a:rPr lang="de-DE" sz="3000" dirty="0" err="1"/>
              <a:t>pořadová</a:t>
            </a:r>
            <a:r>
              <a:rPr lang="de-DE" sz="3000" dirty="0"/>
              <a:t> </a:t>
            </a:r>
            <a:r>
              <a:rPr lang="de-DE" sz="3000" dirty="0" err="1" smtClean="0"/>
              <a:t>čísla</a:t>
            </a:r>
            <a:endParaRPr lang="cs-CZ" sz="3000" dirty="0" smtClean="0"/>
          </a:p>
          <a:p>
            <a:r>
              <a:rPr lang="cs-CZ" sz="3000" dirty="0" smtClean="0"/>
              <a:t>Hodnoty nesmí být obsaženy v žádném jiném výčtovém typu</a:t>
            </a:r>
          </a:p>
          <a:p>
            <a:pPr marL="0" indent="0">
              <a:buNone/>
            </a:pPr>
            <a:endParaRPr lang="cs-CZ" sz="30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78" y="2708920"/>
            <a:ext cx="8020570" cy="694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60952"/>
            <a:ext cx="6840760" cy="715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23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– výčtový typ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28600" y="1380246"/>
            <a:ext cx="8686800" cy="1184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/>
              <a:t>Pomocí komponent </a:t>
            </a:r>
            <a:r>
              <a:rPr lang="cs-CZ" sz="3000" i="1" dirty="0" err="1"/>
              <a:t>RadioButton</a:t>
            </a:r>
            <a:r>
              <a:rPr lang="cs-CZ" sz="3000" dirty="0"/>
              <a:t>  udělejte nabídku kurzů, ze kterých si uživatel jeden zvolí. </a:t>
            </a:r>
            <a:endParaRPr lang="cs-CZ" sz="3000" dirty="0" smtClean="0"/>
          </a:p>
          <a:p>
            <a:pPr marL="0" indent="0">
              <a:buNone/>
            </a:pPr>
            <a:endParaRPr lang="cs-CZ" sz="3000" i="1" dirty="0" smtClean="0"/>
          </a:p>
          <a:p>
            <a:pPr marL="0" indent="0">
              <a:buNone/>
            </a:pPr>
            <a:endParaRPr lang="cs-CZ" sz="3000" i="1" dirty="0" smtClean="0"/>
          </a:p>
          <a:p>
            <a:pPr marL="0" indent="0">
              <a:buNone/>
            </a:pPr>
            <a:endParaRPr lang="cs-CZ" sz="3000" dirty="0" smtClean="0"/>
          </a:p>
          <a:p>
            <a:pPr marL="0" indent="0">
              <a:buNone/>
            </a:pPr>
            <a:endParaRPr lang="cs-CZ" sz="3000" dirty="0"/>
          </a:p>
        </p:txBody>
      </p:sp>
      <p:pic>
        <p:nvPicPr>
          <p:cNvPr id="6146" name="Picture 2" descr="Kurzy #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9" y="2996952"/>
            <a:ext cx="465565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080" y="2924945"/>
            <a:ext cx="1727264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94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Interval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380246"/>
            <a:ext cx="8663880" cy="2696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 smtClean="0"/>
              <a:t>Rozsah </a:t>
            </a:r>
            <a:r>
              <a:rPr lang="cs-CZ" sz="3000" dirty="0"/>
              <a:t>hodnot již existujícího ordinálního typu – </a:t>
            </a:r>
            <a:r>
              <a:rPr lang="cs-CZ" sz="3000" i="1" dirty="0" err="1"/>
              <a:t>Integer</a:t>
            </a:r>
            <a:r>
              <a:rPr lang="cs-CZ" sz="3000" i="1" dirty="0"/>
              <a:t>,</a:t>
            </a:r>
            <a:r>
              <a:rPr lang="cs-CZ" sz="3000" dirty="0"/>
              <a:t> </a:t>
            </a:r>
            <a:r>
              <a:rPr lang="cs-CZ" sz="3000" i="1" dirty="0" err="1"/>
              <a:t>Boolean</a:t>
            </a:r>
            <a:r>
              <a:rPr lang="cs-CZ" sz="3000" dirty="0"/>
              <a:t>, </a:t>
            </a:r>
            <a:r>
              <a:rPr lang="cs-CZ" sz="3000" i="1" dirty="0" err="1"/>
              <a:t>Char</a:t>
            </a:r>
            <a:r>
              <a:rPr lang="cs-CZ" sz="3000" dirty="0"/>
              <a:t> nebo výčtového typu. </a:t>
            </a:r>
            <a:endParaRPr lang="cs-CZ" sz="3000" dirty="0" smtClean="0"/>
          </a:p>
          <a:p>
            <a:r>
              <a:rPr lang="cs-CZ" sz="3000" dirty="0" smtClean="0"/>
              <a:t>Je dán nejmenší a největší hodnotou; např. 1 .. 100</a:t>
            </a:r>
          </a:p>
          <a:p>
            <a:r>
              <a:rPr lang="cs-CZ" sz="3000" dirty="0"/>
              <a:t>H</a:t>
            </a:r>
            <a:r>
              <a:rPr lang="cs-CZ" sz="3000" dirty="0" smtClean="0"/>
              <a:t>ranice </a:t>
            </a:r>
            <a:r>
              <a:rPr lang="cs-CZ" sz="3000" dirty="0"/>
              <a:t>intervalu nemusí být konstanty,  ale mohou být dány výrazy, které lze vyčíslit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3374"/>
            <a:ext cx="7253706" cy="194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19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Množina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380246"/>
            <a:ext cx="8686800" cy="3344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 smtClean="0"/>
              <a:t>Soubor </a:t>
            </a:r>
            <a:r>
              <a:rPr lang="cs-CZ" sz="3000" dirty="0"/>
              <a:t>hodnot stejného ordinálního </a:t>
            </a:r>
            <a:r>
              <a:rPr lang="cs-CZ" sz="3000" dirty="0" smtClean="0"/>
              <a:t>typu.</a:t>
            </a:r>
          </a:p>
          <a:p>
            <a:r>
              <a:rPr lang="cs-CZ" sz="3000" dirty="0" smtClean="0"/>
              <a:t>V množině </a:t>
            </a:r>
            <a:r>
              <a:rPr lang="cs-CZ" sz="3000" dirty="0"/>
              <a:t>je vždy uloženo, zda daný prvek obsahuje či </a:t>
            </a:r>
            <a:r>
              <a:rPr lang="cs-CZ" sz="3000" dirty="0" smtClean="0"/>
              <a:t>nikoliv</a:t>
            </a:r>
          </a:p>
          <a:p>
            <a:r>
              <a:rPr lang="cs-CZ" sz="3000" dirty="0" smtClean="0"/>
              <a:t>Množiny jsou deklarovány </a:t>
            </a:r>
            <a:r>
              <a:rPr lang="cs-CZ" sz="3000" dirty="0"/>
              <a:t>klíčovým slovem  </a:t>
            </a:r>
            <a:r>
              <a:rPr lang="cs-CZ" sz="3000" i="1" dirty="0"/>
              <a:t>SET OF</a:t>
            </a:r>
            <a:endParaRPr lang="cs-CZ" sz="3000" i="1" dirty="0" smtClean="0"/>
          </a:p>
          <a:p>
            <a:pPr marL="0" indent="0">
              <a:buNone/>
            </a:pPr>
            <a:r>
              <a:rPr lang="cs-CZ" sz="2800" dirty="0" smtClean="0"/>
              <a:t>Deklarace						Přiřazení</a:t>
            </a:r>
            <a:endParaRPr lang="cs-CZ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53" y="4077072"/>
            <a:ext cx="3410243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77072"/>
            <a:ext cx="5161424" cy="2381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6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ARRAY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28600" y="1380246"/>
            <a:ext cx="8686800" cy="5145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 smtClean="0"/>
              <a:t>Indexovaná sada </a:t>
            </a:r>
            <a:r>
              <a:rPr lang="cs-CZ" sz="3000" dirty="0"/>
              <a:t>prvků stejného </a:t>
            </a:r>
            <a:r>
              <a:rPr lang="cs-CZ" sz="3000" dirty="0" smtClean="0"/>
              <a:t>typu. </a:t>
            </a:r>
            <a:r>
              <a:rPr lang="cs-CZ" sz="3000" dirty="0"/>
              <a:t>Pole jsou statická a dynamická. </a:t>
            </a:r>
            <a:endParaRPr lang="cs-CZ" sz="3000" i="1" dirty="0" smtClean="0"/>
          </a:p>
          <a:p>
            <a:pPr marL="0" indent="0">
              <a:buNone/>
            </a:pPr>
            <a:endParaRPr lang="cs-CZ" sz="3000" i="1" dirty="0"/>
          </a:p>
          <a:p>
            <a:pPr marL="0" indent="0">
              <a:buNone/>
            </a:pPr>
            <a:endParaRPr lang="cs-CZ" sz="3000" i="1" dirty="0" smtClean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Statická pole: </a:t>
            </a:r>
            <a:r>
              <a:rPr lang="cs-CZ" sz="2800" b="1" dirty="0" err="1"/>
              <a:t>array</a:t>
            </a:r>
            <a:r>
              <a:rPr lang="cs-CZ" sz="2800" b="1" dirty="0"/>
              <a:t>[spodní index, ..., horní index] </a:t>
            </a:r>
            <a:endParaRPr lang="cs-CZ" sz="2800" b="1" dirty="0" smtClean="0"/>
          </a:p>
          <a:p>
            <a:pPr marL="0" indent="0">
              <a:buNone/>
            </a:pPr>
            <a:r>
              <a:rPr lang="cs-CZ" sz="2800" dirty="0"/>
              <a:t>	</a:t>
            </a:r>
            <a:r>
              <a:rPr lang="cs-CZ" sz="2800" dirty="0" smtClean="0"/>
              <a:t>	  kde každý index je ordinální typ</a:t>
            </a:r>
          </a:p>
          <a:p>
            <a:pPr marL="0" indent="0">
              <a:buNone/>
            </a:pPr>
            <a:r>
              <a:rPr lang="cs-CZ" sz="2200" dirty="0" smtClean="0"/>
              <a:t>Jednorozměrné pole: </a:t>
            </a:r>
            <a:r>
              <a:rPr lang="en-US" sz="2200" b="1" dirty="0" err="1"/>
              <a:t>var</a:t>
            </a:r>
            <a:r>
              <a:rPr lang="en-US" sz="2200" b="1" dirty="0"/>
              <a:t> test: array[1..100] of Char</a:t>
            </a:r>
            <a:r>
              <a:rPr lang="en-US" sz="2200" dirty="0" smtClean="0"/>
              <a:t>;</a:t>
            </a:r>
            <a:endParaRPr lang="cs-CZ" sz="2200" dirty="0" smtClean="0"/>
          </a:p>
          <a:p>
            <a:pPr marL="0" indent="0">
              <a:buNone/>
            </a:pPr>
            <a:r>
              <a:rPr lang="cs-CZ" sz="2200" dirty="0" smtClean="0"/>
              <a:t>Vícerozměrné pole: </a:t>
            </a:r>
            <a:r>
              <a:rPr lang="en-US" sz="2200" b="1" dirty="0"/>
              <a:t>type </a:t>
            </a:r>
            <a:r>
              <a:rPr lang="en-US" sz="2200" b="1" dirty="0" err="1"/>
              <a:t>TMatrix</a:t>
            </a:r>
            <a:r>
              <a:rPr lang="en-US" sz="2200" b="1" dirty="0"/>
              <a:t> = array[1..10] of array[1..50] of Real;</a:t>
            </a:r>
            <a:endParaRPr lang="cs-CZ" sz="2200" b="1" dirty="0"/>
          </a:p>
          <a:p>
            <a:pPr marL="0" indent="0">
              <a:buNone/>
            </a:pPr>
            <a:r>
              <a:rPr lang="cs-CZ" sz="2200" b="1" dirty="0" smtClean="0"/>
              <a:t>                                    </a:t>
            </a:r>
            <a:r>
              <a:rPr lang="en-US" sz="2200" b="1" dirty="0" smtClean="0"/>
              <a:t>type </a:t>
            </a:r>
            <a:r>
              <a:rPr lang="en-US" sz="2200" b="1" dirty="0" err="1"/>
              <a:t>TMatrix</a:t>
            </a:r>
            <a:r>
              <a:rPr lang="en-US" sz="2200" b="1" dirty="0"/>
              <a:t> = array[1..10, 1..50] of Real;</a:t>
            </a:r>
            <a:endParaRPr lang="cs-CZ" sz="2200" b="1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3000" dirty="0" smtClean="0"/>
          </a:p>
          <a:p>
            <a:pPr marL="0" indent="0">
              <a:buNone/>
            </a:pPr>
            <a:endParaRPr lang="cs-CZ" sz="3000" i="1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75967"/>
            <a:ext cx="7560840" cy="897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45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- pole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28600" y="1380246"/>
            <a:ext cx="8686800" cy="118465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000" dirty="0" err="1"/>
              <a:t>Načtení</a:t>
            </a:r>
            <a:r>
              <a:rPr lang="en-US" sz="12000" dirty="0"/>
              <a:t> </a:t>
            </a:r>
            <a:r>
              <a:rPr lang="en-US" sz="12000" dirty="0" err="1"/>
              <a:t>prvků</a:t>
            </a:r>
            <a:r>
              <a:rPr lang="en-US" sz="12000" dirty="0"/>
              <a:t> </a:t>
            </a:r>
            <a:r>
              <a:rPr lang="en-US" sz="12000" dirty="0" err="1"/>
              <a:t>dvojrozměrného</a:t>
            </a:r>
            <a:r>
              <a:rPr lang="en-US" sz="12000" dirty="0"/>
              <a:t> pole a </a:t>
            </a:r>
            <a:r>
              <a:rPr lang="en-US" sz="12000" dirty="0" err="1"/>
              <a:t>tisk</a:t>
            </a:r>
            <a:r>
              <a:rPr lang="en-US" sz="12000" dirty="0"/>
              <a:t> </a:t>
            </a:r>
            <a:r>
              <a:rPr lang="en-US" sz="12000" dirty="0" err="1"/>
              <a:t>prvků</a:t>
            </a:r>
            <a:r>
              <a:rPr lang="en-US" sz="12000" dirty="0"/>
              <a:t> v </a:t>
            </a:r>
            <a:r>
              <a:rPr lang="en-US" sz="12000" dirty="0" err="1"/>
              <a:t>úhlopříčce</a:t>
            </a:r>
            <a:r>
              <a:rPr lang="en-US" sz="12000" dirty="0"/>
              <a:t> </a:t>
            </a:r>
            <a:r>
              <a:rPr lang="en-US" sz="12000" dirty="0" err="1"/>
              <a:t>matice</a:t>
            </a:r>
            <a:r>
              <a:rPr lang="en-US" sz="12000" dirty="0"/>
              <a:t>.</a:t>
            </a:r>
            <a:endParaRPr lang="cs-CZ" sz="12000" dirty="0"/>
          </a:p>
          <a:p>
            <a:pPr marL="0" indent="0">
              <a:buNone/>
            </a:pPr>
            <a:endParaRPr lang="cs-CZ" sz="12000" dirty="0" smtClean="0"/>
          </a:p>
          <a:p>
            <a:pPr marL="0" indent="0">
              <a:buNone/>
            </a:pPr>
            <a:endParaRPr lang="cs-CZ" sz="12000" dirty="0"/>
          </a:p>
          <a:p>
            <a:pPr marL="0" indent="0">
              <a:buNone/>
            </a:pPr>
            <a:endParaRPr lang="cs-CZ" sz="3000" dirty="0" smtClean="0"/>
          </a:p>
          <a:p>
            <a:endParaRPr lang="cs-CZ" sz="3000" dirty="0"/>
          </a:p>
          <a:p>
            <a:endParaRPr lang="cs-CZ" sz="3000" dirty="0" smtClean="0"/>
          </a:p>
          <a:p>
            <a:pPr marL="0" indent="0">
              <a:buNone/>
            </a:pPr>
            <a:r>
              <a:rPr lang="cs-CZ" sz="2800" dirty="0"/>
              <a:t/>
            </a:r>
            <a:br>
              <a:rPr lang="cs-CZ" sz="2800" dirty="0"/>
            </a:br>
            <a:endParaRPr lang="cs-CZ" sz="30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85701"/>
            <a:ext cx="3312368" cy="231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85701"/>
            <a:ext cx="5207544" cy="231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98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Záznam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28600" y="1380246"/>
            <a:ext cx="8915400" cy="154469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12000" dirty="0" smtClean="0"/>
              <a:t>Heterogenní sada prvků, nazývaných položky.  Deklarace typu záznam udává jméno a typ každé položky.</a:t>
            </a:r>
            <a:endParaRPr lang="cs-CZ" sz="12000" dirty="0"/>
          </a:p>
          <a:p>
            <a:pPr marL="0" indent="0">
              <a:buNone/>
            </a:pPr>
            <a:endParaRPr lang="cs-CZ" sz="8000" b="1" dirty="0" smtClean="0"/>
          </a:p>
          <a:p>
            <a:pPr marL="0" indent="0">
              <a:buNone/>
            </a:pPr>
            <a:r>
              <a:rPr lang="cs-CZ" sz="8000" b="1" dirty="0" smtClean="0"/>
              <a:t>Syntaxe deklarace					Příklad deklarace					</a:t>
            </a:r>
          </a:p>
          <a:p>
            <a:pPr marL="0" indent="0">
              <a:buNone/>
            </a:pPr>
            <a:endParaRPr lang="cs-CZ" sz="12000" dirty="0"/>
          </a:p>
          <a:p>
            <a:pPr marL="0" indent="0">
              <a:buNone/>
            </a:pPr>
            <a:endParaRPr lang="cs-CZ" sz="3000" dirty="0" smtClean="0"/>
          </a:p>
          <a:p>
            <a:endParaRPr lang="cs-CZ" sz="3000" dirty="0"/>
          </a:p>
          <a:p>
            <a:endParaRPr lang="cs-CZ" sz="3000" dirty="0" smtClean="0"/>
          </a:p>
          <a:p>
            <a:pPr marL="0" indent="0">
              <a:buNone/>
            </a:pPr>
            <a:r>
              <a:rPr lang="cs-CZ" sz="2800" dirty="0"/>
              <a:t/>
            </a:r>
            <a:br>
              <a:rPr lang="cs-CZ" sz="2800" dirty="0"/>
            </a:br>
            <a:endParaRPr lang="cs-CZ" sz="3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996952"/>
            <a:ext cx="3329311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38640"/>
            <a:ext cx="3384376" cy="1628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95536" y="4901098"/>
            <a:ext cx="2208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Přístup k položkám</a:t>
            </a:r>
            <a:endParaRPr lang="cs-CZ" sz="2000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73216"/>
            <a:ext cx="20859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154" y="5273425"/>
            <a:ext cx="15621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69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124744"/>
            <a:ext cx="936104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Použité zdroje:</a:t>
            </a:r>
          </a:p>
          <a:p>
            <a:endParaRPr lang="cs-CZ" sz="2400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Borland  International, Inc. </a:t>
            </a:r>
            <a:r>
              <a:rPr lang="cs-CZ" i="1" dirty="0" smtClean="0">
                <a:solidFill>
                  <a:schemeClr val="bg1"/>
                </a:solidFill>
              </a:rPr>
              <a:t>Borland </a:t>
            </a:r>
            <a:r>
              <a:rPr lang="cs-CZ" i="1" dirty="0" err="1" smtClean="0">
                <a:solidFill>
                  <a:schemeClr val="bg1"/>
                </a:solidFill>
              </a:rPr>
              <a:t>Delphi</a:t>
            </a:r>
            <a:r>
              <a:rPr lang="cs-CZ" i="1" dirty="0" smtClean="0">
                <a:solidFill>
                  <a:schemeClr val="bg1"/>
                </a:solidFill>
              </a:rPr>
              <a:t> 3 </a:t>
            </a:r>
            <a:r>
              <a:rPr lang="cs-CZ" i="1" dirty="0" err="1" smtClean="0">
                <a:solidFill>
                  <a:schemeClr val="bg1"/>
                </a:solidFill>
              </a:rPr>
              <a:t>Userś</a:t>
            </a:r>
            <a:r>
              <a:rPr lang="cs-CZ" i="1" dirty="0" smtClean="0">
                <a:solidFill>
                  <a:schemeClr val="bg1"/>
                </a:solidFill>
              </a:rPr>
              <a:t> </a:t>
            </a:r>
            <a:r>
              <a:rPr lang="cs-CZ" i="1" dirty="0" err="1" smtClean="0">
                <a:solidFill>
                  <a:schemeClr val="bg1"/>
                </a:solidFill>
              </a:rPr>
              <a:t>Guide</a:t>
            </a:r>
            <a:r>
              <a:rPr lang="cs-CZ" i="1" dirty="0" smtClean="0">
                <a:solidFill>
                  <a:schemeClr val="bg1"/>
                </a:solidFill>
              </a:rPr>
              <a:t>:</a:t>
            </a:r>
            <a:r>
              <a:rPr lang="cs-CZ" dirty="0" smtClean="0">
                <a:solidFill>
                  <a:schemeClr val="bg1"/>
                </a:solidFill>
              </a:rPr>
              <a:t> Borland International, © 1997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Borland . </a:t>
            </a:r>
            <a:r>
              <a:rPr lang="cs-CZ" i="1" dirty="0" err="1" smtClean="0">
                <a:solidFill>
                  <a:schemeClr val="bg1"/>
                </a:solidFill>
              </a:rPr>
              <a:t>Delphi</a:t>
            </a:r>
            <a:r>
              <a:rPr lang="cs-CZ" i="1" dirty="0" smtClean="0">
                <a:solidFill>
                  <a:schemeClr val="bg1"/>
                </a:solidFill>
              </a:rPr>
              <a:t> 5.0 </a:t>
            </a:r>
            <a:r>
              <a:rPr lang="en-US" dirty="0" smtClean="0">
                <a:solidFill>
                  <a:schemeClr val="bg1"/>
                </a:solidFill>
              </a:rPr>
              <a:t>[software]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BINZINGER, Thomas.</a:t>
            </a:r>
            <a:r>
              <a:rPr lang="cs-CZ" i="1" dirty="0" smtClean="0">
                <a:solidFill>
                  <a:schemeClr val="bg1"/>
                </a:solidFill>
              </a:rPr>
              <a:t> </a:t>
            </a:r>
            <a:r>
              <a:rPr lang="cs-CZ" i="1" dirty="0">
                <a:solidFill>
                  <a:schemeClr val="bg1"/>
                </a:solidFill>
              </a:rPr>
              <a:t>Naučte se programovat v </a:t>
            </a:r>
            <a:r>
              <a:rPr lang="cs-CZ" i="1" dirty="0" err="1">
                <a:solidFill>
                  <a:schemeClr val="bg1"/>
                </a:solidFill>
              </a:rPr>
              <a:t>Delphi</a:t>
            </a:r>
            <a:r>
              <a:rPr lang="cs-CZ" i="1" dirty="0">
                <a:solidFill>
                  <a:schemeClr val="bg1"/>
                </a:solidFill>
              </a:rPr>
              <a:t>.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Praha: </a:t>
            </a:r>
            <a:r>
              <a:rPr lang="cs-CZ" dirty="0" err="1" smtClean="0">
                <a:solidFill>
                  <a:schemeClr val="bg1"/>
                </a:solidFill>
              </a:rPr>
              <a:t>Grada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Publishing</a:t>
            </a:r>
            <a:r>
              <a:rPr lang="cs-CZ" dirty="0">
                <a:solidFill>
                  <a:schemeClr val="bg1"/>
                </a:solidFill>
              </a:rPr>
              <a:t> 1998. 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 ISBN 80-7169-685-4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PÍSEK, Slavoj</a:t>
            </a:r>
            <a:r>
              <a:rPr lang="cs-CZ" i="1" dirty="0" smtClean="0">
                <a:solidFill>
                  <a:schemeClr val="bg1"/>
                </a:solidFill>
              </a:rPr>
              <a:t>. </a:t>
            </a:r>
            <a:r>
              <a:rPr lang="cs-CZ" i="1" dirty="0">
                <a:solidFill>
                  <a:schemeClr val="bg1"/>
                </a:solidFill>
              </a:rPr>
              <a:t>Začínáme programovat v </a:t>
            </a:r>
            <a:r>
              <a:rPr lang="cs-CZ" i="1" dirty="0" err="1">
                <a:solidFill>
                  <a:schemeClr val="bg1"/>
                </a:solidFill>
              </a:rPr>
              <a:t>Delphi</a:t>
            </a:r>
            <a:r>
              <a:rPr lang="cs-CZ" i="1" dirty="0">
                <a:solidFill>
                  <a:schemeClr val="bg1"/>
                </a:solidFill>
              </a:rPr>
              <a:t>.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Praha: </a:t>
            </a:r>
            <a:r>
              <a:rPr lang="cs-CZ" dirty="0" err="1" smtClean="0">
                <a:solidFill>
                  <a:schemeClr val="bg1"/>
                </a:solidFill>
              </a:rPr>
              <a:t>Grada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Publishing</a:t>
            </a:r>
            <a:r>
              <a:rPr lang="cs-CZ" dirty="0" smtClean="0">
                <a:solidFill>
                  <a:schemeClr val="bg1"/>
                </a:solidFill>
              </a:rPr>
              <a:t>, </a:t>
            </a:r>
            <a:r>
              <a:rPr lang="cs-CZ" dirty="0">
                <a:solidFill>
                  <a:schemeClr val="bg1"/>
                </a:solidFill>
              </a:rPr>
              <a:t>2000.  </a:t>
            </a:r>
            <a:r>
              <a:rPr lang="cs-CZ" dirty="0" smtClean="0">
                <a:solidFill>
                  <a:schemeClr val="bg1"/>
                </a:solidFill>
              </a:rPr>
              <a:t>		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ISBN 80-247-9008-4</a:t>
            </a:r>
            <a:r>
              <a:rPr lang="cs-CZ" dirty="0" smtClean="0"/>
              <a:t>.</a:t>
            </a:r>
          </a:p>
          <a:p>
            <a:r>
              <a:rPr lang="cs-CZ" dirty="0" smtClean="0"/>
              <a:t> </a:t>
            </a:r>
            <a:r>
              <a:rPr lang="cs-CZ" dirty="0"/>
              <a:t/>
            </a:r>
            <a:br>
              <a:rPr lang="cs-CZ" dirty="0"/>
            </a:br>
            <a:endParaRPr lang="cs-CZ" i="1" dirty="0" smtClean="0">
              <a:solidFill>
                <a:schemeClr val="bg1"/>
              </a:solidFill>
            </a:endParaRPr>
          </a:p>
          <a:p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3" name="TextovéPole 1"/>
          <p:cNvSpPr txBox="1"/>
          <p:nvPr/>
        </p:nvSpPr>
        <p:spPr>
          <a:xfrm>
            <a:off x="827584" y="5805264"/>
            <a:ext cx="236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/>
                <a:cs typeface="Times New Roman"/>
              </a:rPr>
              <a:t>© </a:t>
            </a:r>
            <a:r>
              <a:rPr lang="cs-CZ" dirty="0" smtClean="0"/>
              <a:t>Ing. Jaroslav Chlubný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719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Pro_WaterWavesVideo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310BA1-D636-4FA6-8511-A91491A648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PresentationPro_WaterWavesVideo</Template>
  <TotalTime>361</TotalTime>
  <Words>228</Words>
  <Application>Microsoft Office PowerPoint</Application>
  <PresentationFormat>Předvádění na obrazovce (4:3)</PresentationFormat>
  <Paragraphs>68</Paragraphs>
  <Slides>9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PresentationPro_WaterWavesVideo</vt:lpstr>
      <vt:lpstr>Prezentace aplikace PowerPoint</vt:lpstr>
      <vt:lpstr>Výčtový typ</vt:lpstr>
      <vt:lpstr>Příklad – výčtový typ</vt:lpstr>
      <vt:lpstr>Interval</vt:lpstr>
      <vt:lpstr>Množina</vt:lpstr>
      <vt:lpstr>ARRAY</vt:lpstr>
      <vt:lpstr>Příklad - pole</vt:lpstr>
      <vt:lpstr>Záznam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SS-COPT_Kromeriz</dc:creator>
  <cp:lastModifiedBy>SS-COPT_Kromeriz</cp:lastModifiedBy>
  <cp:revision>40</cp:revision>
  <dcterms:created xsi:type="dcterms:W3CDTF">2012-10-14T09:29:56Z</dcterms:created>
  <dcterms:modified xsi:type="dcterms:W3CDTF">2013-01-22T16:19:56Z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TC018813449991</vt:lpwstr>
  </property>
</Properties>
</file>