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66" r:id="rId3"/>
    <p:sldId id="263" r:id="rId4"/>
    <p:sldId id="257" r:id="rId5"/>
    <p:sldId id="260" r:id="rId6"/>
    <p:sldId id="265" r:id="rId7"/>
    <p:sldId id="264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Grafika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323364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VY_32_INOVACE_PR2_16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9" y="5229200"/>
            <a:ext cx="6435001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 pixelů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35609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Pro grafické operace definována třída </a:t>
            </a:r>
            <a:r>
              <a:rPr lang="cs-CZ" i="1" dirty="0" err="1" smtClean="0"/>
              <a:t>Canvas</a:t>
            </a:r>
            <a:r>
              <a:rPr lang="cs-CZ" dirty="0" smtClean="0"/>
              <a:t> (plátno)</a:t>
            </a:r>
          </a:p>
          <a:p>
            <a:r>
              <a:rPr lang="cs-CZ" dirty="0" smtClean="0"/>
              <a:t>Vlastnost </a:t>
            </a:r>
            <a:r>
              <a:rPr lang="cs-CZ" dirty="0" err="1" smtClean="0"/>
              <a:t>Pen</a:t>
            </a:r>
            <a:r>
              <a:rPr lang="cs-CZ" dirty="0" smtClean="0"/>
              <a:t> pro kreslení čar</a:t>
            </a:r>
          </a:p>
          <a:p>
            <a:r>
              <a:rPr lang="cs-CZ" dirty="0" smtClean="0"/>
              <a:t>Vlastnost</a:t>
            </a:r>
            <a:r>
              <a:rPr lang="cs-CZ" i="1" dirty="0" smtClean="0"/>
              <a:t> </a:t>
            </a:r>
            <a:r>
              <a:rPr lang="cs-CZ" i="1" dirty="0" err="1" smtClean="0"/>
              <a:t>Brush</a:t>
            </a:r>
            <a:r>
              <a:rPr lang="cs-CZ" dirty="0" smtClean="0"/>
              <a:t> pro vybarvování tvarů</a:t>
            </a:r>
          </a:p>
          <a:p>
            <a:r>
              <a:rPr lang="cs-CZ" dirty="0" smtClean="0"/>
              <a:t>Vlastnost</a:t>
            </a:r>
            <a:r>
              <a:rPr lang="cs-CZ" i="1" dirty="0" smtClean="0"/>
              <a:t> Font</a:t>
            </a:r>
            <a:r>
              <a:rPr lang="cs-CZ" dirty="0" smtClean="0"/>
              <a:t> pro psaní textu</a:t>
            </a:r>
          </a:p>
          <a:p>
            <a:r>
              <a:rPr lang="cs-CZ" dirty="0" smtClean="0"/>
              <a:t>Pole </a:t>
            </a:r>
            <a:r>
              <a:rPr lang="cs-CZ" i="1" dirty="0" smtClean="0"/>
              <a:t>pixelů </a:t>
            </a:r>
            <a:r>
              <a:rPr lang="cs-CZ" dirty="0" smtClean="0"/>
              <a:t>pro vytvoření obrázku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dirty="0" smtClean="0"/>
              <a:t>Příklad – událost </a:t>
            </a:r>
            <a:r>
              <a:rPr lang="cs-CZ" dirty="0" err="1" smtClean="0"/>
              <a:t>OnClick</a:t>
            </a:r>
            <a:r>
              <a:rPr lang="cs-CZ" dirty="0" smtClean="0"/>
              <a:t> přiřazuje náhodně vybraným bodům červenou barvu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37477"/>
            <a:ext cx="6048672" cy="117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976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Vlastnosti – </a:t>
            </a:r>
            <a:r>
              <a:rPr lang="cs-CZ" sz="3000" i="1" dirty="0" err="1" smtClean="0"/>
              <a:t>Color</a:t>
            </a:r>
            <a:r>
              <a:rPr lang="cs-CZ" sz="3000" i="1" dirty="0" smtClean="0"/>
              <a:t>, </a:t>
            </a:r>
            <a:r>
              <a:rPr lang="cs-CZ" sz="3000" i="1" dirty="0" err="1" smtClean="0"/>
              <a:t>Width</a:t>
            </a:r>
            <a:r>
              <a:rPr lang="cs-CZ" sz="3000" i="1" dirty="0" smtClean="0"/>
              <a:t>, Style a Mode</a:t>
            </a:r>
          </a:p>
          <a:p>
            <a:r>
              <a:rPr lang="cs-CZ" sz="3000" dirty="0" smtClean="0"/>
              <a:t>Posun pera zajišťuje metoda </a:t>
            </a:r>
            <a:r>
              <a:rPr lang="cs-CZ" sz="3000" i="1" dirty="0" err="1" smtClean="0"/>
              <a:t>MoveTo</a:t>
            </a:r>
            <a:endParaRPr lang="cs-CZ" sz="3000" i="1" dirty="0" smtClean="0"/>
          </a:p>
          <a:p>
            <a:r>
              <a:rPr lang="cs-CZ" sz="3000" dirty="0" smtClean="0"/>
              <a:t>metoda </a:t>
            </a:r>
            <a:r>
              <a:rPr lang="cs-CZ" sz="3000" i="1" dirty="0" err="1" smtClean="0"/>
              <a:t>LineTo</a:t>
            </a:r>
            <a:r>
              <a:rPr lang="cs-CZ" sz="3000" dirty="0" smtClean="0"/>
              <a:t> posune do koncového bodu čáry</a:t>
            </a:r>
          </a:p>
          <a:p>
            <a:endParaRPr lang="cs-CZ" sz="3000" dirty="0" smtClean="0"/>
          </a:p>
          <a:p>
            <a:pPr marL="0" indent="0">
              <a:buNone/>
            </a:pPr>
            <a:endParaRPr lang="cs-CZ" sz="3000" i="1" dirty="0" smtClean="0"/>
          </a:p>
          <a:p>
            <a:pPr marL="0" indent="0">
              <a:buNone/>
            </a:pPr>
            <a:endParaRPr lang="cs-CZ" sz="3000" i="1" dirty="0" smtClean="0"/>
          </a:p>
          <a:p>
            <a:pPr marL="0" indent="0">
              <a:buNone/>
            </a:pPr>
            <a:endParaRPr lang="cs-CZ" sz="3300" dirty="0" smtClean="0"/>
          </a:p>
          <a:p>
            <a:pPr marL="0" indent="0">
              <a:buNone/>
            </a:pP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– kreslení čar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90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Po </a:t>
            </a:r>
            <a:r>
              <a:rPr lang="cs-CZ" sz="3000" dirty="0"/>
              <a:t>stisknutí tlačítka </a:t>
            </a:r>
            <a:r>
              <a:rPr lang="cs-CZ" sz="3000" dirty="0" smtClean="0"/>
              <a:t>je vykreslena </a:t>
            </a:r>
            <a:r>
              <a:rPr lang="cs-CZ" sz="3000" dirty="0"/>
              <a:t>čára pomocí </a:t>
            </a:r>
            <a:r>
              <a:rPr lang="cs-CZ" sz="3000" i="1" dirty="0" err="1"/>
              <a:t>MoveTo</a:t>
            </a:r>
            <a:r>
              <a:rPr lang="cs-CZ" sz="3000" dirty="0"/>
              <a:t> a </a:t>
            </a:r>
            <a:r>
              <a:rPr lang="cs-CZ" sz="3000" i="1" dirty="0" err="1"/>
              <a:t>LineTo</a:t>
            </a:r>
            <a:r>
              <a:rPr lang="cs-CZ" sz="3000" dirty="0"/>
              <a:t> se zadanými souřadnicemi</a:t>
            </a:r>
            <a:r>
              <a:rPr lang="cs-CZ" sz="3000" dirty="0" smtClean="0"/>
              <a:t>.</a:t>
            </a:r>
          </a:p>
          <a:p>
            <a:r>
              <a:rPr lang="cs-CZ" sz="2800" dirty="0" smtClean="0"/>
              <a:t>Realizace také pomocí </a:t>
            </a:r>
            <a:r>
              <a:rPr lang="cs-CZ" sz="2800" i="1" dirty="0" err="1" smtClean="0"/>
              <a:t>OnMouseDown</a:t>
            </a:r>
            <a:r>
              <a:rPr lang="cs-CZ" sz="2800" dirty="0" smtClean="0"/>
              <a:t> a </a:t>
            </a:r>
            <a:r>
              <a:rPr lang="cs-CZ" sz="2800" i="1" dirty="0" err="1" smtClean="0"/>
              <a:t>OnMouseUp</a:t>
            </a:r>
            <a:endParaRPr lang="cs-CZ" sz="2800" i="1" dirty="0"/>
          </a:p>
        </p:txBody>
      </p:sp>
      <p:pic>
        <p:nvPicPr>
          <p:cNvPr id="2050" name="Picture 2" descr="c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447495" cy="24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95" y="3717032"/>
            <a:ext cx="3619629" cy="25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– náhodná volba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61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Po </a:t>
            </a:r>
            <a:r>
              <a:rPr lang="cs-CZ" sz="3000" dirty="0"/>
              <a:t>každém stisknutí tlačítka  </a:t>
            </a:r>
            <a:r>
              <a:rPr lang="cs-CZ" sz="3000" dirty="0" smtClean="0"/>
              <a:t>je náhodně </a:t>
            </a:r>
            <a:r>
              <a:rPr lang="cs-CZ" sz="3000" dirty="0"/>
              <a:t>zvolen tvar, barva a umístění</a:t>
            </a:r>
            <a:r>
              <a:rPr lang="cs-CZ" sz="3000" dirty="0" smtClean="0"/>
              <a:t>. Vlastnost </a:t>
            </a:r>
            <a:r>
              <a:rPr lang="cs-CZ" sz="3000" i="1" dirty="0" err="1" smtClean="0"/>
              <a:t>AutoScroll</a:t>
            </a:r>
            <a:r>
              <a:rPr lang="cs-CZ" sz="3000" dirty="0" smtClean="0"/>
              <a:t> nastavena na </a:t>
            </a:r>
            <a:r>
              <a:rPr lang="cs-CZ" sz="3000" i="1" dirty="0" err="1" smtClean="0"/>
              <a:t>False</a:t>
            </a:r>
            <a:r>
              <a:rPr lang="cs-CZ" sz="3000" dirty="0" smtClean="0"/>
              <a:t>, aby nedošlo k vytvoření posuvníků.</a:t>
            </a:r>
          </a:p>
          <a:p>
            <a:pPr marL="0" indent="0">
              <a:buNone/>
            </a:pPr>
            <a:endParaRPr lang="cs-CZ" sz="2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6" r="36962"/>
          <a:stretch/>
        </p:blipFill>
        <p:spPr bwMode="auto">
          <a:xfrm>
            <a:off x="5364088" y="2918994"/>
            <a:ext cx="2965359" cy="35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1"/>
          <a:stretch/>
        </p:blipFill>
        <p:spPr bwMode="auto">
          <a:xfrm>
            <a:off x="179512" y="2936651"/>
            <a:ext cx="4680520" cy="37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Kreslení pomocí komponenty SHAPE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64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Komponenta je v záložce </a:t>
            </a:r>
            <a:r>
              <a:rPr lang="cs-CZ" sz="3000" i="1" dirty="0" err="1" smtClean="0"/>
              <a:t>Additional</a:t>
            </a:r>
            <a:endParaRPr lang="cs-CZ" sz="3000" i="1" dirty="0" smtClean="0"/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sz="3000" i="1" dirty="0" smtClean="0"/>
          </a:p>
          <a:p>
            <a:r>
              <a:rPr lang="cs-CZ" sz="3000" dirty="0" smtClean="0"/>
              <a:t>Tvary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Circle</a:t>
            </a:r>
            <a:r>
              <a:rPr lang="cs-CZ" sz="3000" i="1" dirty="0" smtClean="0"/>
              <a:t>, </a:t>
            </a:r>
            <a:r>
              <a:rPr lang="cs-CZ" sz="3000" i="1" dirty="0" err="1" smtClean="0"/>
              <a:t>Rectangle</a:t>
            </a:r>
            <a:r>
              <a:rPr lang="cs-CZ" sz="3000" i="1" dirty="0" smtClean="0"/>
              <a:t>, </a:t>
            </a:r>
            <a:r>
              <a:rPr lang="cs-CZ" sz="3000" i="1" dirty="0" err="1" smtClean="0"/>
              <a:t>Ellipse</a:t>
            </a:r>
            <a:r>
              <a:rPr lang="cs-CZ" sz="3000" i="1" dirty="0" smtClean="0"/>
              <a:t>, Square</a:t>
            </a:r>
          </a:p>
          <a:p>
            <a:r>
              <a:rPr lang="cs-CZ" sz="3000" dirty="0" smtClean="0"/>
              <a:t>U každého lze nastavit výplň a obrys</a:t>
            </a:r>
          </a:p>
          <a:p>
            <a:pPr marL="0" indent="0">
              <a:buNone/>
            </a:pPr>
            <a:r>
              <a:rPr lang="cs-CZ" sz="2800" dirty="0" smtClean="0"/>
              <a:t>Příklad – kreslení jednotlivých tvarů a nastavování jejich vlastností</a:t>
            </a:r>
            <a:endParaRPr lang="cs-CZ" sz="2800" dirty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8322"/>
            <a:ext cx="2850813" cy="92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88144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panák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262481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9200" dirty="0" smtClean="0"/>
              <a:t>Pro kreslení panáka je použita nevizuální komponenta </a:t>
            </a:r>
            <a:r>
              <a:rPr lang="cs-CZ" sz="9200" dirty="0" err="1" smtClean="0"/>
              <a:t>ColorDialog</a:t>
            </a:r>
            <a:r>
              <a:rPr lang="cs-CZ" sz="9200" dirty="0" smtClean="0"/>
              <a:t>. Pro každou část hlavy se volí barva</a:t>
            </a:r>
            <a:r>
              <a:rPr lang="cs-CZ" sz="12000" dirty="0" smtClean="0"/>
              <a:t>.</a:t>
            </a:r>
          </a:p>
          <a:p>
            <a:pPr marL="0" indent="0">
              <a:buNone/>
            </a:pPr>
            <a:endParaRPr lang="cs-CZ" sz="12000" dirty="0"/>
          </a:p>
          <a:p>
            <a:pPr marL="0" indent="0">
              <a:buNone/>
            </a:pPr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3000" dirty="0"/>
          </a:p>
        </p:txBody>
      </p:sp>
      <p:pic>
        <p:nvPicPr>
          <p:cNvPr id="4098" name="Picture 2" descr="pa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105812" cy="28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9222"/>
            <a:ext cx="2038993" cy="28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94" y="3068960"/>
            <a:ext cx="2472594" cy="231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panák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251520" y="1916832"/>
            <a:ext cx="338497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7"/>
          <a:stretch/>
        </p:blipFill>
        <p:spPr bwMode="auto">
          <a:xfrm>
            <a:off x="3203848" y="1865566"/>
            <a:ext cx="576362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6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9361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Použité zdroje: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 International, Inc. </a:t>
            </a:r>
            <a:r>
              <a:rPr lang="cs-CZ" i="1" dirty="0" smtClean="0">
                <a:solidFill>
                  <a:schemeClr val="bg1"/>
                </a:solidFill>
              </a:rPr>
              <a:t>Borland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3 </a:t>
            </a:r>
            <a:r>
              <a:rPr lang="cs-CZ" i="1" dirty="0" err="1" smtClean="0">
                <a:solidFill>
                  <a:schemeClr val="bg1"/>
                </a:solidFill>
              </a:rPr>
              <a:t>Userś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Guide</a:t>
            </a:r>
            <a:r>
              <a:rPr lang="cs-CZ" i="1" dirty="0" smtClean="0">
                <a:solidFill>
                  <a:schemeClr val="bg1"/>
                </a:solidFill>
              </a:rPr>
              <a:t>:</a:t>
            </a:r>
            <a:r>
              <a:rPr lang="cs-CZ" dirty="0" smtClean="0">
                <a:solidFill>
                  <a:schemeClr val="bg1"/>
                </a:solidFill>
              </a:rPr>
              <a:t> Borland International, © 1997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.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5.0 </a:t>
            </a:r>
            <a:r>
              <a:rPr lang="en-US" dirty="0" smtClean="0">
                <a:solidFill>
                  <a:schemeClr val="bg1"/>
                </a:solidFill>
              </a:rPr>
              <a:t>[software]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BINZINGER, Thomas.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>
                <a:solidFill>
                  <a:schemeClr val="bg1"/>
                </a:solidFill>
              </a:rPr>
              <a:t>Naučte se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Publishing</a:t>
            </a:r>
            <a:r>
              <a:rPr lang="cs-CZ" dirty="0">
                <a:solidFill>
                  <a:schemeClr val="bg1"/>
                </a:solidFill>
              </a:rPr>
              <a:t> 1998.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ISBN 80-7169-685-4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PÍSEK, Slavoj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r>
              <a:rPr lang="cs-CZ" i="1" dirty="0">
                <a:solidFill>
                  <a:schemeClr val="bg1"/>
                </a:solidFill>
              </a:rPr>
              <a:t>Začínáme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Publishing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2000.  </a:t>
            </a:r>
            <a:r>
              <a:rPr lang="cs-CZ" dirty="0" smtClean="0">
                <a:solidFill>
                  <a:schemeClr val="bg1"/>
                </a:solidFill>
              </a:rPr>
              <a:t>		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ISBN 80-247-9008-4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i="1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TextovéPole 1"/>
          <p:cNvSpPr txBox="1"/>
          <p:nvPr/>
        </p:nvSpPr>
        <p:spPr>
          <a:xfrm>
            <a:off x="755576" y="5733256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0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315</TotalTime>
  <Words>243</Words>
  <Application>Microsoft Office PowerPoint</Application>
  <PresentationFormat>Předvádění na obrazovce (4:3)</PresentationFormat>
  <Paragraphs>53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PresentationPro_WaterWavesVideo</vt:lpstr>
      <vt:lpstr>Prezentace aplikace PowerPoint</vt:lpstr>
      <vt:lpstr>Pole pixelů</vt:lpstr>
      <vt:lpstr>Pero</vt:lpstr>
      <vt:lpstr>Příklad – kreslení čar</vt:lpstr>
      <vt:lpstr>Příklad – náhodná volba</vt:lpstr>
      <vt:lpstr>Kreslení pomocí komponenty SHAPE</vt:lpstr>
      <vt:lpstr>Příklad - panák</vt:lpstr>
      <vt:lpstr>Příklad - panák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34</cp:revision>
  <dcterms:created xsi:type="dcterms:W3CDTF">2012-10-14T09:29:56Z</dcterms:created>
  <dcterms:modified xsi:type="dcterms:W3CDTF">2013-01-22T16:18:05Z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