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1"/>
  </p:notesMasterIdLst>
  <p:sldIdLst>
    <p:sldId id="266" r:id="rId3"/>
    <p:sldId id="263" r:id="rId4"/>
    <p:sldId id="257" r:id="rId5"/>
    <p:sldId id="260" r:id="rId6"/>
    <p:sldId id="264" r:id="rId7"/>
    <p:sldId id="261" r:id="rId8"/>
    <p:sldId id="262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1306" y="-72"/>
      </p:cViewPr>
      <p:guideLst>
        <p:guide orient="horz" pos="2160"/>
        <p:guide pos="2880"/>
        <p:guide pos="144"/>
        <p:guide pos="56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A3D3F-FA3A-43FB-819B-B918D157AE16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9F434-8BE4-4208-A27E-B9B0B17D6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69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F434-8BE4-4208-A27E-B9B0B17D62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145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F434-8BE4-4208-A27E-B9B0B17D62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267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F434-8BE4-4208-A27E-B9B0B17D62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145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Underwat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b="17288"/>
          <a:stretch/>
        </p:blipFill>
        <p:spPr>
          <a:xfrm>
            <a:off x="3628" y="0"/>
            <a:ext cx="9140372" cy="5040087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2000"/>
            <a:ext cx="86868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2787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3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69488"/>
            <a:ext cx="8686800" cy="4922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27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6348" y="79956"/>
            <a:ext cx="2057400" cy="5851525"/>
          </a:xfrm>
        </p:spPr>
        <p:txBody>
          <a:bodyPr vert="eaVert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79956"/>
            <a:ext cx="6465348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7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80246"/>
            <a:ext cx="8686800" cy="49377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90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33942" b="17288"/>
          <a:stretch/>
        </p:blipFill>
        <p:spPr>
          <a:xfrm>
            <a:off x="3628" y="0"/>
            <a:ext cx="9140372" cy="2971800"/>
          </a:xfrm>
          <a:prstGeom prst="rect">
            <a:avLst/>
          </a:prstGeom>
          <a:effectLst>
            <a:reflection blurRad="6350" stA="50000" endPos="95000" dist="1016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24387"/>
            <a:ext cx="8686799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  <a:effectLst>
                  <a:reflection blurRad="6350" stA="25000" endPos="45500" dir="5400000" sy="-100000" algn="bl" rotWithShape="0"/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124200"/>
            <a:ext cx="86867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1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0254" y="1371600"/>
            <a:ext cx="4255546" cy="49377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267200" cy="49377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75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74960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014722"/>
            <a:ext cx="4268788" cy="42976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4960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14722"/>
            <a:ext cx="4270375" cy="42976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344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25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6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684"/>
            <a:ext cx="3236913" cy="11620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4684"/>
            <a:ext cx="53403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216734"/>
            <a:ext cx="32369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7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16425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286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98316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7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media" Target="../media/media1.wm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ideo" Target="../media/media1.wm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Underwater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 rotWithShape="1">
          <a:blip r:embed="rId15">
            <a:lum bright="-10000" contrast="10000"/>
          </a:blip>
          <a:srcRect t="62763" b="17288"/>
          <a:stretch/>
        </p:blipFill>
        <p:spPr>
          <a:xfrm>
            <a:off x="3628" y="0"/>
            <a:ext cx="9140372" cy="1215573"/>
          </a:xfrm>
          <a:prstGeom prst="rect">
            <a:avLst/>
          </a:prstGeom>
          <a:effectLst>
            <a:reflection blurRad="6350" stA="25000" endPos="95000" dist="101600" dir="5400000" sy="-100000" algn="bl" rotWithShape="0"/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47172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69998"/>
            <a:ext cx="8686800" cy="493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6701E-279D-4010-B6E0-739AA257620B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8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44824"/>
            <a:ext cx="6400800" cy="1752600"/>
          </a:xfrm>
        </p:spPr>
        <p:txBody>
          <a:bodyPr>
            <a:normAutofit/>
          </a:bodyPr>
          <a:lstStyle/>
          <a:p>
            <a:r>
              <a:rPr lang="cs-CZ" sz="4400" b="1" dirty="0" smtClean="0"/>
              <a:t>Vybrané komponenty</a:t>
            </a:r>
            <a:endParaRPr lang="cs-CZ" sz="4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6257847" y="323364"/>
            <a:ext cx="2562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VY_32_INOVACE_PR2_15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499" y="5229200"/>
            <a:ext cx="6435001" cy="15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43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RadioButton</a:t>
            </a:r>
            <a:r>
              <a:rPr lang="cs-CZ" dirty="0" smtClean="0"/>
              <a:t> a </a:t>
            </a:r>
            <a:r>
              <a:rPr lang="cs-CZ" dirty="0" err="1" smtClean="0"/>
              <a:t>CheckBox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380246"/>
            <a:ext cx="8686800" cy="4569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dirty="0" err="1" smtClean="0"/>
              <a:t>RadioButton</a:t>
            </a:r>
            <a:r>
              <a:rPr lang="cs-CZ" sz="3000" dirty="0" smtClean="0"/>
              <a:t> (přepínací tlačítko)</a:t>
            </a:r>
          </a:p>
          <a:p>
            <a:r>
              <a:rPr lang="cs-CZ" sz="3000" dirty="0" smtClean="0"/>
              <a:t>Vlastnost </a:t>
            </a:r>
            <a:r>
              <a:rPr lang="cs-CZ" sz="3000" i="1" dirty="0" err="1" smtClean="0"/>
              <a:t>Checked</a:t>
            </a:r>
            <a:r>
              <a:rPr lang="cs-CZ" sz="3000" dirty="0" smtClean="0"/>
              <a:t> (vybráno)má hodnotu </a:t>
            </a:r>
            <a:r>
              <a:rPr lang="cs-CZ" sz="3000" dirty="0" err="1" smtClean="0"/>
              <a:t>True</a:t>
            </a:r>
            <a:r>
              <a:rPr lang="cs-CZ" sz="3000" dirty="0" smtClean="0"/>
              <a:t> nebo </a:t>
            </a:r>
            <a:r>
              <a:rPr lang="cs-CZ" sz="3000" dirty="0" err="1" smtClean="0"/>
              <a:t>False</a:t>
            </a:r>
            <a:endParaRPr lang="cs-CZ" sz="3000" dirty="0" smtClean="0"/>
          </a:p>
          <a:p>
            <a:r>
              <a:rPr lang="cs-CZ" sz="3000" dirty="0" smtClean="0"/>
              <a:t>Po kliknutí se generuje událost </a:t>
            </a:r>
            <a:r>
              <a:rPr lang="cs-CZ" sz="3000" i="1" dirty="0" err="1" smtClean="0"/>
              <a:t>OnClick</a:t>
            </a:r>
            <a:endParaRPr lang="cs-CZ" sz="3000" i="1" dirty="0" smtClean="0"/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r>
              <a:rPr lang="cs-CZ" sz="3000" dirty="0" err="1" smtClean="0"/>
              <a:t>CheckBox</a:t>
            </a:r>
            <a:r>
              <a:rPr lang="cs-CZ" sz="3000" dirty="0" smtClean="0"/>
              <a:t> (zaškrtávací políčko) </a:t>
            </a:r>
          </a:p>
          <a:p>
            <a:r>
              <a:rPr lang="cs-CZ" sz="3000" dirty="0" smtClean="0"/>
              <a:t>současně může být vybráno několik políček</a:t>
            </a:r>
          </a:p>
          <a:p>
            <a:r>
              <a:rPr lang="cs-CZ" sz="3000" dirty="0" smtClean="0"/>
              <a:t>Stav políčka uložen ve vlastnosti </a:t>
            </a:r>
            <a:endParaRPr lang="cs-CZ" sz="2800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883" y="2636912"/>
            <a:ext cx="2379117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013176"/>
            <a:ext cx="2473989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23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RadioGroup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28600" y="1380246"/>
            <a:ext cx="8686800" cy="42089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dirty="0" smtClean="0"/>
              <a:t>Seskupení přepínacích tlačítek</a:t>
            </a:r>
          </a:p>
          <a:p>
            <a:r>
              <a:rPr lang="cs-CZ" sz="3000" dirty="0" smtClean="0"/>
              <a:t>Seznam tlačítek uložen ve vlastnosti </a:t>
            </a:r>
            <a:r>
              <a:rPr lang="cs-CZ" sz="3000" i="1" dirty="0" err="1" smtClean="0"/>
              <a:t>Items</a:t>
            </a:r>
            <a:endParaRPr lang="cs-CZ" sz="3000" i="1" dirty="0" smtClean="0"/>
          </a:p>
          <a:p>
            <a:r>
              <a:rPr lang="cs-CZ" sz="3000" dirty="0" smtClean="0"/>
              <a:t>Edituje se v</a:t>
            </a:r>
            <a:r>
              <a:rPr lang="cs-CZ" sz="3000" i="1" dirty="0" smtClean="0"/>
              <a:t> List </a:t>
            </a:r>
            <a:r>
              <a:rPr lang="cs-CZ" sz="3000" i="1" dirty="0" err="1" smtClean="0"/>
              <a:t>String</a:t>
            </a:r>
            <a:r>
              <a:rPr lang="cs-CZ" sz="3000" i="1" dirty="0" smtClean="0"/>
              <a:t> Editoru </a:t>
            </a:r>
            <a:r>
              <a:rPr lang="cs-CZ" sz="3000" dirty="0" smtClean="0"/>
              <a:t>po kliknutí na </a:t>
            </a:r>
            <a:r>
              <a:rPr lang="cs-CZ" sz="3000" i="1" dirty="0" err="1" smtClean="0"/>
              <a:t>Items</a:t>
            </a:r>
            <a:endParaRPr lang="cs-CZ" sz="3000" i="1" dirty="0" smtClean="0"/>
          </a:p>
          <a:p>
            <a:r>
              <a:rPr lang="cs-CZ" sz="3000" dirty="0"/>
              <a:t>Hodnota vlastnosti </a:t>
            </a:r>
            <a:r>
              <a:rPr lang="cs-CZ" sz="3000" dirty="0" err="1"/>
              <a:t>ItemIndex</a:t>
            </a:r>
            <a:r>
              <a:rPr lang="cs-CZ" sz="3000" dirty="0"/>
              <a:t> určuje, které tlačítko je vybráno</a:t>
            </a:r>
            <a:r>
              <a:rPr lang="cs-CZ" sz="2800" dirty="0"/>
              <a:t>.</a:t>
            </a:r>
          </a:p>
          <a:p>
            <a:endParaRPr lang="cs-CZ" sz="3000" i="1" dirty="0" smtClean="0"/>
          </a:p>
          <a:p>
            <a:endParaRPr lang="cs-CZ" sz="3000" i="1" dirty="0" smtClean="0"/>
          </a:p>
          <a:p>
            <a:pPr marL="0" indent="0">
              <a:buNone/>
            </a:pPr>
            <a:endParaRPr lang="cs-CZ" sz="3300" dirty="0"/>
          </a:p>
        </p:txBody>
      </p:sp>
    </p:spTree>
    <p:extLst>
      <p:ext uri="{BB962C8B-B14F-4D97-AF65-F5344CB8AC3E}">
        <p14:creationId xmlns:p14="http://schemas.microsoft.com/office/powerpoint/2010/main" val="219594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Příklad – volba operace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380246"/>
            <a:ext cx="8686800" cy="1256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dirty="0"/>
              <a:t>Pomocí komponenty </a:t>
            </a:r>
            <a:r>
              <a:rPr lang="cs-CZ" sz="3000" dirty="0" err="1"/>
              <a:t>RadioGroup</a:t>
            </a:r>
            <a:r>
              <a:rPr lang="cs-CZ" sz="3000" dirty="0"/>
              <a:t> zvolte matematickou operaci, která se aplikuje na zadaná čísla</a:t>
            </a:r>
            <a:r>
              <a:rPr lang="cs-CZ" sz="2800" dirty="0"/>
              <a:t>.</a:t>
            </a:r>
            <a:endParaRPr lang="cs-CZ" sz="3000" dirty="0"/>
          </a:p>
        </p:txBody>
      </p:sp>
      <p:pic>
        <p:nvPicPr>
          <p:cNvPr id="3074" name="Picture 2" descr="operace-radiogroup-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996952"/>
            <a:ext cx="4551091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9" y="2996953"/>
            <a:ext cx="3071107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019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ListBox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28600" y="1380246"/>
            <a:ext cx="8686800" cy="1112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dirty="0" smtClean="0"/>
              <a:t>Umožňuje výběr vstupních hodnot z určité množiny. Položky seznamu jsou v </a:t>
            </a:r>
            <a:r>
              <a:rPr lang="cs-CZ" sz="3000" i="1" dirty="0" err="1" smtClean="0"/>
              <a:t>Items</a:t>
            </a:r>
            <a:r>
              <a:rPr lang="cs-CZ" sz="3000" dirty="0" smtClean="0"/>
              <a:t>.</a:t>
            </a:r>
          </a:p>
        </p:txBody>
      </p:sp>
      <p:sp>
        <p:nvSpPr>
          <p:cNvPr id="9" name="Zástupný symbol pro obsah 4"/>
          <p:cNvSpPr txBox="1">
            <a:spLocks/>
          </p:cNvSpPr>
          <p:nvPr/>
        </p:nvSpPr>
        <p:spPr>
          <a:xfrm>
            <a:off x="248181" y="2420888"/>
            <a:ext cx="86868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3000" dirty="0" smtClean="0"/>
              <a:t>Příklad – výpis tabulky funkce</a:t>
            </a:r>
            <a:endParaRPr lang="cs-CZ" sz="3000" b="1" dirty="0"/>
          </a:p>
        </p:txBody>
      </p:sp>
      <p:pic>
        <p:nvPicPr>
          <p:cNvPr id="4098" name="Picture 2" descr="TabulkaList-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05760"/>
            <a:ext cx="2099003" cy="3247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173506"/>
            <a:ext cx="4623990" cy="3247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445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Timer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228600" y="1380246"/>
            <a:ext cx="8686800" cy="305686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12000" dirty="0" smtClean="0"/>
              <a:t>Časovač umožňuje práci s časovým intervalem</a:t>
            </a:r>
          </a:p>
          <a:p>
            <a:r>
              <a:rPr lang="cs-CZ" sz="12000" dirty="0" smtClean="0"/>
              <a:t>Po </a:t>
            </a:r>
            <a:r>
              <a:rPr lang="cs-CZ" sz="12000" dirty="0" err="1" smtClean="0"/>
              <a:t>odčasování</a:t>
            </a:r>
            <a:r>
              <a:rPr lang="cs-CZ" sz="12000" dirty="0" smtClean="0"/>
              <a:t> jednorázově nebo opakovaně spouští nějakou událost</a:t>
            </a:r>
          </a:p>
          <a:p>
            <a:r>
              <a:rPr lang="cs-CZ" sz="12000" dirty="0" smtClean="0"/>
              <a:t>Vlastnost </a:t>
            </a:r>
            <a:r>
              <a:rPr lang="cs-CZ" sz="12000" i="1" dirty="0" err="1" smtClean="0"/>
              <a:t>Enabled</a:t>
            </a:r>
            <a:r>
              <a:rPr lang="cs-CZ" sz="12000" dirty="0" smtClean="0"/>
              <a:t> časovač zapíná nebo vypíná</a:t>
            </a:r>
          </a:p>
          <a:p>
            <a:r>
              <a:rPr lang="cs-CZ" sz="12000" dirty="0" smtClean="0"/>
              <a:t>Vlastnost </a:t>
            </a:r>
            <a:r>
              <a:rPr lang="cs-CZ" sz="12000" i="1" dirty="0" smtClean="0"/>
              <a:t>Interval</a:t>
            </a:r>
            <a:r>
              <a:rPr lang="cs-CZ" sz="12000" dirty="0" smtClean="0"/>
              <a:t> se nastavuje v </a:t>
            </a:r>
            <a:r>
              <a:rPr lang="cs-CZ" sz="12000" dirty="0" err="1" smtClean="0"/>
              <a:t>ms</a:t>
            </a:r>
            <a:endParaRPr lang="cs-CZ" sz="12000" dirty="0" smtClean="0"/>
          </a:p>
          <a:p>
            <a:r>
              <a:rPr lang="cs-CZ" sz="12000" dirty="0" smtClean="0"/>
              <a:t>Do události </a:t>
            </a:r>
            <a:r>
              <a:rPr lang="cs-CZ" sz="12000" dirty="0" err="1" smtClean="0"/>
              <a:t>OnTimer</a:t>
            </a:r>
            <a:r>
              <a:rPr lang="cs-CZ" sz="12000" dirty="0" smtClean="0"/>
              <a:t> naprogramujeme požadovanou akci</a:t>
            </a:r>
          </a:p>
          <a:p>
            <a:endParaRPr lang="cs-CZ" sz="12000" dirty="0"/>
          </a:p>
          <a:p>
            <a:pPr marL="0" indent="0">
              <a:buNone/>
            </a:pPr>
            <a:endParaRPr lang="cs-CZ" sz="3000" dirty="0" smtClean="0"/>
          </a:p>
          <a:p>
            <a:endParaRPr lang="cs-CZ" sz="3000" dirty="0"/>
          </a:p>
          <a:p>
            <a:endParaRPr lang="cs-CZ" sz="3000" dirty="0" smtClean="0"/>
          </a:p>
          <a:p>
            <a:pPr marL="0" indent="0">
              <a:buNone/>
            </a:pPr>
            <a:r>
              <a:rPr lang="cs-CZ" sz="2800" dirty="0"/>
              <a:t/>
            </a:r>
            <a:br>
              <a:rPr lang="cs-CZ" sz="2800" dirty="0"/>
            </a:b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259898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Příklad – časovač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3528" y="1412776"/>
            <a:ext cx="864096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 smtClean="0"/>
              <a:t>Start </a:t>
            </a:r>
            <a:r>
              <a:rPr lang="cs-CZ" sz="3000" dirty="0"/>
              <a:t>aktivujeme časovač, který opakovaně po uběhnutí nastaveného intervalu posunuje jiné tlačítko o jednu pozici vpravo až po dosažení hraniční polohy, kdy se vrátí tlačítko do původní pozice, nebo do stisknutí tlačítka Stop.</a:t>
            </a:r>
          </a:p>
          <a:p>
            <a:endParaRPr lang="cs-CZ" sz="3000" dirty="0" smtClean="0"/>
          </a:p>
          <a:p>
            <a:endParaRPr lang="cs-CZ" sz="2800" dirty="0"/>
          </a:p>
          <a:p>
            <a:endParaRPr lang="cs-CZ" sz="3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05064"/>
            <a:ext cx="4248472" cy="2346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54370"/>
            <a:ext cx="2173571" cy="229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0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1124744"/>
            <a:ext cx="936104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bg1"/>
                </a:solidFill>
              </a:rPr>
              <a:t>Použité zdroje:</a:t>
            </a:r>
          </a:p>
          <a:p>
            <a:endParaRPr lang="cs-CZ" sz="2400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Borland  International, Inc. </a:t>
            </a:r>
            <a:r>
              <a:rPr lang="cs-CZ" i="1" dirty="0" smtClean="0">
                <a:solidFill>
                  <a:schemeClr val="bg1"/>
                </a:solidFill>
              </a:rPr>
              <a:t>Borland </a:t>
            </a:r>
            <a:r>
              <a:rPr lang="cs-CZ" i="1" dirty="0" err="1" smtClean="0">
                <a:solidFill>
                  <a:schemeClr val="bg1"/>
                </a:solidFill>
              </a:rPr>
              <a:t>Delphi</a:t>
            </a:r>
            <a:r>
              <a:rPr lang="cs-CZ" i="1" dirty="0" smtClean="0">
                <a:solidFill>
                  <a:schemeClr val="bg1"/>
                </a:solidFill>
              </a:rPr>
              <a:t> 3 </a:t>
            </a:r>
            <a:r>
              <a:rPr lang="cs-CZ" i="1" dirty="0" err="1" smtClean="0">
                <a:solidFill>
                  <a:schemeClr val="bg1"/>
                </a:solidFill>
              </a:rPr>
              <a:t>Userś</a:t>
            </a:r>
            <a:r>
              <a:rPr lang="cs-CZ" i="1" dirty="0" smtClean="0">
                <a:solidFill>
                  <a:schemeClr val="bg1"/>
                </a:solidFill>
              </a:rPr>
              <a:t> </a:t>
            </a:r>
            <a:r>
              <a:rPr lang="cs-CZ" i="1" dirty="0" err="1" smtClean="0">
                <a:solidFill>
                  <a:schemeClr val="bg1"/>
                </a:solidFill>
              </a:rPr>
              <a:t>Guide</a:t>
            </a:r>
            <a:r>
              <a:rPr lang="cs-CZ" i="1" dirty="0" smtClean="0">
                <a:solidFill>
                  <a:schemeClr val="bg1"/>
                </a:solidFill>
              </a:rPr>
              <a:t>:</a:t>
            </a:r>
            <a:r>
              <a:rPr lang="cs-CZ" dirty="0" smtClean="0">
                <a:solidFill>
                  <a:schemeClr val="bg1"/>
                </a:solidFill>
              </a:rPr>
              <a:t> Borland International, © 1997</a:t>
            </a:r>
          </a:p>
          <a:p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Borland . </a:t>
            </a:r>
            <a:r>
              <a:rPr lang="cs-CZ" i="1" dirty="0" err="1" smtClean="0">
                <a:solidFill>
                  <a:schemeClr val="bg1"/>
                </a:solidFill>
              </a:rPr>
              <a:t>Delphi</a:t>
            </a:r>
            <a:r>
              <a:rPr lang="cs-CZ" i="1" dirty="0" smtClean="0">
                <a:solidFill>
                  <a:schemeClr val="bg1"/>
                </a:solidFill>
              </a:rPr>
              <a:t> 5.0 </a:t>
            </a:r>
            <a:r>
              <a:rPr lang="en-US" dirty="0" smtClean="0">
                <a:solidFill>
                  <a:schemeClr val="bg1"/>
                </a:solidFill>
              </a:rPr>
              <a:t>[software]</a:t>
            </a:r>
            <a:endParaRPr lang="cs-CZ" dirty="0" smtClean="0">
              <a:solidFill>
                <a:schemeClr val="bg1"/>
              </a:solidFill>
            </a:endParaRPr>
          </a:p>
          <a:p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BINZINGER, Thomas.</a:t>
            </a:r>
            <a:r>
              <a:rPr lang="cs-CZ" i="1" dirty="0" smtClean="0">
                <a:solidFill>
                  <a:schemeClr val="bg1"/>
                </a:solidFill>
              </a:rPr>
              <a:t> </a:t>
            </a:r>
            <a:r>
              <a:rPr lang="cs-CZ" i="1" dirty="0">
                <a:solidFill>
                  <a:schemeClr val="bg1"/>
                </a:solidFill>
              </a:rPr>
              <a:t>Naučte se programovat v </a:t>
            </a:r>
            <a:r>
              <a:rPr lang="cs-CZ" i="1" dirty="0" err="1">
                <a:solidFill>
                  <a:schemeClr val="bg1"/>
                </a:solidFill>
              </a:rPr>
              <a:t>Delphi</a:t>
            </a:r>
            <a:r>
              <a:rPr lang="cs-CZ" i="1" dirty="0">
                <a:solidFill>
                  <a:schemeClr val="bg1"/>
                </a:solidFill>
              </a:rPr>
              <a:t>.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Praha: </a:t>
            </a:r>
            <a:r>
              <a:rPr lang="cs-CZ" dirty="0" err="1" smtClean="0">
                <a:solidFill>
                  <a:schemeClr val="bg1"/>
                </a:solidFill>
              </a:rPr>
              <a:t>Grada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Publishing</a:t>
            </a:r>
            <a:r>
              <a:rPr lang="cs-CZ" dirty="0">
                <a:solidFill>
                  <a:schemeClr val="bg1"/>
                </a:solidFill>
              </a:rPr>
              <a:t> 1998. </a:t>
            </a:r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 ISBN 80-7169-685-4</a:t>
            </a:r>
          </a:p>
          <a:p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PÍSEK, Slavoj</a:t>
            </a:r>
            <a:r>
              <a:rPr lang="cs-CZ" i="1" dirty="0" smtClean="0">
                <a:solidFill>
                  <a:schemeClr val="bg1"/>
                </a:solidFill>
              </a:rPr>
              <a:t>. </a:t>
            </a:r>
            <a:r>
              <a:rPr lang="cs-CZ" i="1" dirty="0">
                <a:solidFill>
                  <a:schemeClr val="bg1"/>
                </a:solidFill>
              </a:rPr>
              <a:t>Začínáme programovat v </a:t>
            </a:r>
            <a:r>
              <a:rPr lang="cs-CZ" i="1" dirty="0" err="1">
                <a:solidFill>
                  <a:schemeClr val="bg1"/>
                </a:solidFill>
              </a:rPr>
              <a:t>Delphi</a:t>
            </a:r>
            <a:r>
              <a:rPr lang="cs-CZ" i="1" dirty="0">
                <a:solidFill>
                  <a:schemeClr val="bg1"/>
                </a:solidFill>
              </a:rPr>
              <a:t>.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Praha: </a:t>
            </a:r>
            <a:r>
              <a:rPr lang="cs-CZ" dirty="0" err="1" smtClean="0">
                <a:solidFill>
                  <a:schemeClr val="bg1"/>
                </a:solidFill>
              </a:rPr>
              <a:t>Grada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Publishing</a:t>
            </a:r>
            <a:r>
              <a:rPr lang="cs-CZ" dirty="0" smtClean="0">
                <a:solidFill>
                  <a:schemeClr val="bg1"/>
                </a:solidFill>
              </a:rPr>
              <a:t>, </a:t>
            </a:r>
            <a:r>
              <a:rPr lang="cs-CZ" dirty="0">
                <a:solidFill>
                  <a:schemeClr val="bg1"/>
                </a:solidFill>
              </a:rPr>
              <a:t>2000.  </a:t>
            </a:r>
            <a:r>
              <a:rPr lang="cs-CZ" dirty="0" smtClean="0">
                <a:solidFill>
                  <a:schemeClr val="bg1"/>
                </a:solidFill>
              </a:rPr>
              <a:t>		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ISBN 80-247-9008-4</a:t>
            </a:r>
            <a:r>
              <a:rPr lang="cs-CZ" dirty="0" smtClean="0"/>
              <a:t>.</a:t>
            </a:r>
          </a:p>
          <a:p>
            <a:r>
              <a:rPr lang="cs-CZ" dirty="0" smtClean="0"/>
              <a:t> </a:t>
            </a:r>
            <a:r>
              <a:rPr lang="cs-CZ" dirty="0"/>
              <a:t/>
            </a:r>
            <a:br>
              <a:rPr lang="cs-CZ" dirty="0"/>
            </a:br>
            <a:endParaRPr lang="cs-CZ" i="1" dirty="0" smtClean="0">
              <a:solidFill>
                <a:schemeClr val="bg1"/>
              </a:solidFill>
            </a:endParaRPr>
          </a:p>
          <a:p>
            <a:endParaRPr lang="cs-CZ" sz="2000" dirty="0">
              <a:solidFill>
                <a:schemeClr val="bg1"/>
              </a:solidFill>
            </a:endParaRPr>
          </a:p>
        </p:txBody>
      </p:sp>
      <p:sp>
        <p:nvSpPr>
          <p:cNvPr id="3" name="TextovéPole 1"/>
          <p:cNvSpPr txBox="1"/>
          <p:nvPr/>
        </p:nvSpPr>
        <p:spPr>
          <a:xfrm>
            <a:off x="755576" y="5805264"/>
            <a:ext cx="2368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/>
                <a:cs typeface="Times New Roman"/>
              </a:rPr>
              <a:t>© </a:t>
            </a:r>
            <a:r>
              <a:rPr lang="cs-CZ" dirty="0" smtClean="0"/>
              <a:t>Ing. Jaroslav Chlubný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195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entationPro_WaterWavesVideo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D310BA1-D636-4FA6-8511-A91491A648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PresentationPro_WaterWavesVideo</Template>
  <TotalTime>250</TotalTime>
  <Words>251</Words>
  <Application>Microsoft Office PowerPoint</Application>
  <PresentationFormat>Předvádění na obrazovce (4:3)</PresentationFormat>
  <Paragraphs>51</Paragraphs>
  <Slides>8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PresentationPro_WaterWavesVideo</vt:lpstr>
      <vt:lpstr>Prezentace aplikace PowerPoint</vt:lpstr>
      <vt:lpstr>RadioButton a CheckBox</vt:lpstr>
      <vt:lpstr>RadioGroup</vt:lpstr>
      <vt:lpstr>Příklad – volba operace</vt:lpstr>
      <vt:lpstr>ListBox</vt:lpstr>
      <vt:lpstr>Timer</vt:lpstr>
      <vt:lpstr>Příklad – časovač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SS-COPT_Kromeriz</dc:creator>
  <cp:lastModifiedBy>SS-COPT_Kromeriz</cp:lastModifiedBy>
  <cp:revision>29</cp:revision>
  <dcterms:created xsi:type="dcterms:W3CDTF">2012-10-14T09:29:56Z</dcterms:created>
  <dcterms:modified xsi:type="dcterms:W3CDTF">2013-01-22T16:16:02Z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TC018813449991</vt:lpwstr>
  </property>
</Properties>
</file>