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68" r:id="rId3"/>
    <p:sldId id="263" r:id="rId4"/>
    <p:sldId id="257" r:id="rId5"/>
    <p:sldId id="260" r:id="rId6"/>
    <p:sldId id="264" r:id="rId7"/>
    <p:sldId id="261" r:id="rId8"/>
    <p:sldId id="262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F434-8BE4-4208-A27E-B9B0B17D62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4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F434-8BE4-4208-A27E-B9B0B17D62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6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F434-8BE4-4208-A27E-B9B0B17D62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4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69488"/>
            <a:ext cx="8686800" cy="4922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348" y="79956"/>
            <a:ext cx="2057400" cy="5851525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9956"/>
            <a:ext cx="6465348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24387"/>
            <a:ext cx="868679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8686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4" y="1371600"/>
            <a:ext cx="4255546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496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4722"/>
            <a:ext cx="4268788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496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4722"/>
            <a:ext cx="4270375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84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684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16734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>
            <a:lum bright="-10000" contrast="10000"/>
          </a:blip>
          <a:srcRect t="62763" b="17288"/>
          <a:stretch/>
        </p:blipFill>
        <p:spPr>
          <a:xfrm>
            <a:off x="3628" y="0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717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9998"/>
            <a:ext cx="86868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701E-279D-4010-B6E0-739AA257620B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175260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Cyklus</a:t>
            </a:r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00192" y="323364"/>
            <a:ext cx="256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VY_32_INOVACE_PR2_14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99" y="5229200"/>
            <a:ext cx="6435001" cy="15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– součet po sobě jdoucích čísel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412776"/>
            <a:ext cx="86409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Pomocí cyklu se vstupní podmínkou sečtěte po sobě jdoucí čísla 1 až 10</a:t>
            </a:r>
          </a:p>
          <a:p>
            <a:endParaRPr lang="cs-CZ" sz="2800" dirty="0"/>
          </a:p>
          <a:p>
            <a:pPr marL="457200" indent="-457200">
              <a:buFont typeface="Arial" pitchFamily="34" charset="0"/>
              <a:buChar char="•"/>
            </a:pPr>
            <a:endParaRPr lang="cs-CZ" sz="2800" dirty="0"/>
          </a:p>
          <a:p>
            <a:endParaRPr lang="cs-CZ" sz="3000" dirty="0"/>
          </a:p>
        </p:txBody>
      </p:sp>
      <p:pic>
        <p:nvPicPr>
          <p:cNvPr id="4098" name="Picture 2" descr="cyklus-w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6" y="3224108"/>
            <a:ext cx="3491352" cy="258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660" y="2276872"/>
            <a:ext cx="504784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87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124744"/>
            <a:ext cx="936104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Použité zdroje: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Borland  International, Inc. </a:t>
            </a:r>
            <a:r>
              <a:rPr lang="cs-CZ" i="1" dirty="0" smtClean="0">
                <a:solidFill>
                  <a:schemeClr val="bg1"/>
                </a:solidFill>
              </a:rPr>
              <a:t>Borland </a:t>
            </a:r>
            <a:r>
              <a:rPr lang="cs-CZ" i="1" dirty="0" err="1" smtClean="0">
                <a:solidFill>
                  <a:schemeClr val="bg1"/>
                </a:solidFill>
              </a:rPr>
              <a:t>Delphi</a:t>
            </a:r>
            <a:r>
              <a:rPr lang="cs-CZ" i="1" dirty="0" smtClean="0">
                <a:solidFill>
                  <a:schemeClr val="bg1"/>
                </a:solidFill>
              </a:rPr>
              <a:t> 3 </a:t>
            </a:r>
            <a:r>
              <a:rPr lang="cs-CZ" i="1" dirty="0" err="1" smtClean="0">
                <a:solidFill>
                  <a:schemeClr val="bg1"/>
                </a:solidFill>
              </a:rPr>
              <a:t>Userś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i="1" dirty="0" err="1" smtClean="0">
                <a:solidFill>
                  <a:schemeClr val="bg1"/>
                </a:solidFill>
              </a:rPr>
              <a:t>Guide</a:t>
            </a:r>
            <a:r>
              <a:rPr lang="cs-CZ" i="1" dirty="0" smtClean="0">
                <a:solidFill>
                  <a:schemeClr val="bg1"/>
                </a:solidFill>
              </a:rPr>
              <a:t>:</a:t>
            </a:r>
            <a:r>
              <a:rPr lang="cs-CZ" dirty="0" smtClean="0">
                <a:solidFill>
                  <a:schemeClr val="bg1"/>
                </a:solidFill>
              </a:rPr>
              <a:t> Borland International, © 1997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Borland . </a:t>
            </a:r>
            <a:r>
              <a:rPr lang="cs-CZ" i="1" dirty="0" err="1" smtClean="0">
                <a:solidFill>
                  <a:schemeClr val="bg1"/>
                </a:solidFill>
              </a:rPr>
              <a:t>Delphi</a:t>
            </a:r>
            <a:r>
              <a:rPr lang="cs-CZ" i="1" dirty="0" smtClean="0">
                <a:solidFill>
                  <a:schemeClr val="bg1"/>
                </a:solidFill>
              </a:rPr>
              <a:t> 5.0 </a:t>
            </a:r>
            <a:r>
              <a:rPr lang="en-US" dirty="0" smtClean="0">
                <a:solidFill>
                  <a:schemeClr val="bg1"/>
                </a:solidFill>
              </a:rPr>
              <a:t>[software]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BINZINGER, Thomas.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i="1" dirty="0">
                <a:solidFill>
                  <a:schemeClr val="bg1"/>
                </a:solidFill>
              </a:rPr>
              <a:t>Naučte se programovat v </a:t>
            </a:r>
            <a:r>
              <a:rPr lang="cs-CZ" i="1" dirty="0" err="1">
                <a:solidFill>
                  <a:schemeClr val="bg1"/>
                </a:solidFill>
              </a:rPr>
              <a:t>Delphi</a:t>
            </a:r>
            <a:r>
              <a:rPr lang="cs-CZ" i="1" dirty="0">
                <a:solidFill>
                  <a:schemeClr val="bg1"/>
                </a:solidFill>
              </a:rPr>
              <a:t>.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Praha: </a:t>
            </a:r>
            <a:r>
              <a:rPr lang="cs-CZ" dirty="0" err="1" smtClean="0">
                <a:solidFill>
                  <a:schemeClr val="bg1"/>
                </a:solidFill>
              </a:rPr>
              <a:t>Grada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Publishing</a:t>
            </a:r>
            <a:r>
              <a:rPr lang="cs-CZ" dirty="0">
                <a:solidFill>
                  <a:schemeClr val="bg1"/>
                </a:solidFill>
              </a:rPr>
              <a:t> 1998. 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 ISBN 80-7169-685-4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PÍSEK, Slavoj</a:t>
            </a:r>
            <a:r>
              <a:rPr lang="cs-CZ" i="1" dirty="0" smtClean="0">
                <a:solidFill>
                  <a:schemeClr val="bg1"/>
                </a:solidFill>
              </a:rPr>
              <a:t>. </a:t>
            </a:r>
            <a:r>
              <a:rPr lang="cs-CZ" i="1" dirty="0">
                <a:solidFill>
                  <a:schemeClr val="bg1"/>
                </a:solidFill>
              </a:rPr>
              <a:t>Začínáme programovat v </a:t>
            </a:r>
            <a:r>
              <a:rPr lang="cs-CZ" i="1" dirty="0" err="1">
                <a:solidFill>
                  <a:schemeClr val="bg1"/>
                </a:solidFill>
              </a:rPr>
              <a:t>Delphi</a:t>
            </a:r>
            <a:r>
              <a:rPr lang="cs-CZ" i="1" dirty="0">
                <a:solidFill>
                  <a:schemeClr val="bg1"/>
                </a:solidFill>
              </a:rPr>
              <a:t>.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Praha: </a:t>
            </a:r>
            <a:r>
              <a:rPr lang="cs-CZ" dirty="0" err="1" smtClean="0">
                <a:solidFill>
                  <a:schemeClr val="bg1"/>
                </a:solidFill>
              </a:rPr>
              <a:t>Grada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Publishing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>
                <a:solidFill>
                  <a:schemeClr val="bg1"/>
                </a:solidFill>
              </a:rPr>
              <a:t>2000.  </a:t>
            </a:r>
            <a:r>
              <a:rPr lang="cs-CZ" dirty="0" smtClean="0">
                <a:solidFill>
                  <a:schemeClr val="bg1"/>
                </a:solidFill>
              </a:rPr>
              <a:t>		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ISBN 80-247-9008-4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i="1" dirty="0" smtClean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" name="TextovéPole 1"/>
          <p:cNvSpPr txBox="1"/>
          <p:nvPr/>
        </p:nvSpPr>
        <p:spPr>
          <a:xfrm>
            <a:off x="395536" y="5733256"/>
            <a:ext cx="236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/>
                <a:cs typeface="Times New Roman"/>
              </a:rPr>
              <a:t>© </a:t>
            </a:r>
            <a:r>
              <a:rPr lang="cs-CZ" dirty="0" smtClean="0"/>
              <a:t>Ing. Jaroslav Chlubný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46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cyklů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5361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/>
              <a:t>Cyklus umožňuje </a:t>
            </a:r>
            <a:r>
              <a:rPr lang="cs-CZ" sz="3000" dirty="0"/>
              <a:t>opakování určité posloupnosti příkazů bez nutnosti psát je stále znovu. Používáme tři základní druhy cyklů</a:t>
            </a:r>
            <a:r>
              <a:rPr lang="cs-CZ" sz="3000" dirty="0" smtClean="0"/>
              <a:t>:</a:t>
            </a:r>
          </a:p>
          <a:p>
            <a:pPr lvl="0">
              <a:spcBef>
                <a:spcPts val="1800"/>
              </a:spcBef>
            </a:pPr>
            <a:r>
              <a:rPr lang="cs-CZ" sz="3000" dirty="0" smtClean="0"/>
              <a:t>cyklus </a:t>
            </a:r>
            <a:r>
              <a:rPr lang="cs-CZ" sz="3000" dirty="0"/>
              <a:t>s parametrem (cyklus s předepsaným počtem </a:t>
            </a:r>
            <a:r>
              <a:rPr lang="cs-CZ" sz="3000" dirty="0" smtClean="0"/>
              <a:t>opakování)</a:t>
            </a:r>
          </a:p>
          <a:p>
            <a:pPr lvl="0">
              <a:spcBef>
                <a:spcPts val="1800"/>
              </a:spcBef>
            </a:pPr>
            <a:r>
              <a:rPr lang="cs-CZ" sz="3000" dirty="0" smtClean="0"/>
              <a:t>cyklus </a:t>
            </a:r>
            <a:r>
              <a:rPr lang="cs-CZ" sz="3000" dirty="0"/>
              <a:t>se vstupní </a:t>
            </a:r>
            <a:r>
              <a:rPr lang="cs-CZ" sz="3000" dirty="0" smtClean="0"/>
              <a:t>podmínkou</a:t>
            </a:r>
          </a:p>
          <a:p>
            <a:pPr lvl="0">
              <a:spcBef>
                <a:spcPts val="1800"/>
              </a:spcBef>
            </a:pPr>
            <a:r>
              <a:rPr lang="cs-CZ" sz="3000" dirty="0" smtClean="0"/>
              <a:t>cyklus </a:t>
            </a:r>
            <a:r>
              <a:rPr lang="cs-CZ" sz="3000" dirty="0"/>
              <a:t>s výstupní podmínkou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2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Cyklus s parametrem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5217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FOR proměnná cyklu := počáteční hodnota TO konečná hodnota  DO příkazy</a:t>
            </a:r>
            <a:endParaRPr lang="cs-CZ" sz="2800" dirty="0"/>
          </a:p>
          <a:p>
            <a:pPr>
              <a:spcBef>
                <a:spcPts val="1800"/>
              </a:spcBef>
            </a:pPr>
            <a:r>
              <a:rPr lang="cs-CZ" sz="3000" dirty="0" smtClean="0"/>
              <a:t>Proměnná cyklu se při každém průchodu cyklem zvětšuje o 1 od počáteční do konečné hodnoty</a:t>
            </a:r>
          </a:p>
          <a:p>
            <a:pPr>
              <a:spcBef>
                <a:spcPts val="1800"/>
              </a:spcBef>
            </a:pPr>
            <a:r>
              <a:rPr lang="cs-CZ" sz="3000" dirty="0" smtClean="0"/>
              <a:t>Počáteční hodnota musí být nižší než konečná</a:t>
            </a:r>
          </a:p>
          <a:p>
            <a:pPr>
              <a:spcBef>
                <a:spcPts val="1800"/>
              </a:spcBef>
            </a:pPr>
            <a:r>
              <a:rPr lang="cs-CZ" sz="3000" dirty="0" smtClean="0"/>
              <a:t>Při použití </a:t>
            </a:r>
            <a:r>
              <a:rPr lang="cs-CZ" sz="3000" dirty="0" err="1" smtClean="0"/>
              <a:t>Downto</a:t>
            </a:r>
            <a:r>
              <a:rPr lang="cs-CZ" sz="3000" dirty="0" smtClean="0"/>
              <a:t> se hodnota proměnné snižuje</a:t>
            </a:r>
          </a:p>
          <a:p>
            <a:pPr>
              <a:spcBef>
                <a:spcPts val="1800"/>
              </a:spcBef>
            </a:pPr>
            <a:r>
              <a:rPr lang="cs-CZ" sz="3000" dirty="0" smtClean="0"/>
              <a:t>Tento cyklus používáme při </a:t>
            </a:r>
            <a:r>
              <a:rPr lang="cs-CZ" sz="3000" dirty="0" err="1" smtClean="0"/>
              <a:t>známem</a:t>
            </a:r>
            <a:r>
              <a:rPr lang="cs-CZ" sz="3000" dirty="0" smtClean="0"/>
              <a:t> počtu opakování</a:t>
            </a:r>
          </a:p>
          <a:p>
            <a:pPr marL="0" indent="0">
              <a:buNone/>
            </a:pPr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219594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 – výpis čísel 1 až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1256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V tomto případě proměnnou cyklu použijeme v těle cyklu. V programu je použito sčítání řetězců pomocí operátoru </a:t>
            </a:r>
            <a:r>
              <a:rPr lang="cs-CZ" sz="2800" b="1" dirty="0"/>
              <a:t>+.</a:t>
            </a:r>
            <a:endParaRPr lang="cs-CZ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04251"/>
            <a:ext cx="2808312" cy="250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54" y="2852935"/>
            <a:ext cx="6051725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1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výpis znaků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1760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/>
              <a:t>Pomocí cyklu s parametrem vypíšeme řádek 10ti hvězdiček oddělených mezerou</a:t>
            </a:r>
            <a:r>
              <a:rPr lang="cs-CZ" sz="3000" dirty="0" smtClean="0"/>
              <a:t>.</a:t>
            </a:r>
          </a:p>
          <a:p>
            <a:pPr marL="0" indent="0">
              <a:buNone/>
            </a:pPr>
            <a:r>
              <a:rPr lang="cs-CZ" sz="2400" dirty="0" smtClean="0"/>
              <a:t>Proměnná slouží pouze jako počítadlo průchodů.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3000" dirty="0" smtClean="0"/>
          </a:p>
        </p:txBody>
      </p:sp>
      <p:pic>
        <p:nvPicPr>
          <p:cNvPr id="2050" name="Picture 2" descr="hvezdic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8999"/>
            <a:ext cx="2592288" cy="225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00" y="3380180"/>
            <a:ext cx="5858280" cy="292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45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– součet po sobě jdoucích čísel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27688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4300" dirty="0"/>
              <a:t>Pomocí cyklu s parametrem řešte součet po sobě jdoucích celých čísel od zadané MIN do MAX hodnoty</a:t>
            </a:r>
          </a:p>
          <a:p>
            <a:pPr marL="0" indent="0">
              <a:buNone/>
            </a:pPr>
            <a:endParaRPr lang="cs-CZ" sz="3000" dirty="0" smtClean="0"/>
          </a:p>
          <a:p>
            <a:endParaRPr lang="cs-CZ" sz="3000" dirty="0"/>
          </a:p>
          <a:p>
            <a:endParaRPr lang="cs-CZ" sz="3000" dirty="0" smtClean="0"/>
          </a:p>
          <a:p>
            <a:pPr marL="0" indent="0">
              <a:buNone/>
            </a:pPr>
            <a:r>
              <a:rPr lang="cs-CZ" sz="2800" dirty="0"/>
              <a:t/>
            </a:r>
            <a:br>
              <a:rPr lang="cs-CZ" sz="2800" dirty="0"/>
            </a:br>
            <a:endParaRPr lang="cs-CZ" sz="3000" dirty="0"/>
          </a:p>
        </p:txBody>
      </p:sp>
      <p:pic>
        <p:nvPicPr>
          <p:cNvPr id="3074" name="Picture 2" descr="FOR-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88985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75" y="2276872"/>
            <a:ext cx="4615147" cy="458112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74" y="3068960"/>
            <a:ext cx="4615147" cy="231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8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Cyklus se vstupní podmínkou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412776"/>
            <a:ext cx="864096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cs-CZ" sz="3000" dirty="0" smtClean="0"/>
              <a:t>Na začátku cyklu se testuje vstupní podmínka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cs-CZ" sz="3000" dirty="0" smtClean="0"/>
              <a:t>Je-li splněna, vstoupí se do cyklu a provedou se příkazy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cs-CZ" sz="3000" dirty="0" smtClean="0"/>
              <a:t>Opět se testuje podmínka a proces se opakuje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cs-CZ" sz="3000" dirty="0" smtClean="0"/>
              <a:t>Není-li podmínka splněna, cyklus je ukončen a pokračuje se dalšími příkazy</a:t>
            </a:r>
          </a:p>
          <a:p>
            <a:endParaRPr lang="cs-CZ" sz="2800" dirty="0"/>
          </a:p>
          <a:p>
            <a:r>
              <a:rPr lang="cs-CZ" sz="2800" b="1" dirty="0" smtClean="0"/>
              <a:t>                       WHILE </a:t>
            </a:r>
            <a:r>
              <a:rPr lang="cs-CZ" sz="2800" b="1" dirty="0"/>
              <a:t>podmínka DO příkazy</a:t>
            </a:r>
            <a:endParaRPr lang="cs-CZ" sz="2800" dirty="0"/>
          </a:p>
          <a:p>
            <a:endParaRPr lang="cs-CZ" sz="2800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8190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– součet po sobě jdoucích čísel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412776"/>
            <a:ext cx="86409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Pomocí cyklu se vstupní podmínkou sečtěte po sobě jdoucí čísla 1 až 10</a:t>
            </a:r>
          </a:p>
          <a:p>
            <a:endParaRPr lang="cs-CZ" sz="2800" dirty="0"/>
          </a:p>
          <a:p>
            <a:pPr marL="457200" indent="-457200">
              <a:buFont typeface="Arial" pitchFamily="34" charset="0"/>
              <a:buChar char="•"/>
            </a:pPr>
            <a:endParaRPr lang="cs-CZ" sz="2800" dirty="0"/>
          </a:p>
          <a:p>
            <a:endParaRPr lang="cs-CZ" sz="3000" dirty="0"/>
          </a:p>
        </p:txBody>
      </p:sp>
      <p:pic>
        <p:nvPicPr>
          <p:cNvPr id="4098" name="Picture 2" descr="cyklus-w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6" y="3224108"/>
            <a:ext cx="3491352" cy="258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84" y="2248422"/>
            <a:ext cx="4446388" cy="449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32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Cyklus s výstupní podmínkou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412776"/>
            <a:ext cx="864096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cs-CZ" sz="3000" dirty="0" smtClean="0"/>
              <a:t>Podmínka se testuje na konci cyklu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cs-CZ" sz="3000" dirty="0" smtClean="0"/>
              <a:t>Není-li splněna, provedou se příkazy v těle cyklu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cs-CZ" sz="3000" dirty="0" smtClean="0"/>
              <a:t>Celý proces se opakuje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cs-CZ" sz="3000" dirty="0" smtClean="0"/>
              <a:t>Je-li podmínka splněna, cyklus je ukončen a pokračuje se dalšími příkazy</a:t>
            </a:r>
          </a:p>
          <a:p>
            <a:endParaRPr lang="cs-CZ" sz="2800" dirty="0"/>
          </a:p>
          <a:p>
            <a:r>
              <a:rPr lang="cs-CZ" sz="2800" b="1" dirty="0" smtClean="0"/>
              <a:t>                   </a:t>
            </a:r>
            <a:r>
              <a:rPr lang="cs-CZ" sz="2800" b="1" dirty="0"/>
              <a:t>REPEAT  příkazy UNTIL podmínka</a:t>
            </a:r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5924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PresentationPro_WaterWavesVideo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PresentationPro_WaterWavesVideo</Template>
  <TotalTime>417</TotalTime>
  <Words>296</Words>
  <Application>Microsoft Office PowerPoint</Application>
  <PresentationFormat>Předvádění na obrazovce (4:3)</PresentationFormat>
  <Paragraphs>61</Paragraphs>
  <Slides>11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PresentationPro_WaterWavesVideo</vt:lpstr>
      <vt:lpstr>Prezentace aplikace PowerPoint</vt:lpstr>
      <vt:lpstr>Druhy cyklů</vt:lpstr>
      <vt:lpstr>Cyklus s parametrem</vt:lpstr>
      <vt:lpstr>Příklad – výpis čísel 1 až 5</vt:lpstr>
      <vt:lpstr>Příklad – výpis znaků</vt:lpstr>
      <vt:lpstr>Příklad – součet po sobě jdoucích čísel</vt:lpstr>
      <vt:lpstr>Cyklus se vstupní podmínkou</vt:lpstr>
      <vt:lpstr>Příklad – součet po sobě jdoucích čísel</vt:lpstr>
      <vt:lpstr>Cyklus s výstupní podmínkou</vt:lpstr>
      <vt:lpstr>Příklad – součet po sobě jdoucích čísel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SS-COPT_Kromeriz</cp:lastModifiedBy>
  <cp:revision>47</cp:revision>
  <dcterms:created xsi:type="dcterms:W3CDTF">2012-10-14T09:29:56Z</dcterms:created>
  <dcterms:modified xsi:type="dcterms:W3CDTF">2013-01-22T16:14:23Z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