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19"/>
  </p:notesMasterIdLst>
  <p:sldIdLst>
    <p:sldId id="256" r:id="rId3"/>
    <p:sldId id="263" r:id="rId4"/>
    <p:sldId id="260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6" r:id="rId14"/>
    <p:sldId id="275" r:id="rId15"/>
    <p:sldId id="257" r:id="rId16"/>
    <p:sldId id="266" r:id="rId17"/>
    <p:sldId id="277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0" d="100"/>
          <a:sy n="60" d="100"/>
        </p:scale>
        <p:origin x="-1450" y="-77"/>
      </p:cViewPr>
      <p:guideLst>
        <p:guide orient="horz" pos="2160"/>
        <p:guide pos="2880"/>
        <p:guide pos="144"/>
        <p:guide pos="561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064"/>
    </p:cViewPr>
  </p:sorterViewPr>
  <p:notesViewPr>
    <p:cSldViewPr showGuides="1">
      <p:cViewPr varScale="1">
        <p:scale>
          <a:sx n="67" d="100"/>
          <a:sy n="67" d="100"/>
        </p:scale>
        <p:origin x="-327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4CA0B0-B4DE-4B11-BF76-3E46A96DAC4A}" type="doc">
      <dgm:prSet loTypeId="urn:microsoft.com/office/officeart/2005/8/layout/hierarchy2" loCatId="hierarchy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cs-CZ"/>
        </a:p>
      </dgm:t>
    </dgm:pt>
    <dgm:pt modelId="{ED790F4B-56F6-4D1D-AB04-34164807A16C}">
      <dgm:prSet phldrT="[Text]"/>
      <dgm:spPr/>
      <dgm:t>
        <a:bodyPr/>
        <a:lstStyle/>
        <a:p>
          <a:r>
            <a:rPr lang="cs-CZ" dirty="0" smtClean="0"/>
            <a:t>periferie</a:t>
          </a:r>
          <a:endParaRPr lang="cs-CZ" dirty="0"/>
        </a:p>
      </dgm:t>
    </dgm:pt>
    <dgm:pt modelId="{28E27BBE-25ED-4B34-93E9-BE1FE3C93223}" type="parTrans" cxnId="{30C9261F-BE5C-4998-B1F9-41479A719D66}">
      <dgm:prSet/>
      <dgm:spPr/>
      <dgm:t>
        <a:bodyPr/>
        <a:lstStyle/>
        <a:p>
          <a:endParaRPr lang="cs-CZ"/>
        </a:p>
      </dgm:t>
    </dgm:pt>
    <dgm:pt modelId="{93956968-9401-4CB6-8CC5-24FC19B28FC1}" type="sibTrans" cxnId="{30C9261F-BE5C-4998-B1F9-41479A719D66}">
      <dgm:prSet/>
      <dgm:spPr/>
      <dgm:t>
        <a:bodyPr/>
        <a:lstStyle/>
        <a:p>
          <a:endParaRPr lang="cs-CZ"/>
        </a:p>
      </dgm:t>
    </dgm:pt>
    <dgm:pt modelId="{7ED58AFC-FCE4-4859-85D6-BFEFB4B06C75}">
      <dgm:prSet phldrT="[Text]"/>
      <dgm:spPr/>
      <dgm:t>
        <a:bodyPr/>
        <a:lstStyle/>
        <a:p>
          <a:r>
            <a:rPr lang="cs-CZ" dirty="0" smtClean="0"/>
            <a:t>vstupní</a:t>
          </a:r>
          <a:endParaRPr lang="cs-CZ" dirty="0"/>
        </a:p>
      </dgm:t>
    </dgm:pt>
    <dgm:pt modelId="{D6479B4A-1881-46B2-B185-81A6681CF600}" type="parTrans" cxnId="{D7052644-4403-426A-86DA-A1A91E67CB23}">
      <dgm:prSet/>
      <dgm:spPr/>
      <dgm:t>
        <a:bodyPr/>
        <a:lstStyle/>
        <a:p>
          <a:endParaRPr lang="cs-CZ"/>
        </a:p>
      </dgm:t>
    </dgm:pt>
    <dgm:pt modelId="{57ED17C2-2353-42D7-9FDC-F5EE1D1E13B3}" type="sibTrans" cxnId="{D7052644-4403-426A-86DA-A1A91E67CB23}">
      <dgm:prSet/>
      <dgm:spPr/>
      <dgm:t>
        <a:bodyPr/>
        <a:lstStyle/>
        <a:p>
          <a:endParaRPr lang="cs-CZ"/>
        </a:p>
      </dgm:t>
    </dgm:pt>
    <dgm:pt modelId="{D66CB15F-8B18-4067-AC7B-45314B874F10}">
      <dgm:prSet phldrT="[Text]"/>
      <dgm:spPr/>
      <dgm:t>
        <a:bodyPr/>
        <a:lstStyle/>
        <a:p>
          <a:r>
            <a:rPr lang="cs-CZ" dirty="0" smtClean="0"/>
            <a:t>výstupní</a:t>
          </a:r>
        </a:p>
      </dgm:t>
    </dgm:pt>
    <dgm:pt modelId="{E91C6322-774C-4C92-8F0B-352E786811A7}" type="parTrans" cxnId="{4CBE45BB-A5BA-4A3A-A7D5-E5D996CABB02}">
      <dgm:prSet/>
      <dgm:spPr/>
      <dgm:t>
        <a:bodyPr/>
        <a:lstStyle/>
        <a:p>
          <a:endParaRPr lang="cs-CZ"/>
        </a:p>
      </dgm:t>
    </dgm:pt>
    <dgm:pt modelId="{048AAACC-2557-418F-96FC-DF67871C333D}" type="sibTrans" cxnId="{4CBE45BB-A5BA-4A3A-A7D5-E5D996CABB02}">
      <dgm:prSet/>
      <dgm:spPr/>
      <dgm:t>
        <a:bodyPr/>
        <a:lstStyle/>
        <a:p>
          <a:endParaRPr lang="cs-CZ"/>
        </a:p>
      </dgm:t>
    </dgm:pt>
    <dgm:pt modelId="{CFE1FF14-12E1-4F02-9010-8BAAE40191E3}" type="pres">
      <dgm:prSet presAssocID="{A14CA0B0-B4DE-4B11-BF76-3E46A96DAC4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5AB74788-43AB-467C-8381-AD5599958675}" type="pres">
      <dgm:prSet presAssocID="{ED790F4B-56F6-4D1D-AB04-34164807A16C}" presName="root1" presStyleCnt="0"/>
      <dgm:spPr/>
      <dgm:t>
        <a:bodyPr/>
        <a:lstStyle/>
        <a:p>
          <a:endParaRPr lang="cs-CZ"/>
        </a:p>
      </dgm:t>
    </dgm:pt>
    <dgm:pt modelId="{77516865-7A4D-4693-B6EE-8472500FB629}" type="pres">
      <dgm:prSet presAssocID="{ED790F4B-56F6-4D1D-AB04-34164807A16C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937F2E7F-690C-40A2-97D5-05E42D14D9A1}" type="pres">
      <dgm:prSet presAssocID="{ED790F4B-56F6-4D1D-AB04-34164807A16C}" presName="level2hierChild" presStyleCnt="0"/>
      <dgm:spPr/>
      <dgm:t>
        <a:bodyPr/>
        <a:lstStyle/>
        <a:p>
          <a:endParaRPr lang="cs-CZ"/>
        </a:p>
      </dgm:t>
    </dgm:pt>
    <dgm:pt modelId="{27634052-D681-4F69-B20D-7FA220B96BCA}" type="pres">
      <dgm:prSet presAssocID="{D6479B4A-1881-46B2-B185-81A6681CF600}" presName="conn2-1" presStyleLbl="parChTrans1D2" presStyleIdx="0" presStyleCnt="2"/>
      <dgm:spPr/>
      <dgm:t>
        <a:bodyPr/>
        <a:lstStyle/>
        <a:p>
          <a:endParaRPr lang="cs-CZ"/>
        </a:p>
      </dgm:t>
    </dgm:pt>
    <dgm:pt modelId="{0308A97F-CCBA-4F30-AA3C-8652747A92C9}" type="pres">
      <dgm:prSet presAssocID="{D6479B4A-1881-46B2-B185-81A6681CF600}" presName="connTx" presStyleLbl="parChTrans1D2" presStyleIdx="0" presStyleCnt="2"/>
      <dgm:spPr/>
      <dgm:t>
        <a:bodyPr/>
        <a:lstStyle/>
        <a:p>
          <a:endParaRPr lang="cs-CZ"/>
        </a:p>
      </dgm:t>
    </dgm:pt>
    <dgm:pt modelId="{95E0BBE5-A7C7-4F1A-8D1A-8CEB055EC110}" type="pres">
      <dgm:prSet presAssocID="{7ED58AFC-FCE4-4859-85D6-BFEFB4B06C75}" presName="root2" presStyleCnt="0"/>
      <dgm:spPr/>
      <dgm:t>
        <a:bodyPr/>
        <a:lstStyle/>
        <a:p>
          <a:endParaRPr lang="cs-CZ"/>
        </a:p>
      </dgm:t>
    </dgm:pt>
    <dgm:pt modelId="{CE928B69-D950-4DCF-9606-31E2ACAE809F}" type="pres">
      <dgm:prSet presAssocID="{7ED58AFC-FCE4-4859-85D6-BFEFB4B06C75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21E06064-6EAF-4DE6-8F6F-6D431086CB4C}" type="pres">
      <dgm:prSet presAssocID="{7ED58AFC-FCE4-4859-85D6-BFEFB4B06C75}" presName="level3hierChild" presStyleCnt="0"/>
      <dgm:spPr/>
      <dgm:t>
        <a:bodyPr/>
        <a:lstStyle/>
        <a:p>
          <a:endParaRPr lang="cs-CZ"/>
        </a:p>
      </dgm:t>
    </dgm:pt>
    <dgm:pt modelId="{647579E4-D487-4215-8EC8-C4F5404AA0BC}" type="pres">
      <dgm:prSet presAssocID="{E91C6322-774C-4C92-8F0B-352E786811A7}" presName="conn2-1" presStyleLbl="parChTrans1D2" presStyleIdx="1" presStyleCnt="2"/>
      <dgm:spPr/>
      <dgm:t>
        <a:bodyPr/>
        <a:lstStyle/>
        <a:p>
          <a:endParaRPr lang="cs-CZ"/>
        </a:p>
      </dgm:t>
    </dgm:pt>
    <dgm:pt modelId="{F72E06A0-487A-4EB1-86F6-A91102C51522}" type="pres">
      <dgm:prSet presAssocID="{E91C6322-774C-4C92-8F0B-352E786811A7}" presName="connTx" presStyleLbl="parChTrans1D2" presStyleIdx="1" presStyleCnt="2"/>
      <dgm:spPr/>
      <dgm:t>
        <a:bodyPr/>
        <a:lstStyle/>
        <a:p>
          <a:endParaRPr lang="cs-CZ"/>
        </a:p>
      </dgm:t>
    </dgm:pt>
    <dgm:pt modelId="{719EED2D-2C33-4995-8014-C7E0838BEDDF}" type="pres">
      <dgm:prSet presAssocID="{D66CB15F-8B18-4067-AC7B-45314B874F10}" presName="root2" presStyleCnt="0"/>
      <dgm:spPr/>
      <dgm:t>
        <a:bodyPr/>
        <a:lstStyle/>
        <a:p>
          <a:endParaRPr lang="cs-CZ"/>
        </a:p>
      </dgm:t>
    </dgm:pt>
    <dgm:pt modelId="{CD17728D-CB27-4A0E-9379-3658B2539031}" type="pres">
      <dgm:prSet presAssocID="{D66CB15F-8B18-4067-AC7B-45314B874F10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2DBFDA86-5755-4355-9CC7-DADDA87FBC66}" type="pres">
      <dgm:prSet presAssocID="{D66CB15F-8B18-4067-AC7B-45314B874F10}" presName="level3hierChild" presStyleCnt="0"/>
      <dgm:spPr/>
      <dgm:t>
        <a:bodyPr/>
        <a:lstStyle/>
        <a:p>
          <a:endParaRPr lang="cs-CZ"/>
        </a:p>
      </dgm:t>
    </dgm:pt>
  </dgm:ptLst>
  <dgm:cxnLst>
    <dgm:cxn modelId="{480A9CA5-D80F-45D2-B70A-4157432AD3C4}" type="presOf" srcId="{E91C6322-774C-4C92-8F0B-352E786811A7}" destId="{647579E4-D487-4215-8EC8-C4F5404AA0BC}" srcOrd="0" destOrd="0" presId="urn:microsoft.com/office/officeart/2005/8/layout/hierarchy2"/>
    <dgm:cxn modelId="{520D3C04-496A-4EC1-94F7-CD95E8F0D2C6}" type="presOf" srcId="{E91C6322-774C-4C92-8F0B-352E786811A7}" destId="{F72E06A0-487A-4EB1-86F6-A91102C51522}" srcOrd="1" destOrd="0" presId="urn:microsoft.com/office/officeart/2005/8/layout/hierarchy2"/>
    <dgm:cxn modelId="{3507688F-BB98-466A-AC37-683CAE1FA931}" type="presOf" srcId="{A14CA0B0-B4DE-4B11-BF76-3E46A96DAC4A}" destId="{CFE1FF14-12E1-4F02-9010-8BAAE40191E3}" srcOrd="0" destOrd="0" presId="urn:microsoft.com/office/officeart/2005/8/layout/hierarchy2"/>
    <dgm:cxn modelId="{D7052644-4403-426A-86DA-A1A91E67CB23}" srcId="{ED790F4B-56F6-4D1D-AB04-34164807A16C}" destId="{7ED58AFC-FCE4-4859-85D6-BFEFB4B06C75}" srcOrd="0" destOrd="0" parTransId="{D6479B4A-1881-46B2-B185-81A6681CF600}" sibTransId="{57ED17C2-2353-42D7-9FDC-F5EE1D1E13B3}"/>
    <dgm:cxn modelId="{F6FFE5AD-A028-41A6-86F4-D461D740569C}" type="presOf" srcId="{D6479B4A-1881-46B2-B185-81A6681CF600}" destId="{27634052-D681-4F69-B20D-7FA220B96BCA}" srcOrd="0" destOrd="0" presId="urn:microsoft.com/office/officeart/2005/8/layout/hierarchy2"/>
    <dgm:cxn modelId="{0FD28577-4067-4FEE-AED1-9C28C5681A44}" type="presOf" srcId="{7ED58AFC-FCE4-4859-85D6-BFEFB4B06C75}" destId="{CE928B69-D950-4DCF-9606-31E2ACAE809F}" srcOrd="0" destOrd="0" presId="urn:microsoft.com/office/officeart/2005/8/layout/hierarchy2"/>
    <dgm:cxn modelId="{22AD2E28-AEFD-4F94-B994-88F4B5E11DF6}" type="presOf" srcId="{D6479B4A-1881-46B2-B185-81A6681CF600}" destId="{0308A97F-CCBA-4F30-AA3C-8652747A92C9}" srcOrd="1" destOrd="0" presId="urn:microsoft.com/office/officeart/2005/8/layout/hierarchy2"/>
    <dgm:cxn modelId="{6544BE25-FD6B-4C59-A17C-B663D962EEE9}" type="presOf" srcId="{ED790F4B-56F6-4D1D-AB04-34164807A16C}" destId="{77516865-7A4D-4693-B6EE-8472500FB629}" srcOrd="0" destOrd="0" presId="urn:microsoft.com/office/officeart/2005/8/layout/hierarchy2"/>
    <dgm:cxn modelId="{4CBE45BB-A5BA-4A3A-A7D5-E5D996CABB02}" srcId="{ED790F4B-56F6-4D1D-AB04-34164807A16C}" destId="{D66CB15F-8B18-4067-AC7B-45314B874F10}" srcOrd="1" destOrd="0" parTransId="{E91C6322-774C-4C92-8F0B-352E786811A7}" sibTransId="{048AAACC-2557-418F-96FC-DF67871C333D}"/>
    <dgm:cxn modelId="{75538D63-A662-4ECA-BDAA-38B6EC5A7D10}" type="presOf" srcId="{D66CB15F-8B18-4067-AC7B-45314B874F10}" destId="{CD17728D-CB27-4A0E-9379-3658B2539031}" srcOrd="0" destOrd="0" presId="urn:microsoft.com/office/officeart/2005/8/layout/hierarchy2"/>
    <dgm:cxn modelId="{30C9261F-BE5C-4998-B1F9-41479A719D66}" srcId="{A14CA0B0-B4DE-4B11-BF76-3E46A96DAC4A}" destId="{ED790F4B-56F6-4D1D-AB04-34164807A16C}" srcOrd="0" destOrd="0" parTransId="{28E27BBE-25ED-4B34-93E9-BE1FE3C93223}" sibTransId="{93956968-9401-4CB6-8CC5-24FC19B28FC1}"/>
    <dgm:cxn modelId="{F5081708-79F7-4470-B222-BA5C881988F8}" type="presParOf" srcId="{CFE1FF14-12E1-4F02-9010-8BAAE40191E3}" destId="{5AB74788-43AB-467C-8381-AD5599958675}" srcOrd="0" destOrd="0" presId="urn:microsoft.com/office/officeart/2005/8/layout/hierarchy2"/>
    <dgm:cxn modelId="{22A68763-67A2-4713-A884-38CC3DF2C701}" type="presParOf" srcId="{5AB74788-43AB-467C-8381-AD5599958675}" destId="{77516865-7A4D-4693-B6EE-8472500FB629}" srcOrd="0" destOrd="0" presId="urn:microsoft.com/office/officeart/2005/8/layout/hierarchy2"/>
    <dgm:cxn modelId="{F702830E-FB55-4E5C-806D-07997E394BCD}" type="presParOf" srcId="{5AB74788-43AB-467C-8381-AD5599958675}" destId="{937F2E7F-690C-40A2-97D5-05E42D14D9A1}" srcOrd="1" destOrd="0" presId="urn:microsoft.com/office/officeart/2005/8/layout/hierarchy2"/>
    <dgm:cxn modelId="{24E876CC-753E-47CD-A4BE-1F03634ED918}" type="presParOf" srcId="{937F2E7F-690C-40A2-97D5-05E42D14D9A1}" destId="{27634052-D681-4F69-B20D-7FA220B96BCA}" srcOrd="0" destOrd="0" presId="urn:microsoft.com/office/officeart/2005/8/layout/hierarchy2"/>
    <dgm:cxn modelId="{CF44B29D-323F-4A27-8DBE-732B9E506B17}" type="presParOf" srcId="{27634052-D681-4F69-B20D-7FA220B96BCA}" destId="{0308A97F-CCBA-4F30-AA3C-8652747A92C9}" srcOrd="0" destOrd="0" presId="urn:microsoft.com/office/officeart/2005/8/layout/hierarchy2"/>
    <dgm:cxn modelId="{5C4F389F-F777-441C-B9E4-2620B32E121A}" type="presParOf" srcId="{937F2E7F-690C-40A2-97D5-05E42D14D9A1}" destId="{95E0BBE5-A7C7-4F1A-8D1A-8CEB055EC110}" srcOrd="1" destOrd="0" presId="urn:microsoft.com/office/officeart/2005/8/layout/hierarchy2"/>
    <dgm:cxn modelId="{A6135813-35BF-475A-AF79-195D3D3F1D10}" type="presParOf" srcId="{95E0BBE5-A7C7-4F1A-8D1A-8CEB055EC110}" destId="{CE928B69-D950-4DCF-9606-31E2ACAE809F}" srcOrd="0" destOrd="0" presId="urn:microsoft.com/office/officeart/2005/8/layout/hierarchy2"/>
    <dgm:cxn modelId="{B3F33B2C-582B-4AB5-B6E0-246C13815EF0}" type="presParOf" srcId="{95E0BBE5-A7C7-4F1A-8D1A-8CEB055EC110}" destId="{21E06064-6EAF-4DE6-8F6F-6D431086CB4C}" srcOrd="1" destOrd="0" presId="urn:microsoft.com/office/officeart/2005/8/layout/hierarchy2"/>
    <dgm:cxn modelId="{A5D3CBB3-988C-42C1-A68E-9FED9A500029}" type="presParOf" srcId="{937F2E7F-690C-40A2-97D5-05E42D14D9A1}" destId="{647579E4-D487-4215-8EC8-C4F5404AA0BC}" srcOrd="2" destOrd="0" presId="urn:microsoft.com/office/officeart/2005/8/layout/hierarchy2"/>
    <dgm:cxn modelId="{EB705F55-6ED9-41E4-8234-0F00C3F92412}" type="presParOf" srcId="{647579E4-D487-4215-8EC8-C4F5404AA0BC}" destId="{F72E06A0-487A-4EB1-86F6-A91102C51522}" srcOrd="0" destOrd="0" presId="urn:microsoft.com/office/officeart/2005/8/layout/hierarchy2"/>
    <dgm:cxn modelId="{6EE272CD-5163-4C06-93B6-A3D21D1F2BEF}" type="presParOf" srcId="{937F2E7F-690C-40A2-97D5-05E42D14D9A1}" destId="{719EED2D-2C33-4995-8014-C7E0838BEDDF}" srcOrd="3" destOrd="0" presId="urn:microsoft.com/office/officeart/2005/8/layout/hierarchy2"/>
    <dgm:cxn modelId="{0B405C3A-8D7E-4F21-B8EC-11C0DE68DB9E}" type="presParOf" srcId="{719EED2D-2C33-4995-8014-C7E0838BEDDF}" destId="{CD17728D-CB27-4A0E-9379-3658B2539031}" srcOrd="0" destOrd="0" presId="urn:microsoft.com/office/officeart/2005/8/layout/hierarchy2"/>
    <dgm:cxn modelId="{0E35A974-D37F-4F44-A498-61ACCE7F3634}" type="presParOf" srcId="{719EED2D-2C33-4995-8014-C7E0838BEDDF}" destId="{2DBFDA86-5755-4355-9CC7-DADDA87FBC66}" srcOrd="1" destOrd="0" presId="urn:microsoft.com/office/officeart/2005/8/layout/hierarchy2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516865-7A4D-4693-B6EE-8472500FB629}">
      <dsp:nvSpPr>
        <dsp:cNvPr id="0" name=""/>
        <dsp:cNvSpPr/>
      </dsp:nvSpPr>
      <dsp:spPr>
        <a:xfrm>
          <a:off x="1547" y="1105945"/>
          <a:ext cx="1768907" cy="88445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800" kern="1200" dirty="0" smtClean="0"/>
            <a:t>periferie</a:t>
          </a:r>
          <a:endParaRPr lang="cs-CZ" sz="3800" kern="1200" dirty="0"/>
        </a:p>
      </dsp:txBody>
      <dsp:txXfrm>
        <a:off x="27452" y="1131850"/>
        <a:ext cx="1717097" cy="832643"/>
      </dsp:txXfrm>
    </dsp:sp>
    <dsp:sp modelId="{27634052-D681-4F69-B20D-7FA220B96BCA}">
      <dsp:nvSpPr>
        <dsp:cNvPr id="0" name=""/>
        <dsp:cNvSpPr/>
      </dsp:nvSpPr>
      <dsp:spPr>
        <a:xfrm rot="19457599">
          <a:off x="1688552" y="1268183"/>
          <a:ext cx="871366" cy="51416"/>
        </a:xfrm>
        <a:custGeom>
          <a:avLst/>
          <a:gdLst/>
          <a:ahLst/>
          <a:cxnLst/>
          <a:rect l="0" t="0" r="0" b="0"/>
          <a:pathLst>
            <a:path>
              <a:moveTo>
                <a:pt x="0" y="25708"/>
              </a:moveTo>
              <a:lnTo>
                <a:pt x="871366" y="25708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500" kern="1200"/>
        </a:p>
      </dsp:txBody>
      <dsp:txXfrm>
        <a:off x="2102451" y="1272107"/>
        <a:ext cx="43568" cy="43568"/>
      </dsp:txXfrm>
    </dsp:sp>
    <dsp:sp modelId="{CE928B69-D950-4DCF-9606-31E2ACAE809F}">
      <dsp:nvSpPr>
        <dsp:cNvPr id="0" name=""/>
        <dsp:cNvSpPr/>
      </dsp:nvSpPr>
      <dsp:spPr>
        <a:xfrm>
          <a:off x="2478017" y="597384"/>
          <a:ext cx="1768907" cy="88445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800" kern="1200" dirty="0" smtClean="0"/>
            <a:t>vstupní</a:t>
          </a:r>
          <a:endParaRPr lang="cs-CZ" sz="3800" kern="1200" dirty="0"/>
        </a:p>
      </dsp:txBody>
      <dsp:txXfrm>
        <a:off x="2503922" y="623289"/>
        <a:ext cx="1717097" cy="832643"/>
      </dsp:txXfrm>
    </dsp:sp>
    <dsp:sp modelId="{647579E4-D487-4215-8EC8-C4F5404AA0BC}">
      <dsp:nvSpPr>
        <dsp:cNvPr id="0" name=""/>
        <dsp:cNvSpPr/>
      </dsp:nvSpPr>
      <dsp:spPr>
        <a:xfrm rot="2142401">
          <a:off x="1688552" y="1776744"/>
          <a:ext cx="871366" cy="51416"/>
        </a:xfrm>
        <a:custGeom>
          <a:avLst/>
          <a:gdLst/>
          <a:ahLst/>
          <a:cxnLst/>
          <a:rect l="0" t="0" r="0" b="0"/>
          <a:pathLst>
            <a:path>
              <a:moveTo>
                <a:pt x="0" y="25708"/>
              </a:moveTo>
              <a:lnTo>
                <a:pt x="871366" y="25708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500" kern="1200"/>
        </a:p>
      </dsp:txBody>
      <dsp:txXfrm>
        <a:off x="2102451" y="1780668"/>
        <a:ext cx="43568" cy="43568"/>
      </dsp:txXfrm>
    </dsp:sp>
    <dsp:sp modelId="{CD17728D-CB27-4A0E-9379-3658B2539031}">
      <dsp:nvSpPr>
        <dsp:cNvPr id="0" name=""/>
        <dsp:cNvSpPr/>
      </dsp:nvSpPr>
      <dsp:spPr>
        <a:xfrm>
          <a:off x="2478017" y="1614506"/>
          <a:ext cx="1768907" cy="88445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800" kern="1200" dirty="0" smtClean="0"/>
            <a:t>výstupní</a:t>
          </a:r>
        </a:p>
      </dsp:txBody>
      <dsp:txXfrm>
        <a:off x="2503922" y="1640411"/>
        <a:ext cx="1717097" cy="8326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A3D3F-FA3A-43FB-819B-B918D157AE16}" type="datetimeFigureOut">
              <a:rPr lang="en-US" smtClean="0"/>
              <a:t>1/22/2013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39F434-8BE4-4208-A27E-B9B0B17D6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269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9F434-8BE4-4208-A27E-B9B0B17D62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145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9F434-8BE4-4208-A27E-B9B0B17D628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267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Underwat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10000" contrast="10000"/>
          </a:blip>
          <a:srcRect b="17288"/>
          <a:stretch/>
        </p:blipFill>
        <p:spPr>
          <a:xfrm>
            <a:off x="3628" y="0"/>
            <a:ext cx="9140372" cy="5040087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762000"/>
            <a:ext cx="8686800" cy="14700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2787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1/22/2013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3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3926"/>
            <a:ext cx="8686800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69488"/>
            <a:ext cx="8686800" cy="4922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1/22/2013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2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Underwater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10000" contrast="10000"/>
          </a:blip>
          <a:srcRect t="69492" b="17288"/>
          <a:stretch/>
        </p:blipFill>
        <p:spPr>
          <a:xfrm>
            <a:off x="3628" y="5943600"/>
            <a:ext cx="9140372" cy="805542"/>
          </a:xfrm>
          <a:prstGeom prst="rect">
            <a:avLst/>
          </a:prstGeom>
          <a:effectLst/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6348" y="79956"/>
            <a:ext cx="2057400" cy="5851525"/>
          </a:xfrm>
        </p:spPr>
        <p:txBody>
          <a:bodyPr vert="eaVert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79956"/>
            <a:ext cx="6465348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1/22/2013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7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3926"/>
            <a:ext cx="8686800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80246"/>
            <a:ext cx="8686800" cy="49377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1/22/2013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79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Underwater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10000" contrast="10000"/>
          </a:blip>
          <a:srcRect t="33942" b="17288"/>
          <a:stretch/>
        </p:blipFill>
        <p:spPr>
          <a:xfrm>
            <a:off x="3628" y="0"/>
            <a:ext cx="9140372" cy="2971800"/>
          </a:xfrm>
          <a:prstGeom prst="rect">
            <a:avLst/>
          </a:prstGeom>
          <a:effectLst>
            <a:reflection blurRad="6350" stA="50000" endPos="95000" dist="1016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24387"/>
            <a:ext cx="8686799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  <a:effectLst>
                  <a:reflection blurRad="6350" stA="25000" endPos="45500" dir="5400000" sy="-100000" algn="bl" rotWithShape="0"/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124200"/>
            <a:ext cx="868679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1/22/2013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21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3926"/>
            <a:ext cx="8686800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0254" y="1371600"/>
            <a:ext cx="4255546" cy="49377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267200" cy="49377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1/22/2013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7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3926"/>
            <a:ext cx="8686800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4960"/>
            <a:ext cx="42687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014722"/>
            <a:ext cx="4268788" cy="42976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74960"/>
            <a:ext cx="42703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14722"/>
            <a:ext cx="4270375" cy="42976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1/22/2013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34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3926"/>
            <a:ext cx="8686800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1/22/2013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2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Underwater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10000" contrast="10000"/>
          </a:blip>
          <a:srcRect t="69492" b="17288"/>
          <a:stretch/>
        </p:blipFill>
        <p:spPr>
          <a:xfrm>
            <a:off x="3628" y="5943600"/>
            <a:ext cx="9140372" cy="805542"/>
          </a:xfrm>
          <a:prstGeom prst="rect">
            <a:avLst/>
          </a:prstGeom>
          <a:effectLst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1/22/2013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6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Underwater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10000" contrast="10000"/>
          </a:blip>
          <a:srcRect t="69492" b="17288"/>
          <a:stretch/>
        </p:blipFill>
        <p:spPr>
          <a:xfrm>
            <a:off x="3628" y="5943600"/>
            <a:ext cx="9140372" cy="805542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4684"/>
            <a:ext cx="3236913" cy="1162050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4684"/>
            <a:ext cx="53403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216734"/>
            <a:ext cx="32369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1/22/2013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7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Underwater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10000" contrast="10000"/>
          </a:blip>
          <a:srcRect t="69492" b="17288"/>
          <a:stretch/>
        </p:blipFill>
        <p:spPr>
          <a:xfrm>
            <a:off x="3628" y="5943600"/>
            <a:ext cx="9140372" cy="805542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416425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2286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98316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1/22/2013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7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wm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ideo" Target="../media/media1.wm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Underwater.wmv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 rotWithShape="1">
          <a:blip r:embed="rId15">
            <a:lum bright="-10000" contrast="10000"/>
          </a:blip>
          <a:srcRect t="62763" b="17288"/>
          <a:stretch/>
        </p:blipFill>
        <p:spPr>
          <a:xfrm>
            <a:off x="3628" y="0"/>
            <a:ext cx="9140372" cy="1215573"/>
          </a:xfrm>
          <a:prstGeom prst="rect">
            <a:avLst/>
          </a:prstGeom>
          <a:effectLst>
            <a:reflection blurRad="6350" stA="25000" endPos="95000" dist="101600" dir="5400000" sy="-100000" algn="bl" rotWithShape="0"/>
          </a:effec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47172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69998"/>
            <a:ext cx="8686800" cy="4937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6701E-279D-4010-B6E0-739AA257620B}" type="datetimeFigureOut">
              <a:rPr lang="en-US" smtClean="0"/>
              <a:t>1/22/2013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84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youtube.com/watch?v=hEj0SsCstIM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CP1oBwccARY&amp;list=PLCmwRB0j_fyKLkxjMVPBr2VdeB2QuLGhI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Gnl1vuwjHto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hyperlink" Target="http://www.youtube.com/watch?v=k7xGQKpQAWw" TargetMode="Externa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Bh80aaygIXg" TargetMode="External"/><Relationship Id="rId2" Type="http://schemas.openxmlformats.org/officeDocument/2006/relationships/hyperlink" Target="http://www.youtube.com/watch?v=hEj0SsCstI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upload.wikimedia.org/wikipedia/commons/7/75/Airwolf_3d_Printer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youtube.com/watch?v=f3BNHhfTsvk&amp;feature=endscreen&amp;NR=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://www.youtube.com/watch?v=Bh80aaygIX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9/9d/Afm_cd-rom.jpg" TargetMode="Externa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http://upload.wikimedia.org/wikipedia/commons/thumb/9/9d/Afm_cd-rom.jpg/753px-Afm_cd-rom.jpg" TargetMode="Externa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d/d3/FLASH_RAM-Cell.sv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http://upload.wikimedia.org/wikipedia/commons/thumb/d/d3/FLASH_RAM-Cell.svg/644px-FLASH_RAM-Cell.svg.png" TargetMode="Externa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http://upload.wikimedia.org/wikipedia/commons/3/39/Disassembled_HDD_and_SSD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WHurJcLBPYA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157192"/>
            <a:ext cx="6164734" cy="1618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Nadpis 4"/>
          <p:cNvSpPr>
            <a:spLocks noGrp="1"/>
          </p:cNvSpPr>
          <p:nvPr>
            <p:ph type="ctrTitle"/>
          </p:nvPr>
        </p:nvSpPr>
        <p:spPr>
          <a:xfrm>
            <a:off x="228600" y="1310903"/>
            <a:ext cx="8686800" cy="1470025"/>
          </a:xfrm>
        </p:spPr>
        <p:txBody>
          <a:bodyPr/>
          <a:lstStyle/>
          <a:p>
            <a:r>
              <a:rPr lang="cs-CZ" dirty="0" smtClean="0"/>
              <a:t>Externí </a:t>
            </a:r>
            <a:r>
              <a:rPr lang="cs-CZ" dirty="0" smtClean="0"/>
              <a:t>zařízení počítačů</a:t>
            </a:r>
            <a:endParaRPr lang="cs-CZ" dirty="0"/>
          </a:p>
        </p:txBody>
      </p:sp>
      <p:sp>
        <p:nvSpPr>
          <p:cNvPr id="6" name="TextovéPole 3"/>
          <p:cNvSpPr txBox="1"/>
          <p:nvPr/>
        </p:nvSpPr>
        <p:spPr>
          <a:xfrm>
            <a:off x="6300192" y="323364"/>
            <a:ext cx="2551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>
                <a:solidFill>
                  <a:schemeClr val="bg1"/>
                </a:solidFill>
              </a:rPr>
              <a:t>VY_32_INOVACE_HW_18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44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Tiskárna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8600" y="1380246"/>
            <a:ext cx="8663880" cy="1256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000" b="1" dirty="0" smtClean="0"/>
              <a:t>Laserová tiskárna </a:t>
            </a:r>
            <a:r>
              <a:rPr lang="cs-CZ" sz="3000" dirty="0" smtClean="0"/>
              <a:t>– využívá práškový toner, který je zachycen na povrch válce a pak se přenese  na papír.</a:t>
            </a:r>
            <a:endParaRPr lang="cs-CZ" sz="3000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8346570" cy="4231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530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Tiskárna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8600" y="1380246"/>
            <a:ext cx="8663880" cy="7526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000" b="1" dirty="0" smtClean="0"/>
              <a:t>Laserová tiskárna </a:t>
            </a:r>
            <a:r>
              <a:rPr lang="cs-CZ" sz="3000" dirty="0" smtClean="0"/>
              <a:t>– animace činnosti</a:t>
            </a:r>
            <a:endParaRPr lang="cs-CZ" sz="3000" dirty="0"/>
          </a:p>
        </p:txBody>
      </p:sp>
      <p:pic>
        <p:nvPicPr>
          <p:cNvPr id="1024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276872"/>
            <a:ext cx="5058681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647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Tiskárna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8600" y="1380246"/>
            <a:ext cx="8663880" cy="1112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000" b="1" dirty="0" smtClean="0"/>
              <a:t>          3D tiskárna </a:t>
            </a:r>
            <a:r>
              <a:rPr lang="cs-CZ" sz="3000" dirty="0" smtClean="0"/>
              <a:t>– vytváří trojrozměrný model </a:t>
            </a:r>
          </a:p>
          <a:p>
            <a:pPr marL="0" indent="0">
              <a:buNone/>
            </a:pPr>
            <a:r>
              <a:rPr lang="cs-CZ" sz="2400" dirty="0" smtClean="0"/>
              <a:t>                   Příklad jednoduché tiskárny a animace funkce</a:t>
            </a:r>
            <a:endParaRPr lang="cs-CZ" sz="2400" dirty="0"/>
          </a:p>
        </p:txBody>
      </p:sp>
      <p:pic>
        <p:nvPicPr>
          <p:cNvPr id="12290" name="Picture 2" descr="Airwolf_3d_Prin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08920"/>
            <a:ext cx="3240360" cy="3501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879307"/>
            <a:ext cx="4838989" cy="3160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030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Scanner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8600" y="1380246"/>
            <a:ext cx="8663880" cy="6085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000" dirty="0" smtClean="0"/>
              <a:t>      Scanner převádí obrazové informace do počítače</a:t>
            </a:r>
          </a:p>
        </p:txBody>
      </p:sp>
      <p:pic>
        <p:nvPicPr>
          <p:cNvPr id="11266" name="Picture 2" descr="sca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149" y="2060848"/>
            <a:ext cx="6520203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19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Grafický systém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28600" y="1380246"/>
            <a:ext cx="8686800" cy="6806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000" dirty="0" smtClean="0"/>
              <a:t>Animace funkce CRT a LCD monitoru</a:t>
            </a:r>
          </a:p>
          <a:p>
            <a:pPr marL="0" indent="0">
              <a:buNone/>
            </a:pPr>
            <a:endParaRPr lang="cs-CZ" sz="3300" dirty="0"/>
          </a:p>
        </p:txBody>
      </p:sp>
      <p:pic>
        <p:nvPicPr>
          <p:cNvPr id="1026" name="Picture 2">
            <a:hlinkClick r:id="rId3" tooltip="ads   sd sd fs aDF  SD F SAD FSAD FA  S DF SADF AF A F  SA DF SAD F SADF ASD   SDF SAD 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33" y="2708920"/>
            <a:ext cx="3878583" cy="2812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331" y="2694243"/>
            <a:ext cx="3160077" cy="282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594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23528" y="1412776"/>
            <a:ext cx="8640960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Zdroje:</a:t>
            </a:r>
          </a:p>
          <a:p>
            <a:r>
              <a:rPr lang="cs-CZ" sz="1400" dirty="0"/>
              <a:t> ANG, Tom. </a:t>
            </a:r>
            <a:r>
              <a:rPr lang="cs-CZ" sz="1400" i="1" dirty="0"/>
              <a:t>Průvodce digitálního fotografa</a:t>
            </a:r>
            <a:r>
              <a:rPr lang="cs-CZ" sz="1400" dirty="0"/>
              <a:t>. 1. vyd. Praha: Knižní klub, c2003, 407 s. ISBN 80-242-1062-2</a:t>
            </a:r>
          </a:p>
          <a:p>
            <a:endParaRPr lang="cs-CZ" sz="1400" dirty="0"/>
          </a:p>
          <a:p>
            <a:r>
              <a:rPr lang="en-US" sz="1400" dirty="0" smtClean="0"/>
              <a:t>APPALOOSA</a:t>
            </a:r>
            <a:r>
              <a:rPr lang="en-US" sz="1400" dirty="0"/>
              <a:t>. Flash RAM Cell. In: </a:t>
            </a:r>
            <a:r>
              <a:rPr lang="en-US" sz="1400" i="1" dirty="0"/>
              <a:t>Wikimedia Commons</a:t>
            </a:r>
            <a:r>
              <a:rPr lang="en-US" sz="1400" dirty="0"/>
              <a:t> [online]. [cit. 2012-12-25]. </a:t>
            </a:r>
            <a:r>
              <a:rPr lang="en-US" sz="1400" dirty="0" err="1"/>
              <a:t>Dostupné</a:t>
            </a:r>
            <a:r>
              <a:rPr lang="en-US" sz="1400" dirty="0"/>
              <a:t> z: http://commons.wikimedia.org/wiki/File:FLASH_RAM-Cell.svg </a:t>
            </a:r>
            <a:endParaRPr lang="cs-CZ" sz="1400" dirty="0"/>
          </a:p>
          <a:p>
            <a:endParaRPr lang="cs-CZ" sz="1400" dirty="0" smtClean="0"/>
          </a:p>
          <a:p>
            <a:r>
              <a:rPr lang="cs-CZ" sz="1400" dirty="0"/>
              <a:t>BARTOŇ, Martin. Jak pracuje optická mechanika - laser. In: </a:t>
            </a:r>
            <a:r>
              <a:rPr lang="cs-CZ" sz="1400" i="1" dirty="0"/>
              <a:t>Ditt.cz</a:t>
            </a:r>
            <a:r>
              <a:rPr lang="cs-CZ" sz="1400" dirty="0"/>
              <a:t> [online]. 26.2.2004. [cit. 2012-12-25]. Dostupné z: http://diit.cz/clanek/jak-pracuje-opticka-mechanika-laser </a:t>
            </a:r>
          </a:p>
          <a:p>
            <a:endParaRPr lang="cs-CZ" sz="1400" dirty="0" smtClean="0"/>
          </a:p>
          <a:p>
            <a:r>
              <a:rPr lang="cs-CZ" sz="1400" dirty="0" smtClean="0"/>
              <a:t>CHMNANOED</a:t>
            </a:r>
            <a:r>
              <a:rPr lang="cs-CZ" sz="1400" dirty="0"/>
              <a:t>. </a:t>
            </a:r>
            <a:r>
              <a:rPr lang="cs-CZ" sz="1400" dirty="0" err="1"/>
              <a:t>Magnetism</a:t>
            </a:r>
            <a:r>
              <a:rPr lang="cs-CZ" sz="1400" dirty="0"/>
              <a:t>: Data </a:t>
            </a:r>
            <a:r>
              <a:rPr lang="cs-CZ" sz="1400" dirty="0" err="1"/>
              <a:t>Storage</a:t>
            </a:r>
            <a:r>
              <a:rPr lang="cs-CZ" sz="1400" dirty="0"/>
              <a:t>. In: </a:t>
            </a:r>
            <a:r>
              <a:rPr lang="cs-CZ" sz="1400" i="1" dirty="0" err="1"/>
              <a:t>Youtube</a:t>
            </a:r>
            <a:r>
              <a:rPr lang="cs-CZ" sz="1400" dirty="0"/>
              <a:t> [online]. [cit. 2012-12-25]. Dostupné z: http://www.youtube.com/watch?v=f3BNHhfTsvk&amp;feature=endscreen&amp;NR=1 </a:t>
            </a:r>
            <a:endParaRPr lang="cs-CZ" sz="1400" dirty="0" smtClean="0"/>
          </a:p>
          <a:p>
            <a:endParaRPr lang="cs-CZ" sz="1400" dirty="0"/>
          </a:p>
          <a:p>
            <a:r>
              <a:rPr lang="it-IT" sz="1400" dirty="0"/>
              <a:t>Computer Icon. In: </a:t>
            </a:r>
            <a:r>
              <a:rPr lang="it-IT" sz="1400" i="1" dirty="0"/>
              <a:t>Pixabay</a:t>
            </a:r>
            <a:r>
              <a:rPr lang="it-IT" sz="1400" dirty="0"/>
              <a:t> [online]. [cit. 2012-12-25]. Dostupné z: http://pixabay.com/en/computer-linux-server-mail-icon-37258/ </a:t>
            </a:r>
            <a:endParaRPr lang="cs-CZ" sz="1400" dirty="0"/>
          </a:p>
          <a:p>
            <a:endParaRPr lang="cs-CZ" sz="1400" dirty="0"/>
          </a:p>
          <a:p>
            <a:r>
              <a:rPr lang="cs-CZ" sz="1400" dirty="0"/>
              <a:t>DENISGOMES. Epson </a:t>
            </a:r>
            <a:r>
              <a:rPr lang="cs-CZ" sz="1400" dirty="0" err="1"/>
              <a:t>inkjet</a:t>
            </a:r>
            <a:r>
              <a:rPr lang="cs-CZ" sz="1400" dirty="0"/>
              <a:t> </a:t>
            </a:r>
            <a:r>
              <a:rPr lang="cs-CZ" sz="1400" dirty="0" err="1"/>
              <a:t>printer</a:t>
            </a:r>
            <a:r>
              <a:rPr lang="cs-CZ" sz="1400" dirty="0"/>
              <a:t>. In: </a:t>
            </a:r>
            <a:r>
              <a:rPr lang="cs-CZ" sz="1400" i="1" dirty="0" err="1"/>
              <a:t>Wikimedia</a:t>
            </a:r>
            <a:r>
              <a:rPr lang="cs-CZ" sz="1400" i="1" dirty="0"/>
              <a:t> </a:t>
            </a:r>
            <a:r>
              <a:rPr lang="cs-CZ" sz="1400" i="1" dirty="0" err="1"/>
              <a:t>Commons</a:t>
            </a:r>
            <a:r>
              <a:rPr lang="cs-CZ" sz="1400" dirty="0"/>
              <a:t> [online]. [cit. 2012-12-25]. Dostupné z: http://upload.wikimedia.org/wikipedia/commons/e/ed/Cis3.jpg </a:t>
            </a:r>
          </a:p>
          <a:p>
            <a:endParaRPr lang="cs-CZ" sz="1400" dirty="0" smtClean="0"/>
          </a:p>
          <a:p>
            <a:r>
              <a:rPr lang="en-US" sz="1400" dirty="0" smtClean="0"/>
              <a:t>FREIERMENSCH</a:t>
            </a:r>
            <a:r>
              <a:rPr lang="en-US" sz="1400" dirty="0"/>
              <a:t>. Micrograph of a CD-ROM. In: </a:t>
            </a:r>
            <a:r>
              <a:rPr lang="en-US" sz="1400" i="1" dirty="0"/>
              <a:t>Wikimedia Commons</a:t>
            </a:r>
            <a:r>
              <a:rPr lang="en-US" sz="1400" dirty="0"/>
              <a:t> [online]. [cit. 2012-12-25]. </a:t>
            </a:r>
            <a:r>
              <a:rPr lang="en-US" sz="1400" dirty="0" err="1"/>
              <a:t>Dostupné</a:t>
            </a:r>
            <a:r>
              <a:rPr lang="en-US" sz="1400" dirty="0"/>
              <a:t> z: http://commons.wikimedia.org/wiki/File:Afm_cd-rom.jpg </a:t>
            </a:r>
            <a:endParaRPr lang="cs-CZ" sz="1400" dirty="0"/>
          </a:p>
          <a:p>
            <a:endParaRPr lang="cs-CZ" sz="1400" dirty="0" smtClean="0"/>
          </a:p>
          <a:p>
            <a:r>
              <a:rPr lang="sv-SE" sz="1400" dirty="0" smtClean="0"/>
              <a:t>JAŠEK</a:t>
            </a:r>
            <a:r>
              <a:rPr lang="sv-SE" sz="1400" dirty="0"/>
              <a:t>, Roman. </a:t>
            </a:r>
            <a:r>
              <a:rPr lang="sv-SE" sz="1400" i="1" dirty="0"/>
              <a:t>Informatika pro ekonomy</a:t>
            </a:r>
            <a:r>
              <a:rPr lang="sv-SE" sz="1400" dirty="0"/>
              <a:t>. UTB, 2004. </a:t>
            </a:r>
            <a:endParaRPr lang="cs-CZ" sz="1400" dirty="0"/>
          </a:p>
          <a:p>
            <a:endParaRPr lang="cs-CZ" sz="1400" dirty="0" smtClean="0"/>
          </a:p>
          <a:p>
            <a:endParaRPr lang="cs-CZ" sz="1400" dirty="0" smtClean="0"/>
          </a:p>
          <a:p>
            <a:endParaRPr lang="cs-CZ" sz="2400" dirty="0"/>
          </a:p>
          <a:p>
            <a:endParaRPr lang="cs-CZ" sz="2400" dirty="0" smtClean="0"/>
          </a:p>
          <a:p>
            <a:r>
              <a:rPr lang="cs-CZ" sz="3200" dirty="0" smtClean="0"/>
              <a:t> </a:t>
            </a:r>
            <a:endParaRPr lang="cs-CZ" sz="2800" dirty="0"/>
          </a:p>
          <a:p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26011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23528" y="1412776"/>
            <a:ext cx="8640960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Zdroje:</a:t>
            </a:r>
          </a:p>
          <a:p>
            <a:r>
              <a:rPr lang="en-US" sz="1400" dirty="0" smtClean="0"/>
              <a:t>Keychain </a:t>
            </a:r>
            <a:r>
              <a:rPr lang="en-US" sz="1400" dirty="0"/>
              <a:t>Virtual Keyboard. In: [online]. [cit. 2012-12-25]. </a:t>
            </a:r>
            <a:r>
              <a:rPr lang="en-US" sz="1400" dirty="0" err="1"/>
              <a:t>Dostupné</a:t>
            </a:r>
            <a:r>
              <a:rPr lang="en-US" sz="1400" dirty="0"/>
              <a:t> z: http://theawesomer.com/tag/lasers</a:t>
            </a:r>
            <a:r>
              <a:rPr lang="en-US" sz="2400" dirty="0"/>
              <a:t> </a:t>
            </a:r>
            <a:endParaRPr lang="cs-CZ" sz="2400" dirty="0"/>
          </a:p>
          <a:p>
            <a:endParaRPr lang="cs-CZ" sz="1400" dirty="0" smtClean="0"/>
          </a:p>
          <a:p>
            <a:r>
              <a:rPr lang="en-US" sz="1400" dirty="0" smtClean="0"/>
              <a:t>INDOBLEH</a:t>
            </a:r>
            <a:r>
              <a:rPr lang="en-US" sz="1400" dirty="0"/>
              <a:t>. How laser printer works. In: </a:t>
            </a:r>
            <a:r>
              <a:rPr lang="en-US" sz="1400" i="1" dirty="0" err="1"/>
              <a:t>Youtube</a:t>
            </a:r>
            <a:r>
              <a:rPr lang="en-US" sz="1400" dirty="0"/>
              <a:t> [online]. [cit. 2012-12-25]. </a:t>
            </a:r>
            <a:r>
              <a:rPr lang="en-US" sz="1400" dirty="0" err="1"/>
              <a:t>Dostupné</a:t>
            </a:r>
            <a:r>
              <a:rPr lang="en-US" sz="1400" dirty="0"/>
              <a:t> z: </a:t>
            </a:r>
            <a:r>
              <a:rPr lang="en-US" sz="1400" dirty="0">
                <a:hlinkClick r:id="rId2"/>
              </a:rPr>
              <a:t>http://</a:t>
            </a:r>
            <a:r>
              <a:rPr lang="en-US" sz="1400" dirty="0" smtClean="0">
                <a:hlinkClick r:id="rId2"/>
              </a:rPr>
              <a:t>www.youtube.com/watch?v=hEj0SsCstIM</a:t>
            </a:r>
            <a:endParaRPr lang="cs-CZ" sz="1400" dirty="0" smtClean="0"/>
          </a:p>
          <a:p>
            <a:r>
              <a:rPr lang="en-US" sz="1400" dirty="0" smtClean="0"/>
              <a:t> </a:t>
            </a:r>
            <a:endParaRPr lang="cs-CZ" sz="1400" dirty="0"/>
          </a:p>
          <a:p>
            <a:r>
              <a:rPr lang="cs-CZ" sz="1400" dirty="0" smtClean="0"/>
              <a:t>ROCHELLESINGER</a:t>
            </a:r>
            <a:r>
              <a:rPr lang="cs-CZ" sz="1400" dirty="0"/>
              <a:t>. </a:t>
            </a:r>
            <a:r>
              <a:rPr lang="cs-CZ" sz="1400" dirty="0" err="1"/>
              <a:t>MSsystems</a:t>
            </a:r>
            <a:r>
              <a:rPr lang="cs-CZ" sz="1400" dirty="0"/>
              <a:t>. In: </a:t>
            </a:r>
            <a:r>
              <a:rPr lang="cs-CZ" sz="1400" i="1" dirty="0" err="1"/>
              <a:t>Wikimedia</a:t>
            </a:r>
            <a:r>
              <a:rPr lang="cs-CZ" sz="1400" i="1" dirty="0"/>
              <a:t> </a:t>
            </a:r>
            <a:r>
              <a:rPr lang="cs-CZ" sz="1400" i="1" dirty="0" err="1"/>
              <a:t>Commons</a:t>
            </a:r>
            <a:r>
              <a:rPr lang="cs-CZ" sz="1400" dirty="0"/>
              <a:t> [online]. [cit. 2012-12-25]. Dostupné z: http://upload.wikimedia.org/wikipedia/commons/3/39/Disassembled_HDD_and_SSD.JPG?uselang=cs </a:t>
            </a:r>
          </a:p>
          <a:p>
            <a:endParaRPr lang="cs-CZ" sz="1400" dirty="0"/>
          </a:p>
          <a:p>
            <a:r>
              <a:rPr lang="en-US" sz="1400" dirty="0"/>
              <a:t>SCHWENKE, Thomas. TFT / LCD Monitor - How it works! (3D Animation). In: </a:t>
            </a:r>
            <a:r>
              <a:rPr lang="en-US" sz="1400" i="1" dirty="0" err="1"/>
              <a:t>Youtube</a:t>
            </a:r>
            <a:r>
              <a:rPr lang="en-US" sz="1400" dirty="0"/>
              <a:t> [online]. [cit. 2012-12-25]. </a:t>
            </a:r>
            <a:r>
              <a:rPr lang="en-US" sz="1400" dirty="0" err="1"/>
              <a:t>Dostupné</a:t>
            </a:r>
            <a:r>
              <a:rPr lang="en-US" sz="1400" dirty="0"/>
              <a:t> z: http://www.youtube.com/watch?v=k7xGQKpQAWw </a:t>
            </a:r>
            <a:endParaRPr lang="cs-CZ" sz="1400" dirty="0"/>
          </a:p>
          <a:p>
            <a:endParaRPr lang="cs-CZ" sz="1400" dirty="0" smtClean="0"/>
          </a:p>
          <a:p>
            <a:r>
              <a:rPr lang="cs-CZ" sz="1400" dirty="0"/>
              <a:t>ULTEK. Hard Disk Drive - 3D </a:t>
            </a:r>
            <a:r>
              <a:rPr lang="cs-CZ" sz="1400" dirty="0" err="1"/>
              <a:t>Visualization</a:t>
            </a:r>
            <a:r>
              <a:rPr lang="cs-CZ" sz="1400" dirty="0"/>
              <a:t>. In: </a:t>
            </a:r>
            <a:r>
              <a:rPr lang="cs-CZ" sz="1400" i="1" dirty="0" err="1"/>
              <a:t>Youtube</a:t>
            </a:r>
            <a:r>
              <a:rPr lang="cs-CZ" sz="1400" dirty="0"/>
              <a:t> [online]. [cit. 2012-12-25]. Dostupné z: </a:t>
            </a:r>
            <a:r>
              <a:rPr lang="cs-CZ" sz="1400" dirty="0">
                <a:hlinkClick r:id="rId3"/>
              </a:rPr>
              <a:t>http://</a:t>
            </a:r>
            <a:r>
              <a:rPr lang="cs-CZ" sz="1400" dirty="0" smtClean="0">
                <a:hlinkClick r:id="rId3"/>
              </a:rPr>
              <a:t>www.youtube.com/watch?v=Bh80aaygIXg</a:t>
            </a:r>
            <a:endParaRPr lang="cs-CZ" sz="1400" dirty="0" smtClean="0"/>
          </a:p>
          <a:p>
            <a:endParaRPr lang="cs-CZ" sz="1400" dirty="0"/>
          </a:p>
          <a:p>
            <a:r>
              <a:rPr lang="cs-CZ" sz="1400" dirty="0" smtClean="0"/>
              <a:t> </a:t>
            </a:r>
            <a:r>
              <a:rPr lang="en-US" sz="1400" dirty="0"/>
              <a:t>UNDERDOGTHAI. CRT How to work. In: </a:t>
            </a:r>
            <a:r>
              <a:rPr lang="en-US" sz="1400" i="1" dirty="0" err="1"/>
              <a:t>Youtube</a:t>
            </a:r>
            <a:r>
              <a:rPr lang="en-US" sz="1400" dirty="0"/>
              <a:t> [online]. [cit. 2012-12-25]. </a:t>
            </a:r>
            <a:r>
              <a:rPr lang="en-US" sz="1400" dirty="0" err="1"/>
              <a:t>Dostupné</a:t>
            </a:r>
            <a:r>
              <a:rPr lang="en-US" sz="1400" dirty="0"/>
              <a:t> z: http://www.youtube.com/watch?v=Gnl1vuwjHto </a:t>
            </a:r>
            <a:endParaRPr lang="cs-CZ" sz="1400" dirty="0"/>
          </a:p>
          <a:p>
            <a:endParaRPr lang="cs-CZ" sz="1400" dirty="0" smtClean="0"/>
          </a:p>
          <a:p>
            <a:r>
              <a:rPr lang="cs-CZ" sz="1400" dirty="0" smtClean="0"/>
              <a:t>VÍTEK</a:t>
            </a:r>
            <a:r>
              <a:rPr lang="cs-CZ" sz="1400" dirty="0"/>
              <a:t>, Jan. Klávesnice a jejich historie. In: </a:t>
            </a:r>
            <a:r>
              <a:rPr lang="cs-CZ" sz="1400" i="1" dirty="0"/>
              <a:t>Svět hardware</a:t>
            </a:r>
            <a:r>
              <a:rPr lang="cs-CZ" sz="1400" dirty="0"/>
              <a:t> [online]. [cit. 2012-12-25]. Dostupné z: http://www.svethardware.cz/art_doc-608320AC91F76CA7C12571CB005DBA9B.html </a:t>
            </a:r>
          </a:p>
          <a:p>
            <a:endParaRPr lang="cs-CZ" sz="1400" dirty="0" smtClean="0"/>
          </a:p>
          <a:p>
            <a:r>
              <a:rPr lang="cs-CZ" sz="1400" dirty="0" smtClean="0"/>
              <a:t>WOLF</a:t>
            </a:r>
            <a:r>
              <a:rPr lang="cs-CZ" sz="1400" dirty="0"/>
              <a:t>, Eva. 3D </a:t>
            </a:r>
            <a:r>
              <a:rPr lang="cs-CZ" sz="1400" dirty="0" err="1"/>
              <a:t>Printer</a:t>
            </a:r>
            <a:r>
              <a:rPr lang="cs-CZ" sz="1400" dirty="0"/>
              <a:t> (model AW3D V.4). In: </a:t>
            </a:r>
            <a:r>
              <a:rPr lang="cs-CZ" sz="1400" i="1" dirty="0" err="1"/>
              <a:t>Wikimedia</a:t>
            </a:r>
            <a:r>
              <a:rPr lang="cs-CZ" sz="1400" i="1" dirty="0"/>
              <a:t> </a:t>
            </a:r>
            <a:r>
              <a:rPr lang="cs-CZ" sz="1400" i="1" dirty="0" err="1"/>
              <a:t>Commons</a:t>
            </a:r>
            <a:r>
              <a:rPr lang="cs-CZ" sz="1400" dirty="0"/>
              <a:t> [online]. [cit. 2012-12-25]. Dostupné z: </a:t>
            </a:r>
            <a:r>
              <a:rPr lang="cs-CZ" sz="1400" dirty="0">
                <a:hlinkClick r:id="rId4"/>
              </a:rPr>
              <a:t>http://</a:t>
            </a:r>
            <a:r>
              <a:rPr lang="cs-CZ" sz="1400" dirty="0" smtClean="0">
                <a:hlinkClick r:id="rId4"/>
              </a:rPr>
              <a:t>upload.wikimedia.org/wikipedia/commons/7/75/Airwolf_3d_Printer.jpg</a:t>
            </a:r>
            <a:endParaRPr lang="cs-CZ" sz="1400" dirty="0" smtClean="0"/>
          </a:p>
          <a:p>
            <a:endParaRPr lang="cs-CZ" sz="1400" dirty="0"/>
          </a:p>
          <a:p>
            <a:endParaRPr lang="cs-CZ" sz="1400" dirty="0"/>
          </a:p>
          <a:p>
            <a:endParaRPr lang="cs-CZ" sz="1400" dirty="0" smtClean="0"/>
          </a:p>
          <a:p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65242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Externí zařízení počítače</a:t>
            </a:r>
            <a:endParaRPr lang="cs-CZ" dirty="0"/>
          </a:p>
        </p:txBody>
      </p:sp>
      <p:sp>
        <p:nvSpPr>
          <p:cNvPr id="7" name="Zástupný symbol pro obsah 4"/>
          <p:cNvSpPr>
            <a:spLocks noGrp="1"/>
          </p:cNvSpPr>
          <p:nvPr>
            <p:ph idx="1"/>
          </p:nvPr>
        </p:nvSpPr>
        <p:spPr>
          <a:xfrm>
            <a:off x="228600" y="1380246"/>
            <a:ext cx="8686800" cy="11126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000" dirty="0" smtClean="0"/>
              <a:t>Slouží ke komunikaci počítače s okolím. Označují se také jako periferie.</a:t>
            </a:r>
          </a:p>
          <a:p>
            <a:pPr marL="0" indent="0">
              <a:buNone/>
            </a:pPr>
            <a:endParaRPr lang="cs-CZ" sz="3300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574638209"/>
              </p:ext>
            </p:extLst>
          </p:nvPr>
        </p:nvGraphicFramePr>
        <p:xfrm>
          <a:off x="3419872" y="2852936"/>
          <a:ext cx="4248472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314" name="Picture 2" descr="computer, linux, server, mail, icon, electronic, lar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52936"/>
            <a:ext cx="2546968" cy="343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23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Magnetické paměti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8600" y="1380246"/>
            <a:ext cx="8686800" cy="1256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000" dirty="0" smtClean="0"/>
              <a:t>Fungují na principu změny orientace </a:t>
            </a:r>
            <a:r>
              <a:rPr lang="cs-CZ" sz="3000" dirty="0" err="1" smtClean="0"/>
              <a:t>mag</a:t>
            </a:r>
            <a:r>
              <a:rPr lang="cs-CZ" sz="3000" dirty="0" smtClean="0"/>
              <a:t>. domén</a:t>
            </a:r>
          </a:p>
          <a:p>
            <a:pPr marL="0" indent="0">
              <a:buNone/>
            </a:pPr>
            <a:r>
              <a:rPr lang="cs-CZ" sz="3000" b="1" dirty="0" smtClean="0"/>
              <a:t>    Pevný disk</a:t>
            </a:r>
            <a:endParaRPr lang="cs-CZ" sz="3000" b="1" dirty="0"/>
          </a:p>
        </p:txBody>
      </p:sp>
      <p:pic>
        <p:nvPicPr>
          <p:cNvPr id="1026" name="Picture 2" descr="skenovat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16" r="3146" b="3320"/>
          <a:stretch>
            <a:fillRect/>
          </a:stretch>
        </p:blipFill>
        <p:spPr bwMode="auto">
          <a:xfrm>
            <a:off x="611560" y="2636912"/>
            <a:ext cx="4032448" cy="376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5076056" y="2708920"/>
            <a:ext cx="3888432" cy="38884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dirty="0" smtClean="0"/>
              <a:t>několik </a:t>
            </a:r>
            <a:r>
              <a:rPr lang="cs-CZ" sz="2800" dirty="0"/>
              <a:t>kruhových ploten, které se na společné ose otáčejí velkou rychlostí </a:t>
            </a:r>
            <a:r>
              <a:rPr lang="cs-CZ" sz="2800" dirty="0" smtClean="0"/>
              <a:t>( až </a:t>
            </a:r>
            <a:r>
              <a:rPr lang="cs-CZ" sz="2800" dirty="0"/>
              <a:t>15000 </a:t>
            </a:r>
            <a:r>
              <a:rPr lang="cs-CZ" sz="2800" dirty="0" err="1"/>
              <a:t>ot</a:t>
            </a:r>
            <a:r>
              <a:rPr lang="cs-CZ" sz="2800" dirty="0"/>
              <a:t>/min</a:t>
            </a:r>
            <a:r>
              <a:rPr lang="cs-CZ" sz="2800" dirty="0" smtClean="0"/>
              <a:t>)</a:t>
            </a:r>
          </a:p>
          <a:p>
            <a:r>
              <a:rPr lang="cs-CZ" sz="2800" dirty="0" smtClean="0"/>
              <a:t>záznam </a:t>
            </a:r>
            <a:r>
              <a:rPr lang="cs-CZ" sz="2800" dirty="0"/>
              <a:t>a čtení se provádí na obou stranách kotouče  pomocí hlaviček na posuvném </a:t>
            </a:r>
            <a:r>
              <a:rPr lang="cs-CZ" sz="2800" dirty="0" smtClean="0"/>
              <a:t>rameni</a:t>
            </a: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336019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Magnetické paměti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8600" y="1380246"/>
            <a:ext cx="8686800" cy="6085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000" dirty="0" smtClean="0"/>
              <a:t>Animace magnetického záznamu a 3D vizualizace HDD</a:t>
            </a:r>
            <a:endParaRPr lang="cs-CZ" sz="3000" dirty="0"/>
          </a:p>
        </p:txBody>
      </p:sp>
      <p:pic>
        <p:nvPicPr>
          <p:cNvPr id="2051" name="Picture 3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3"/>
          <a:stretch/>
        </p:blipFill>
        <p:spPr bwMode="auto">
          <a:xfrm>
            <a:off x="459487" y="2674703"/>
            <a:ext cx="3612309" cy="320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36912"/>
            <a:ext cx="4550643" cy="320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826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Optické paměti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8600" y="1380246"/>
            <a:ext cx="4487416" cy="10406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000" dirty="0" smtClean="0"/>
              <a:t>Princip záznamu a čtení optického disku</a:t>
            </a:r>
            <a:endParaRPr lang="cs-CZ" sz="3000" dirty="0"/>
          </a:p>
        </p:txBody>
      </p:sp>
      <p:pic>
        <p:nvPicPr>
          <p:cNvPr id="4098" name="Picture 2" descr="Schéma laseru optické mechani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2776"/>
            <a:ext cx="3600400" cy="530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ile:Afm cd-rom.jpg">
            <a:hlinkClick r:id="rId3"/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92" y="2464420"/>
            <a:ext cx="4968552" cy="394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406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Elektronické paměti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8600" y="1380246"/>
            <a:ext cx="8686800" cy="6085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000" dirty="0" smtClean="0"/>
              <a:t>USB </a:t>
            </a:r>
            <a:r>
              <a:rPr lang="cs-CZ" sz="3000" dirty="0" err="1" smtClean="0"/>
              <a:t>Flash</a:t>
            </a:r>
            <a:endParaRPr lang="cs-CZ" sz="3000" dirty="0"/>
          </a:p>
        </p:txBody>
      </p:sp>
      <p:pic>
        <p:nvPicPr>
          <p:cNvPr id="5122" name="Picture 2" descr="http://images-en.busytrade.com/133421600/promotional-Usb-Flash-Drive-christmas-usb-flash-dis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36" y="2132856"/>
            <a:ext cx="2520280" cy="203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Soubor:FLASH RAM-Cell.svg">
            <a:hlinkClick r:id="rId3"/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717032"/>
            <a:ext cx="4772566" cy="284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3779912" y="2420888"/>
            <a:ext cx="5184576" cy="4248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3000" dirty="0" smtClean="0"/>
              <a:t>Buňka EEPROM-</a:t>
            </a:r>
          </a:p>
          <a:p>
            <a:pPr marL="0" indent="0">
              <a:buFont typeface="Arial" pitchFamily="34" charset="0"/>
              <a:buNone/>
            </a:pPr>
            <a:r>
              <a:rPr lang="cs-CZ" sz="3000" dirty="0" smtClean="0"/>
              <a:t>tranzistor s plovoucím hradlem</a:t>
            </a:r>
          </a:p>
          <a:p>
            <a:pPr marL="0" indent="0">
              <a:buFont typeface="Arial" pitchFamily="34" charset="0"/>
              <a:buNone/>
            </a:pPr>
            <a:r>
              <a:rPr lang="cs-CZ" sz="3000" dirty="0"/>
              <a:t> </a:t>
            </a:r>
            <a:r>
              <a:rPr lang="cs-CZ" sz="3000" dirty="0" smtClean="0"/>
              <a:t>             </a:t>
            </a:r>
          </a:p>
          <a:p>
            <a:pPr marL="0" indent="0">
              <a:buFont typeface="Arial" pitchFamily="34" charset="0"/>
              <a:buNone/>
            </a:pPr>
            <a:r>
              <a:rPr lang="cs-CZ" sz="3000" dirty="0"/>
              <a:t> </a:t>
            </a:r>
            <a:r>
              <a:rPr lang="cs-CZ" sz="3000" dirty="0" smtClean="0"/>
              <a:t>                 Zapsaná hodnota je 	        dána nábojem 		        plovoucího hradla</a:t>
            </a: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420223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Elektronické paměti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8600" y="1380246"/>
            <a:ext cx="8686800" cy="6085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000" b="1" dirty="0" smtClean="0"/>
              <a:t>SSD disk </a:t>
            </a:r>
            <a:r>
              <a:rPr lang="cs-CZ" sz="3000" dirty="0" smtClean="0"/>
              <a:t>– využívá principu paměti </a:t>
            </a:r>
            <a:r>
              <a:rPr lang="cs-CZ" sz="3000" dirty="0" err="1" smtClean="0"/>
              <a:t>Flash</a:t>
            </a:r>
            <a:r>
              <a:rPr lang="cs-CZ" sz="3000" dirty="0" smtClean="0"/>
              <a:t> </a:t>
            </a:r>
            <a:endParaRPr lang="cs-CZ" sz="3000" dirty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5148064" y="2132856"/>
            <a:ext cx="3816424" cy="43204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3000" b="1" dirty="0" smtClean="0"/>
              <a:t>Výhody</a:t>
            </a:r>
          </a:p>
          <a:p>
            <a:r>
              <a:rPr lang="cs-CZ" sz="3000" dirty="0" smtClean="0"/>
              <a:t>nemá pohyblivé části</a:t>
            </a:r>
          </a:p>
          <a:p>
            <a:r>
              <a:rPr lang="cs-CZ" sz="3000" dirty="0" smtClean="0"/>
              <a:t>lehký</a:t>
            </a:r>
          </a:p>
          <a:p>
            <a:r>
              <a:rPr lang="cs-CZ" sz="3000" dirty="0"/>
              <a:t>t</a:t>
            </a:r>
            <a:r>
              <a:rPr lang="cs-CZ" sz="3000" dirty="0" smtClean="0"/>
              <a:t>ichý</a:t>
            </a:r>
          </a:p>
          <a:p>
            <a:r>
              <a:rPr lang="cs-CZ" sz="3000" dirty="0" smtClean="0"/>
              <a:t>rychlý</a:t>
            </a:r>
          </a:p>
          <a:p>
            <a:pPr marL="0" indent="0">
              <a:buFont typeface="Arial" pitchFamily="34" charset="0"/>
              <a:buNone/>
            </a:pPr>
            <a:r>
              <a:rPr lang="cs-CZ" sz="3000" b="1" dirty="0" smtClean="0"/>
              <a:t>Nevýhody</a:t>
            </a:r>
          </a:p>
          <a:p>
            <a:r>
              <a:rPr lang="cs-CZ" sz="3000" dirty="0" smtClean="0"/>
              <a:t>malá kapacita</a:t>
            </a:r>
          </a:p>
          <a:p>
            <a:r>
              <a:rPr lang="cs-CZ" sz="3000" dirty="0" smtClean="0"/>
              <a:t>velká cena</a:t>
            </a:r>
            <a:endParaRPr lang="cs-CZ" sz="3000" dirty="0"/>
          </a:p>
          <a:p>
            <a:pPr marL="0" indent="0">
              <a:buFont typeface="Arial" pitchFamily="34" charset="0"/>
              <a:buNone/>
            </a:pPr>
            <a:endParaRPr lang="cs-CZ" sz="3000" dirty="0" smtClean="0"/>
          </a:p>
          <a:p>
            <a:pPr marL="0" indent="0">
              <a:buFont typeface="Arial" pitchFamily="34" charset="0"/>
              <a:buNone/>
            </a:pPr>
            <a:endParaRPr lang="cs-CZ" sz="3000" dirty="0" smtClean="0"/>
          </a:p>
        </p:txBody>
      </p:sp>
      <p:pic>
        <p:nvPicPr>
          <p:cNvPr id="6146" name="Picture 2" descr="http://upload.wikimedia.org/wikipedia/commons/3/39/Disassembled_HDD_and_SSD.JPG"/>
          <p:cNvPicPr>
            <a:picLocks noChangeAspect="1" noChangeArrowheads="1"/>
          </p:cNvPicPr>
          <p:nvPr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-5667" y="2204864"/>
            <a:ext cx="5009715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946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Klávesnice </a:t>
            </a:r>
            <a:endParaRPr lang="cs-CZ" dirty="0"/>
          </a:p>
        </p:txBody>
      </p:sp>
      <p:pic>
        <p:nvPicPr>
          <p:cNvPr id="7170" name="Picture 2" descr="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2" y="2303066"/>
            <a:ext cx="3765550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4585175"/>
            <a:ext cx="3863975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107504" y="1556792"/>
            <a:ext cx="4257890" cy="46228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sz="3000" dirty="0" smtClean="0"/>
              <a:t>Multimediální a ergonomická klávesnice </a:t>
            </a:r>
            <a:endParaRPr lang="cs-CZ" sz="3000" dirty="0"/>
          </a:p>
        </p:txBody>
      </p:sp>
      <p:pic>
        <p:nvPicPr>
          <p:cNvPr id="7172" name="TB_Image" descr="Ohebná klávesn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6" t="18700" r="11806" b="14430"/>
          <a:stretch>
            <a:fillRect/>
          </a:stretch>
        </p:blipFill>
        <p:spPr bwMode="auto">
          <a:xfrm>
            <a:off x="5329064" y="2132856"/>
            <a:ext cx="2724538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TB_Image" descr="Keychain Virtual Keyboar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437112"/>
            <a:ext cx="2060774" cy="2060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ástupný symbol pro obsah 2"/>
          <p:cNvSpPr txBox="1">
            <a:spLocks/>
          </p:cNvSpPr>
          <p:nvPr/>
        </p:nvSpPr>
        <p:spPr>
          <a:xfrm>
            <a:off x="4499992" y="1526551"/>
            <a:ext cx="4257890" cy="462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900" dirty="0" smtClean="0"/>
              <a:t>Ohebná a laserová klávesnice </a:t>
            </a:r>
            <a:endParaRPr lang="cs-CZ" sz="1900" dirty="0"/>
          </a:p>
        </p:txBody>
      </p:sp>
    </p:spTree>
    <p:extLst>
      <p:ext uri="{BB962C8B-B14F-4D97-AF65-F5344CB8AC3E}">
        <p14:creationId xmlns:p14="http://schemas.microsoft.com/office/powerpoint/2010/main" val="182206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Tiskárna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8600" y="1380246"/>
            <a:ext cx="8663880" cy="1256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000" dirty="0" smtClean="0"/>
              <a:t>Výpis  informací z počítače na různá media </a:t>
            </a:r>
          </a:p>
          <a:p>
            <a:pPr marL="0" indent="0">
              <a:buNone/>
            </a:pPr>
            <a:r>
              <a:rPr lang="cs-CZ" sz="3000" b="1" dirty="0" err="1" smtClean="0"/>
              <a:t>Inkjet</a:t>
            </a:r>
            <a:r>
              <a:rPr lang="cs-CZ" sz="3000" b="1" dirty="0" smtClean="0"/>
              <a:t> tiskárna </a:t>
            </a:r>
            <a:r>
              <a:rPr lang="cs-CZ" sz="3000" dirty="0" smtClean="0"/>
              <a:t>– </a:t>
            </a:r>
            <a:r>
              <a:rPr lang="cs-CZ" sz="3000" dirty="0" err="1" smtClean="0"/>
              <a:t>cartridge</a:t>
            </a:r>
            <a:r>
              <a:rPr lang="cs-CZ" sz="3000" dirty="0" smtClean="0"/>
              <a:t> a animace činnosti</a:t>
            </a:r>
            <a:endParaRPr lang="cs-CZ" sz="3000" dirty="0"/>
          </a:p>
        </p:txBody>
      </p:sp>
      <p:pic>
        <p:nvPicPr>
          <p:cNvPr id="8194" name="Picture 2" descr="Cis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69" y="3140968"/>
            <a:ext cx="3753507" cy="281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208" y="3140968"/>
            <a:ext cx="3575208" cy="2814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881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Pro_WaterWavesVideo">
  <a:themeElements>
    <a:clrScheme name="Lékárna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D310BA1-D636-4FA6-8511-A91491A6481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PresentationPro_WaterWavesVideo</Template>
  <TotalTime>678</TotalTime>
  <Words>602</Words>
  <Application>Microsoft Office PowerPoint</Application>
  <PresentationFormat>Předvádění na obrazovce (4:3)</PresentationFormat>
  <Paragraphs>90</Paragraphs>
  <Slides>16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7" baseType="lpstr">
      <vt:lpstr>PresentationPro_WaterWavesVideo</vt:lpstr>
      <vt:lpstr>Externí zařízení počítačů</vt:lpstr>
      <vt:lpstr>Externí zařízení počítače</vt:lpstr>
      <vt:lpstr>Magnetické paměti</vt:lpstr>
      <vt:lpstr>Magnetické paměti</vt:lpstr>
      <vt:lpstr>Optické paměti</vt:lpstr>
      <vt:lpstr>Elektronické paměti</vt:lpstr>
      <vt:lpstr>Elektronické paměti</vt:lpstr>
      <vt:lpstr>Klávesnice </vt:lpstr>
      <vt:lpstr>Tiskárna</vt:lpstr>
      <vt:lpstr>Tiskárna</vt:lpstr>
      <vt:lpstr>Tiskárna</vt:lpstr>
      <vt:lpstr>Tiskárna</vt:lpstr>
      <vt:lpstr>Scanner</vt:lpstr>
      <vt:lpstr>Grafický systém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SS-COPT_Kromeriz</dc:creator>
  <cp:lastModifiedBy>SS-COPT_Kromeriz</cp:lastModifiedBy>
  <cp:revision>61</cp:revision>
  <dcterms:created xsi:type="dcterms:W3CDTF">2012-10-14T09:29:56Z</dcterms:created>
  <dcterms:modified xsi:type="dcterms:W3CDTF">2013-01-22T15:38:02Z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TC018813449991</vt:lpwstr>
  </property>
</Properties>
</file>