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sldIdLst>
    <p:sldId id="256" r:id="rId3"/>
    <p:sldId id="263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8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F434-8BE4-4208-A27E-B9B0B17D62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4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69488"/>
            <a:ext cx="8686800" cy="4922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348" y="79956"/>
            <a:ext cx="2057400" cy="5851525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9956"/>
            <a:ext cx="6465348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24387"/>
            <a:ext cx="868679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8686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4" y="1371600"/>
            <a:ext cx="4255546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496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4722"/>
            <a:ext cx="4268788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496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4722"/>
            <a:ext cx="4270375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84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684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16734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>
            <a:lum bright="-10000" contrast="10000"/>
          </a:blip>
          <a:srcRect t="62763" b="17288"/>
          <a:stretch/>
        </p:blipFill>
        <p:spPr>
          <a:xfrm>
            <a:off x="3628" y="0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717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9998"/>
            <a:ext cx="86868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8/DDR2_ram_mounted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http://upload.wikimedia.org/wikipedia/commons/thumb/e/e8/DDR2_ram_mounted.jpg/800px-DDR2_ram_mounted.jpg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okcomputers.cz/foto/F3/CIP6872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300192" y="323364"/>
            <a:ext cx="25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VY_32_INOVACE_HW_17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228600" y="1310903"/>
            <a:ext cx="8686800" cy="1470025"/>
          </a:xfrm>
        </p:spPr>
        <p:txBody>
          <a:bodyPr/>
          <a:lstStyle/>
          <a:p>
            <a:r>
              <a:rPr lang="cs-CZ" dirty="0" smtClean="0"/>
              <a:t>Číslicový počítač</a:t>
            </a:r>
            <a:endParaRPr lang="cs-CZ" dirty="0"/>
          </a:p>
        </p:txBody>
      </p:sp>
      <p:pic>
        <p:nvPicPr>
          <p:cNvPr id="2" name="Picture 2" descr="C:\Users\SS-COPT_Kromeriz\Desktop\logo vektor\OPVK_hor_zakladni_logolink_CB_cz_2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47" y="5229200"/>
            <a:ext cx="6424613" cy="15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4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1412776"/>
            <a:ext cx="864096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Zdroje:</a:t>
            </a:r>
          </a:p>
          <a:p>
            <a:endParaRPr lang="cs-CZ" sz="1400" i="1" dirty="0" smtClean="0"/>
          </a:p>
          <a:p>
            <a:r>
              <a:rPr lang="en-US" sz="1400" dirty="0" smtClean="0"/>
              <a:t>FIR0002</a:t>
            </a:r>
            <a:r>
              <a:rPr lang="en-US" sz="1400" dirty="0"/>
              <a:t>. DDR2 Ram in socket. In: </a:t>
            </a:r>
            <a:r>
              <a:rPr lang="en-US" sz="1400" i="1" dirty="0"/>
              <a:t>Wikimedia Commons</a:t>
            </a:r>
            <a:r>
              <a:rPr lang="en-US" sz="1400" dirty="0"/>
              <a:t> [online]. [cit. 2012-12-26]. </a:t>
            </a:r>
            <a:r>
              <a:rPr lang="en-US" sz="1400" dirty="0" err="1"/>
              <a:t>Dostupné</a:t>
            </a:r>
            <a:r>
              <a:rPr lang="en-US" sz="1400" dirty="0"/>
              <a:t> z: http://upload.wikimedia.org/wikipedia/commons/e/e8/DDR2_ram_mounted.jpg?uselang=cs </a:t>
            </a:r>
            <a:endParaRPr lang="cs-CZ" sz="1400" dirty="0"/>
          </a:p>
          <a:p>
            <a:endParaRPr lang="cs-CZ" sz="1400" i="1" dirty="0" smtClean="0"/>
          </a:p>
          <a:p>
            <a:r>
              <a:rPr lang="cs-CZ" sz="1400" i="1" dirty="0" smtClean="0"/>
              <a:t>Hardware</a:t>
            </a:r>
            <a:r>
              <a:rPr lang="cs-CZ" sz="1400" i="1" dirty="0"/>
              <a:t>: Studijní materiál pro gymnázia</a:t>
            </a:r>
            <a:r>
              <a:rPr lang="cs-CZ" sz="1400" dirty="0"/>
              <a:t> [online]. [cit. 2012-12-26]. </a:t>
            </a:r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 </a:t>
            </a:r>
            <a:r>
              <a:rPr lang="cs-CZ" sz="1400" i="1" dirty="0" err="1" smtClean="0"/>
              <a:t>Okcomputers</a:t>
            </a:r>
            <a:r>
              <a:rPr lang="cs-CZ" sz="1400" dirty="0" smtClean="0"/>
              <a:t> </a:t>
            </a:r>
            <a:r>
              <a:rPr lang="cs-CZ" sz="1400" dirty="0"/>
              <a:t>[online]. [cit. 2012-12-26]. Dostupné z: http://www.okcomputers.cz/zbozi/intel-core-i7-3960x/?utm_campaign=xmlfeed&amp;utm_source=srovname.cz&amp;utm_medium=ppc </a:t>
            </a:r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SHERMAN</a:t>
            </a:r>
            <a:r>
              <a:rPr lang="cs-CZ" sz="1400" dirty="0"/>
              <a:t>, Paul. </a:t>
            </a:r>
            <a:r>
              <a:rPr lang="cs-CZ" sz="1400" dirty="0" err="1"/>
              <a:t>Mobo</a:t>
            </a:r>
            <a:r>
              <a:rPr lang="cs-CZ" sz="1400" dirty="0"/>
              <a:t> Ports1. In: </a:t>
            </a:r>
            <a:r>
              <a:rPr lang="cs-CZ" sz="1400" i="1" dirty="0"/>
              <a:t>Wpclipart.com</a:t>
            </a:r>
            <a:r>
              <a:rPr lang="cs-CZ" sz="1400" dirty="0"/>
              <a:t> [online]. [cit. 2012-12-26]. Dostupné z: http://www.wpclipart.com/computer/hardware/motherboard/mobo_ports1.png.html </a:t>
            </a:r>
            <a:endParaRPr lang="cs-CZ" sz="1400" dirty="0" smtClean="0"/>
          </a:p>
          <a:p>
            <a:endParaRPr lang="cs-CZ" sz="1400" dirty="0"/>
          </a:p>
          <a:p>
            <a:r>
              <a:rPr lang="cs-CZ" sz="1400" dirty="0"/>
              <a:t>Základní deska. In: [online]. [cit. 2012-12-26]. Dostupné z: http://www.petrn.wz.cz/matherboard.htm</a:t>
            </a:r>
          </a:p>
        </p:txBody>
      </p:sp>
    </p:spTree>
    <p:extLst>
      <p:ext uri="{BB962C8B-B14F-4D97-AF65-F5344CB8AC3E}">
        <p14:creationId xmlns:p14="http://schemas.microsoft.com/office/powerpoint/2010/main" val="2601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"/>
          <a:stretch/>
        </p:blipFill>
        <p:spPr bwMode="auto">
          <a:xfrm>
            <a:off x="838141" y="2004848"/>
            <a:ext cx="7175869" cy="269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4" y="4697164"/>
            <a:ext cx="3790426" cy="182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63170"/>
            <a:ext cx="2560224" cy="74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4" y="5920907"/>
            <a:ext cx="2217877" cy="26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Schéma číslicového počítače</a:t>
            </a:r>
            <a:endParaRPr lang="cs-CZ" dirty="0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3"/>
            <a:ext cx="9108504" cy="2813691"/>
          </a:xfrm>
          <a:prstGeom prst="rect">
            <a:avLst/>
          </a:prstGeom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202197"/>
            <a:ext cx="8856984" cy="110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779912" y="4571836"/>
            <a:ext cx="287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Řadič + ALU = mikroprocesor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11560" y="3789040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Von Neumannova </a:t>
            </a:r>
            <a:r>
              <a:rPr lang="cs-CZ" b="1" dirty="0" smtClean="0">
                <a:solidFill>
                  <a:srgbClr val="FF0000"/>
                </a:solidFill>
              </a:rPr>
              <a:t>architektura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Osobní počítač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608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/>
              <a:t>Osobní počítač obsahuje 7 hlavních komponent:</a:t>
            </a:r>
            <a:endParaRPr lang="cs-CZ" sz="3000" dirty="0"/>
          </a:p>
        </p:txBody>
      </p:sp>
      <p:pic>
        <p:nvPicPr>
          <p:cNvPr id="3074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3"/>
            <a:ext cx="6696744" cy="457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2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Sestava klasického PC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6632" y="2172334"/>
            <a:ext cx="4847456" cy="3992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/>
              <a:t>Klasický počítač v provedení Tower obsahuje:</a:t>
            </a:r>
          </a:p>
          <a:p>
            <a:pPr marL="0" indent="0">
              <a:buNone/>
            </a:pPr>
            <a:endParaRPr lang="cs-CZ" sz="3000" dirty="0" smtClean="0"/>
          </a:p>
          <a:p>
            <a:r>
              <a:rPr lang="cs-CZ" sz="3000" dirty="0" smtClean="0"/>
              <a:t>základní deska</a:t>
            </a:r>
          </a:p>
          <a:p>
            <a:r>
              <a:rPr lang="cs-CZ" sz="3000" dirty="0" smtClean="0"/>
              <a:t>přídavné desky</a:t>
            </a:r>
          </a:p>
          <a:p>
            <a:r>
              <a:rPr lang="cs-CZ" sz="3000" dirty="0" smtClean="0"/>
              <a:t>mechaniky vnějších pamětí</a:t>
            </a:r>
          </a:p>
          <a:p>
            <a:r>
              <a:rPr lang="cs-CZ" sz="3000" dirty="0" smtClean="0"/>
              <a:t>zdroj</a:t>
            </a:r>
          </a:p>
          <a:p>
            <a:endParaRPr lang="cs-CZ" sz="3000" dirty="0"/>
          </a:p>
        </p:txBody>
      </p:sp>
      <p:pic>
        <p:nvPicPr>
          <p:cNvPr id="6" name="Picture 5" descr="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240360" cy="360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06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Základní deska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97506"/>
            <a:ext cx="6728961" cy="534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3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66" y="4439453"/>
            <a:ext cx="48196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Paměťové banky</a:t>
            </a:r>
            <a:endParaRPr lang="cs-CZ" dirty="0"/>
          </a:p>
        </p:txBody>
      </p:sp>
      <p:pic>
        <p:nvPicPr>
          <p:cNvPr id="5122" name="Picture 2" descr="File:DDR2 ram mounted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53750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SDRAM%20DIMM%20256MB%20PC133%20w%20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432351" cy="1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46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Mikroprocesor </a:t>
            </a:r>
            <a:endParaRPr lang="cs-CZ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/>
              <a:t>Mikroprocesor je programovatelný integrovaný obvod.</a:t>
            </a:r>
          </a:p>
          <a:p>
            <a:pPr marL="0" indent="0">
              <a:buNone/>
            </a:pPr>
            <a:r>
              <a:rPr lang="cs-CZ" sz="2800" dirty="0" smtClean="0"/>
              <a:t>Výkonnost je dána: </a:t>
            </a:r>
          </a:p>
          <a:p>
            <a:r>
              <a:rPr lang="cs-CZ" sz="2800" dirty="0" smtClean="0"/>
              <a:t>délkou slova</a:t>
            </a:r>
          </a:p>
          <a:p>
            <a:r>
              <a:rPr lang="cs-CZ" sz="2800" dirty="0" smtClean="0"/>
              <a:t>taktovací frekvencí</a:t>
            </a:r>
          </a:p>
          <a:p>
            <a:r>
              <a:rPr lang="cs-CZ" sz="2800" dirty="0" smtClean="0"/>
              <a:t>šířkou datového toku</a:t>
            </a:r>
          </a:p>
          <a:p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6146" name="il_fi" descr="http://www.okcomputers.cz/foto/F3/CIP687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80102"/>
            <a:ext cx="373624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996547" y="4715852"/>
            <a:ext cx="2231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šestijádrový</a:t>
            </a:r>
            <a:r>
              <a:rPr lang="cs-CZ" dirty="0"/>
              <a:t> procesor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301208"/>
            <a:ext cx="652165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0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380246"/>
            <a:ext cx="8663880" cy="1256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/>
              <a:t>Konektory rozhraní pro připojení  přídavných zařízení</a:t>
            </a:r>
          </a:p>
        </p:txBody>
      </p:sp>
      <p:pic>
        <p:nvPicPr>
          <p:cNvPr id="7170" name="Picture 2" descr="mobo port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02034"/>
            <a:ext cx="5256584" cy="488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427984" y="3861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http://www.wpclipart.com/computer/hardware/motherboard/mobo_ports1.png.html</a:t>
            </a:r>
          </a:p>
        </p:txBody>
      </p:sp>
    </p:spTree>
    <p:extLst>
      <p:ext uri="{BB962C8B-B14F-4D97-AF65-F5344CB8AC3E}">
        <p14:creationId xmlns:p14="http://schemas.microsoft.com/office/powerpoint/2010/main" val="9088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WaterWavesVideo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PresentationPro_WaterWavesVideo</Template>
  <TotalTime>788</TotalTime>
  <Words>180</Words>
  <Application>Microsoft Office PowerPoint</Application>
  <PresentationFormat>Předvádění na obrazovce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PresentationPro_WaterWavesVideo</vt:lpstr>
      <vt:lpstr>Číslicový počítač</vt:lpstr>
      <vt:lpstr>Základní pojmy</vt:lpstr>
      <vt:lpstr>Schéma číslicového počítače</vt:lpstr>
      <vt:lpstr>Osobní počítač</vt:lpstr>
      <vt:lpstr>Sestava klasického PC</vt:lpstr>
      <vt:lpstr>Základní deska</vt:lpstr>
      <vt:lpstr>Paměťové banky</vt:lpstr>
      <vt:lpstr>Mikroprocesor </vt:lpstr>
      <vt:lpstr>Porty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SS-COPT_Kromeriz</cp:lastModifiedBy>
  <cp:revision>74</cp:revision>
  <dcterms:created xsi:type="dcterms:W3CDTF">2012-10-14T09:29:56Z</dcterms:created>
  <dcterms:modified xsi:type="dcterms:W3CDTF">2013-01-22T15:38:54Z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