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90" r:id="rId4"/>
    <p:sldId id="287" r:id="rId5"/>
    <p:sldId id="293" r:id="rId6"/>
    <p:sldId id="288" r:id="rId7"/>
    <p:sldId id="299" r:id="rId8"/>
    <p:sldId id="267" r:id="rId9"/>
    <p:sldId id="296" r:id="rId10"/>
    <p:sldId id="295" r:id="rId11"/>
    <p:sldId id="292" r:id="rId12"/>
    <p:sldId id="297" r:id="rId13"/>
    <p:sldId id="298" r:id="rId1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06666"/>
    <a:srgbClr val="54381C"/>
    <a:srgbClr val="A50021"/>
    <a:srgbClr val="FFFFA3"/>
    <a:srgbClr val="E6E6C4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94627" autoAdjust="0"/>
  </p:normalViewPr>
  <p:slideViewPr>
    <p:cSldViewPr>
      <p:cViewPr>
        <p:scale>
          <a:sx n="66" d="100"/>
          <a:sy n="66" d="100"/>
        </p:scale>
        <p:origin x="-1882" y="-1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7725D-07A2-43B0-BA92-ACD2C6F2433B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603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FDC33-9A9E-476F-9F2C-CDCC8E04D15F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559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78255-035F-4819-82A9-767CB5DB9887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5893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7BF2B-E315-492F-BF6E-B7FDF2ABC5D9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4825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A07D8-4E52-4540-A456-7EF45FAEE3F4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742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F2B05-CEBC-4432-8277-4992777AB24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777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52EC0-339C-446E-9645-0B8AC1528FF4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307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1FC0C-DFF3-4549-8D79-2DDAC3B36C6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366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DF94D-3596-4178-80AD-8AFC841E9B9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9571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0165D-9633-4C57-AC81-0FE8DA4A10C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748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46F68-B477-433C-956A-64D1EB9F0FC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778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1B38DF-5653-4635-8A13-32D5BFCBE3AC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ve.cz/cz/" TargetMode="External"/><Relationship Id="rId3" Type="http://schemas.openxmlformats.org/officeDocument/2006/relationships/hyperlink" Target="https://dspace.vutbr.cz/bitstream/handle/11012/14495/Vlastnosti%20st%C4%9Bra%C4%8Dov%C3%A9ho%20motorku.pdf?sequence=1" TargetMode="External"/><Relationship Id="rId7" Type="http://schemas.openxmlformats.org/officeDocument/2006/relationships/hyperlink" Target="http://fei1.vsb.cz/kat420/vyuka/hgf/rozvody_lomy/04_el_stroje.pdf" TargetMode="External"/><Relationship Id="rId2" Type="http://schemas.openxmlformats.org/officeDocument/2006/relationships/hyperlink" Target="http://homen.vsb.cz/~vac174/vyuka/EP%20PEZ+USP/Studijni_opory/Motory_v_aut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obotika.cz/articles/steppers/cs" TargetMode="External"/><Relationship Id="rId5" Type="http://schemas.openxmlformats.org/officeDocument/2006/relationships/hyperlink" Target="http://www.uzimex.cz/soubory/20070103_maxon_serial.pdf" TargetMode="External"/><Relationship Id="rId4" Type="http://schemas.openxmlformats.org/officeDocument/2006/relationships/hyperlink" Target="http://iautodily.cz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23528" y="188640"/>
            <a:ext cx="8568951" cy="1008112"/>
          </a:xfrm>
        </p:spPr>
        <p:txBody>
          <a:bodyPr/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Elektromotorky</a:t>
            </a:r>
            <a:br>
              <a:rPr lang="cs-CZ" sz="3600" b="1" dirty="0" smtClean="0">
                <a:solidFill>
                  <a:schemeClr val="bg1"/>
                </a:solidFill>
              </a:rPr>
            </a:br>
            <a:r>
              <a:rPr lang="cs-CZ" sz="3600" b="1" dirty="0">
                <a:solidFill>
                  <a:schemeClr val="bg1"/>
                </a:solidFill>
              </a:rPr>
              <a:t>A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2217" name="Rectangle 169"/>
          <p:cNvSpPr>
            <a:spLocks noChangeArrowheads="1"/>
          </p:cNvSpPr>
          <p:nvPr/>
        </p:nvSpPr>
        <p:spPr bwMode="auto">
          <a:xfrm>
            <a:off x="792642" y="4437112"/>
            <a:ext cx="7019718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cs-CZ" b="1" dirty="0" smtClean="0">
                <a:solidFill>
                  <a:schemeClr val="bg1"/>
                </a:solidFill>
              </a:rPr>
              <a:t>Vypracoval: Ing. Bc. Miloslav Otýpka 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Kód prezentace: OPVK-TBdV-IH-AUTOROB-AE-3-ELP-OTY-004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212976"/>
            <a:ext cx="4536504" cy="820432"/>
          </a:xfrm>
          <a:prstGeom prst="rect">
            <a:avLst/>
          </a:prstGeom>
        </p:spPr>
      </p:pic>
      <p:sp>
        <p:nvSpPr>
          <p:cNvPr id="10" name="Rectangle 169"/>
          <p:cNvSpPr>
            <a:spLocks noChangeArrowheads="1"/>
          </p:cNvSpPr>
          <p:nvPr/>
        </p:nvSpPr>
        <p:spPr bwMode="auto">
          <a:xfrm>
            <a:off x="0" y="6749721"/>
            <a:ext cx="9144000" cy="21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cs-CZ" sz="1400" b="1" dirty="0" smtClean="0">
                <a:solidFill>
                  <a:schemeClr val="bg1"/>
                </a:solidFill>
              </a:rPr>
              <a:t>Technologie budoucnosti do výuky 		     		              CZ.1.07/1.1.38/02.0032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852" y="4437112"/>
            <a:ext cx="1760658" cy="156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Krokový motor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51520" y="1913087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0070C0"/>
                </a:solidFill>
              </a:rPr>
              <a:t>Krokový </a:t>
            </a:r>
            <a:r>
              <a:rPr lang="cs-CZ" b="1" dirty="0" smtClean="0">
                <a:solidFill>
                  <a:srgbClr val="0070C0"/>
                </a:solidFill>
              </a:rPr>
              <a:t>motor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smtClean="0"/>
              <a:t>speciální motor (neslouží k pohonu) určený k </a:t>
            </a:r>
            <a:r>
              <a:rPr lang="cs-CZ" sz="2400" b="1" dirty="0"/>
              <a:t>nastavení </a:t>
            </a:r>
            <a:r>
              <a:rPr lang="cs-CZ" sz="2400" b="1" dirty="0" smtClean="0"/>
              <a:t>polohy </a:t>
            </a:r>
            <a:endParaRPr lang="cs-CZ" sz="2400" b="1" dirty="0"/>
          </a:p>
          <a:p>
            <a:pPr>
              <a:buFont typeface="Wingdings" pitchFamily="2" charset="2"/>
              <a:buChar char="§"/>
            </a:pPr>
            <a:r>
              <a:rPr lang="cs-CZ" sz="2400" dirty="0" smtClean="0"/>
              <a:t>má nespojitý </a:t>
            </a:r>
            <a:r>
              <a:rPr lang="cs-CZ" sz="2400" dirty="0"/>
              <a:t>pohyb </a:t>
            </a:r>
            <a:r>
              <a:rPr lang="cs-CZ" sz="2400" dirty="0" smtClean="0"/>
              <a:t>rotoru, </a:t>
            </a:r>
            <a:r>
              <a:rPr lang="cs-CZ" sz="2400" dirty="0" smtClean="0"/>
              <a:t>otáčí se                                  po </a:t>
            </a:r>
            <a:r>
              <a:rPr lang="cs-CZ" sz="2400" dirty="0" smtClean="0"/>
              <a:t>v </a:t>
            </a:r>
            <a:r>
              <a:rPr lang="cs-CZ" sz="2400" dirty="0" smtClean="0"/>
              <a:t>tzv</a:t>
            </a:r>
            <a:r>
              <a:rPr lang="cs-CZ" sz="2400" dirty="0"/>
              <a:t>. </a:t>
            </a:r>
            <a:r>
              <a:rPr lang="cs-CZ" sz="2400" b="1" dirty="0" smtClean="0"/>
              <a:t>krokových úhlech</a:t>
            </a:r>
          </a:p>
          <a:p>
            <a:pPr marL="0" indent="0">
              <a:buNone/>
            </a:pPr>
            <a:r>
              <a:rPr lang="cs-CZ" sz="2400" b="1" dirty="0"/>
              <a:t>Použití: </a:t>
            </a:r>
            <a:endParaRPr lang="cs-CZ" sz="2400" b="1" dirty="0" smtClean="0"/>
          </a:p>
          <a:p>
            <a:pPr>
              <a:buFont typeface="Wingdings" pitchFamily="2" charset="2"/>
              <a:buChar char="§"/>
            </a:pPr>
            <a:r>
              <a:rPr lang="cs-CZ" sz="2000" dirty="0" smtClean="0"/>
              <a:t>počítačem </a:t>
            </a:r>
            <a:r>
              <a:rPr lang="cs-CZ" sz="2000" dirty="0"/>
              <a:t>řízené obráběcí stroje (</a:t>
            </a:r>
            <a:r>
              <a:rPr lang="cs-CZ" sz="2000" dirty="0" smtClean="0"/>
              <a:t>CNC)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 smtClean="0"/>
              <a:t>tiskárny</a:t>
            </a:r>
            <a:r>
              <a:rPr lang="cs-CZ" sz="2000" dirty="0"/>
              <a:t>, souřadnicové zapisovače, polohovací zařízení </a:t>
            </a:r>
            <a:r>
              <a:rPr lang="cs-CZ" sz="2000" dirty="0" smtClean="0"/>
              <a:t> </a:t>
            </a:r>
            <a:endParaRPr lang="cs-CZ" sz="2000" dirty="0"/>
          </a:p>
          <a:p>
            <a:pPr marL="0" indent="0">
              <a:buNone/>
            </a:pPr>
            <a:r>
              <a:rPr lang="cs-CZ" sz="2000" b="1" dirty="0" smtClean="0"/>
              <a:t>Jsou vytlačovány asynchronními </a:t>
            </a:r>
            <a:r>
              <a:rPr lang="cs-CZ" sz="2000" b="1" dirty="0"/>
              <a:t>motory s frekvenčními měniči </a:t>
            </a:r>
          </a:p>
          <a:p>
            <a:pPr marL="0" indent="0">
              <a:buNone/>
            </a:pPr>
            <a:r>
              <a:rPr lang="cs-CZ" sz="2000" b="1" dirty="0"/>
              <a:t>umožňujícími regulaci polohy (úhlu natočení</a:t>
            </a:r>
            <a:r>
              <a:rPr lang="cs-CZ" sz="2000" b="1" dirty="0" smtClean="0"/>
              <a:t>)</a:t>
            </a:r>
            <a:endParaRPr lang="cs-CZ" sz="20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099" y="2886000"/>
            <a:ext cx="1748411" cy="155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12976"/>
            <a:ext cx="1706995" cy="158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Krokový motor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0070C0"/>
                </a:solidFill>
              </a:rPr>
              <a:t>Výhody</a:t>
            </a:r>
            <a:r>
              <a:rPr lang="cs-CZ" b="1" dirty="0" smtClean="0">
                <a:solidFill>
                  <a:srgbClr val="0070C0"/>
                </a:solidFill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cs-CZ" sz="2800" dirty="0" smtClean="0"/>
              <a:t>přesné nastavení polohy</a:t>
            </a:r>
          </a:p>
          <a:p>
            <a:pPr>
              <a:buFont typeface="Wingdings" pitchFamily="2" charset="2"/>
              <a:buChar char="§"/>
            </a:pPr>
            <a:r>
              <a:rPr lang="cs-CZ" sz="2800" dirty="0" smtClean="0"/>
              <a:t>jednoduchá obsluha</a:t>
            </a:r>
          </a:p>
          <a:p>
            <a:pPr>
              <a:buFont typeface="Wingdings" pitchFamily="2" charset="2"/>
              <a:buChar char="§"/>
            </a:pPr>
            <a:r>
              <a:rPr lang="cs-CZ" sz="2800" dirty="0" smtClean="0"/>
              <a:t>není nutná zpětná vazba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0070C0"/>
                </a:solidFill>
              </a:rPr>
              <a:t>Nevýhody:</a:t>
            </a:r>
          </a:p>
          <a:p>
            <a:pPr>
              <a:buFont typeface="Wingdings" pitchFamily="2" charset="2"/>
              <a:buChar char="§"/>
            </a:pPr>
            <a:r>
              <a:rPr lang="cs-CZ" sz="2800" dirty="0" smtClean="0"/>
              <a:t>trvalý </a:t>
            </a:r>
            <a:r>
              <a:rPr lang="cs-CZ" sz="2800" dirty="0"/>
              <a:t>odběr proudu </a:t>
            </a:r>
            <a:r>
              <a:rPr lang="cs-CZ" sz="2800" dirty="0" smtClean="0"/>
              <a:t>(i v klidu)</a:t>
            </a:r>
          </a:p>
          <a:p>
            <a:pPr>
              <a:buFont typeface="Wingdings" pitchFamily="2" charset="2"/>
              <a:buChar char="§"/>
            </a:pPr>
            <a:r>
              <a:rPr lang="cs-CZ" sz="2800" dirty="0" smtClean="0"/>
              <a:t>nevýhodný poměr </a:t>
            </a:r>
            <a:r>
              <a:rPr lang="cs-CZ" sz="2800" dirty="0"/>
              <a:t>výkonu (kroutícího momentu) vůči hmotnosti </a:t>
            </a:r>
            <a:r>
              <a:rPr lang="cs-CZ" sz="2800" dirty="0" smtClean="0"/>
              <a:t>motoru </a:t>
            </a:r>
          </a:p>
          <a:p>
            <a:pPr>
              <a:buFont typeface="Wingdings" pitchFamily="2" charset="2"/>
              <a:buChar char="§"/>
            </a:pPr>
            <a:r>
              <a:rPr lang="cs-CZ" sz="2800" dirty="0" smtClean="0"/>
              <a:t>cena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571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6" r="26374"/>
          <a:stretch/>
        </p:blipFill>
        <p:spPr bwMode="auto">
          <a:xfrm>
            <a:off x="5076056" y="1772816"/>
            <a:ext cx="406794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Výhled budoucnosti motorů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 smtClean="0">
                <a:solidFill>
                  <a:srgbClr val="0070C0"/>
                </a:solidFill>
              </a:rPr>
              <a:t>Nárůst používání: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smtClean="0"/>
              <a:t>synchronních motorů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smtClean="0"/>
              <a:t>motorů s permanentními magnety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smtClean="0"/>
              <a:t>lineárních motorů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rgbClr val="0070C0"/>
                </a:solidFill>
              </a:rPr>
              <a:t>Nové využití: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smtClean="0"/>
              <a:t>maticové měniče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smtClean="0"/>
              <a:t>kompatibilní usměrňovače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smtClean="0"/>
              <a:t>inteligentní pohony se signálovým procesorem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smtClean="0"/>
              <a:t>nové algoritmy řízení, spínací frekvencí nad 20 kHz</a:t>
            </a:r>
            <a:endParaRPr lang="cs-CZ" sz="2400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27152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Použité zdroje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248472"/>
          </a:xfrm>
        </p:spPr>
        <p:txBody>
          <a:bodyPr/>
          <a:lstStyle/>
          <a:p>
            <a:r>
              <a:rPr lang="cs-CZ" sz="2000" dirty="0">
                <a:hlinkClick r:id="rId2"/>
              </a:rPr>
              <a:t>http://homen.vsb.cz/~</a:t>
            </a:r>
            <a:r>
              <a:rPr lang="cs-CZ" sz="2000" dirty="0" smtClean="0">
                <a:hlinkClick r:id="rId2"/>
              </a:rPr>
              <a:t>vac174/vyuka/EP%20PEZ+USP/Studijni_opory/Motory_v_aute.pdf</a:t>
            </a:r>
            <a:endParaRPr lang="cs-CZ" sz="2000" dirty="0" smtClean="0"/>
          </a:p>
          <a:p>
            <a:r>
              <a:rPr lang="cs-CZ" sz="2000" dirty="0">
                <a:hlinkClick r:id="rId3"/>
              </a:rPr>
              <a:t>https://</a:t>
            </a:r>
            <a:r>
              <a:rPr lang="cs-CZ" sz="2000" dirty="0" smtClean="0">
                <a:hlinkClick r:id="rId3"/>
              </a:rPr>
              <a:t>dspace.vutbr.cz/bitstream/handle/11012/14495/Vlastnosti%20st%C4%9Bra%C4%8Dov%C3%A9ho%20motorku.pdf?sequence=1</a:t>
            </a:r>
            <a:endParaRPr lang="cs-CZ" sz="2000" dirty="0" smtClean="0"/>
          </a:p>
          <a:p>
            <a:r>
              <a:rPr lang="cs-CZ" sz="2000" dirty="0">
                <a:hlinkClick r:id="rId4"/>
              </a:rPr>
              <a:t>http://</a:t>
            </a:r>
            <a:r>
              <a:rPr lang="cs-CZ" sz="2000" dirty="0" smtClean="0">
                <a:hlinkClick r:id="rId4"/>
              </a:rPr>
              <a:t>iautodily.cz</a:t>
            </a:r>
            <a:endParaRPr lang="cs-CZ" sz="2000" dirty="0" smtClean="0"/>
          </a:p>
          <a:p>
            <a:r>
              <a:rPr lang="cs-CZ" sz="2000" dirty="0">
                <a:hlinkClick r:id="rId5"/>
              </a:rPr>
              <a:t>http://</a:t>
            </a:r>
            <a:r>
              <a:rPr lang="cs-CZ" sz="2000" dirty="0" smtClean="0">
                <a:hlinkClick r:id="rId5"/>
              </a:rPr>
              <a:t>www.uzimex.cz/soubory/20070103_maxon_serial.pdf</a:t>
            </a:r>
            <a:endParaRPr lang="cs-CZ" sz="2000" dirty="0" smtClean="0"/>
          </a:p>
          <a:p>
            <a:r>
              <a:rPr lang="cs-CZ" sz="2000" dirty="0">
                <a:hlinkClick r:id="rId6"/>
              </a:rPr>
              <a:t>http://</a:t>
            </a:r>
            <a:r>
              <a:rPr lang="cs-CZ" sz="2000" dirty="0" smtClean="0">
                <a:hlinkClick r:id="rId6"/>
              </a:rPr>
              <a:t>robotika.cz/articles/steppers/cs</a:t>
            </a:r>
            <a:endParaRPr lang="cs-CZ" sz="2000" dirty="0" smtClean="0"/>
          </a:p>
          <a:p>
            <a:r>
              <a:rPr lang="cs-CZ" sz="2000" dirty="0">
                <a:hlinkClick r:id="rId7"/>
              </a:rPr>
              <a:t>http://</a:t>
            </a:r>
            <a:r>
              <a:rPr lang="cs-CZ" sz="2000" dirty="0" smtClean="0">
                <a:hlinkClick r:id="rId7"/>
              </a:rPr>
              <a:t>fei1.vsb.cz/kat420/vyuka/hgf/rozvody_lomy/04_el_stroje.pdf</a:t>
            </a:r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>
              <a:hlinkClick r:id="rId8"/>
            </a:endParaRP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11019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410" y="1772816"/>
            <a:ext cx="2709590" cy="194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Elektrické motory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2009" y="1772816"/>
            <a:ext cx="9144000" cy="4968552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ELEKTROMOTOR</a:t>
            </a:r>
            <a:r>
              <a:rPr lang="cs-CZ" sz="2800" dirty="0" smtClean="0"/>
              <a:t> </a:t>
            </a:r>
            <a:r>
              <a:rPr lang="cs-CZ" sz="2800" dirty="0"/>
              <a:t>je elektrický </a:t>
            </a:r>
            <a:r>
              <a:rPr lang="cs-CZ" sz="2800" dirty="0" smtClean="0"/>
              <a:t>stroj: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 smtClean="0"/>
              <a:t>slouží k </a:t>
            </a:r>
            <a:r>
              <a:rPr lang="cs-CZ" sz="2000" dirty="0"/>
              <a:t>přeměně elektrické energie </a:t>
            </a:r>
          </a:p>
          <a:p>
            <a:pPr marL="0" indent="0">
              <a:buNone/>
            </a:pPr>
            <a:r>
              <a:rPr lang="cs-CZ" sz="2000" dirty="0" smtClean="0"/>
              <a:t>     na mechanickou práci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 smtClean="0"/>
              <a:t>využívá silových účinků magnetického pole</a:t>
            </a:r>
          </a:p>
          <a:p>
            <a:pPr marL="0" indent="0" algn="just">
              <a:buNone/>
            </a:pPr>
            <a:endParaRPr lang="cs-CZ" sz="1800" dirty="0" smtClean="0"/>
          </a:p>
          <a:p>
            <a:pPr marL="0" indent="0" algn="just">
              <a:buNone/>
            </a:pPr>
            <a:r>
              <a:rPr lang="cs-CZ" sz="1800" dirty="0" smtClean="0"/>
              <a:t>Průchodem </a:t>
            </a:r>
            <a:r>
              <a:rPr lang="cs-CZ" sz="1800" dirty="0"/>
              <a:t>elektrického proudu vinutím statoru a vinutím rotoru se vytváří </a:t>
            </a:r>
            <a:r>
              <a:rPr lang="cs-CZ" sz="1800" dirty="0" smtClean="0"/>
              <a:t>dvě </a:t>
            </a:r>
            <a:r>
              <a:rPr lang="cs-CZ" sz="1800" dirty="0"/>
              <a:t>magnetická pole, která na sebe vzájemně působí přitažlivými a odpudivými silami tak, </a:t>
            </a:r>
            <a:r>
              <a:rPr lang="cs-CZ" sz="1800" dirty="0" smtClean="0"/>
              <a:t>   že </a:t>
            </a:r>
            <a:r>
              <a:rPr lang="cs-CZ" sz="1800" dirty="0"/>
              <a:t>se rotor </a:t>
            </a:r>
            <a:r>
              <a:rPr lang="cs-CZ" sz="1800" dirty="0" smtClean="0"/>
              <a:t>otáčí</a:t>
            </a:r>
            <a:endParaRPr lang="cs-CZ" sz="2800" dirty="0" smtClean="0"/>
          </a:p>
          <a:p>
            <a:pPr>
              <a:buFont typeface="Wingdings" pitchFamily="2" charset="2"/>
              <a:buChar char="§"/>
            </a:pPr>
            <a:r>
              <a:rPr lang="cs-CZ" sz="2000" dirty="0"/>
              <a:t>účinnost se pohybuje mezi </a:t>
            </a:r>
            <a:r>
              <a:rPr lang="cs-CZ" sz="2000" b="1" dirty="0"/>
              <a:t>75 – 90 </a:t>
            </a:r>
            <a:r>
              <a:rPr lang="cs-CZ" sz="2000" b="1" dirty="0" smtClean="0"/>
              <a:t>%</a:t>
            </a:r>
          </a:p>
          <a:p>
            <a:pPr>
              <a:buFont typeface="Wingdings" pitchFamily="2" charset="2"/>
              <a:buChar char="§"/>
            </a:pPr>
            <a:endParaRPr lang="cs-CZ" sz="2000" b="1" dirty="0" smtClean="0"/>
          </a:p>
          <a:p>
            <a:pPr marL="0" indent="0">
              <a:buNone/>
            </a:pPr>
            <a:r>
              <a:rPr lang="cs-CZ" sz="2000" b="1" dirty="0" smtClean="0"/>
              <a:t>Elektromotor má dvě základní části:</a:t>
            </a:r>
          </a:p>
          <a:p>
            <a:pPr marL="457200" indent="-457200">
              <a:buAutoNum type="alphaLcParenR"/>
            </a:pPr>
            <a:r>
              <a:rPr lang="cs-CZ" sz="2000" b="1" dirty="0" smtClean="0">
                <a:solidFill>
                  <a:srgbClr val="0070C0"/>
                </a:solidFill>
              </a:rPr>
              <a:t>stator</a:t>
            </a:r>
            <a:r>
              <a:rPr lang="cs-CZ" sz="2000" b="1" dirty="0" smtClean="0"/>
              <a:t> </a:t>
            </a:r>
            <a:r>
              <a:rPr lang="cs-CZ" sz="2000" dirty="0" smtClean="0"/>
              <a:t>– nepohyblivá část</a:t>
            </a:r>
          </a:p>
          <a:p>
            <a:pPr marL="457200" indent="-457200">
              <a:buAutoNum type="alphaLcParenR"/>
            </a:pPr>
            <a:r>
              <a:rPr lang="cs-CZ" sz="2000" b="1" dirty="0" smtClean="0">
                <a:solidFill>
                  <a:srgbClr val="0070C0"/>
                </a:solidFill>
              </a:rPr>
              <a:t>rotor</a:t>
            </a:r>
            <a:r>
              <a:rPr lang="cs-CZ" sz="2000" dirty="0" smtClean="0"/>
              <a:t> (kotva) - pohyblivá část, </a:t>
            </a:r>
            <a:r>
              <a:rPr lang="cs-CZ" sz="2000" dirty="0"/>
              <a:t>která se otáčí uvnitř </a:t>
            </a:r>
            <a:r>
              <a:rPr lang="cs-CZ" sz="2000" dirty="0" smtClean="0"/>
              <a:t>statoru</a:t>
            </a:r>
          </a:p>
        </p:txBody>
      </p:sp>
    </p:spTree>
    <p:extLst>
      <p:ext uri="{BB962C8B-B14F-4D97-AF65-F5344CB8AC3E}">
        <p14:creationId xmlns:p14="http://schemas.microsoft.com/office/powerpoint/2010/main" val="150820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Princip funkce  motoru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0070C0"/>
                </a:solidFill>
              </a:rPr>
              <a:t>Síla</a:t>
            </a:r>
            <a:r>
              <a:rPr lang="cs-CZ" dirty="0" smtClean="0"/>
              <a:t> působící na vodič, kterým protéká proud: </a:t>
            </a:r>
          </a:p>
          <a:p>
            <a:endParaRPr lang="cs-CZ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5400"/>
            <a:ext cx="2880320" cy="285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043" y="3215400"/>
            <a:ext cx="288032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154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921" y="2708920"/>
            <a:ext cx="172819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30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Rozdělení elektromotorů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903649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10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Elektromotorek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853136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rgbClr val="0070C0"/>
                </a:solidFill>
              </a:rPr>
              <a:t>Elektromotorek 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elektrický motor malého výkonu</a:t>
            </a:r>
          </a:p>
          <a:p>
            <a:pPr>
              <a:buFont typeface="Wingdings" pitchFamily="2" charset="2"/>
              <a:buChar char="§"/>
            </a:pPr>
            <a:r>
              <a:rPr lang="cs-CZ" sz="2800" dirty="0" smtClean="0"/>
              <a:t>princip funkce je shodný s klasickým elektromotorem</a:t>
            </a:r>
          </a:p>
          <a:p>
            <a:pPr marL="0" indent="0">
              <a:buNone/>
            </a:pPr>
            <a:r>
              <a:rPr lang="cs-CZ" b="1" dirty="0" smtClean="0"/>
              <a:t>V automobilu se používají elektromotory:</a:t>
            </a:r>
          </a:p>
          <a:p>
            <a:pPr>
              <a:buFont typeface="Wingdings" pitchFamily="2" charset="2"/>
              <a:buChar char="§"/>
            </a:pPr>
            <a:r>
              <a:rPr lang="cs-CZ" dirty="0"/>
              <a:t>m</a:t>
            </a:r>
            <a:r>
              <a:rPr lang="cs-CZ" dirty="0" smtClean="0"/>
              <a:t>alého výkonu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napájené stejnosměrným proudem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motor největšího výkonu v automobilu               - spouštěč (P = 0,5 – 2 kW)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930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Klasický stejnosměrný motor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39" y="1755120"/>
            <a:ext cx="7128792" cy="469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0" y="1772816"/>
            <a:ext cx="1043608" cy="4680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8100392" y="1772816"/>
            <a:ext cx="1043608" cy="4680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120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Vlastnosti DC motorů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rgbClr val="0070C0"/>
                </a:solidFill>
              </a:rPr>
              <a:t>Výhody:</a:t>
            </a:r>
          </a:p>
          <a:p>
            <a:pPr>
              <a:buFont typeface="Wingdings" pitchFamily="2" charset="2"/>
              <a:buChar char="§"/>
            </a:pPr>
            <a:r>
              <a:rPr lang="cs-CZ" sz="1800" dirty="0" smtClean="0"/>
              <a:t>dosáhnou </a:t>
            </a:r>
            <a:r>
              <a:rPr lang="cs-CZ" sz="1800" dirty="0"/>
              <a:t>libovolných </a:t>
            </a:r>
            <a:r>
              <a:rPr lang="cs-CZ" sz="1800" dirty="0" smtClean="0"/>
              <a:t> otáček (omezení pouze mechanickou konstrukcí)</a:t>
            </a:r>
          </a:p>
          <a:p>
            <a:pPr>
              <a:buFont typeface="Wingdings" pitchFamily="2" charset="2"/>
              <a:buChar char="§"/>
            </a:pPr>
            <a:r>
              <a:rPr lang="cs-CZ" sz="1800" b="1" dirty="0" smtClean="0"/>
              <a:t>hospodárná a plynulá regulace rychlosti </a:t>
            </a:r>
            <a:r>
              <a:rPr lang="cs-CZ" sz="1800" dirty="0"/>
              <a:t>změnou </a:t>
            </a:r>
            <a:r>
              <a:rPr lang="cs-CZ" sz="1800" dirty="0" smtClean="0"/>
              <a:t>velikosti napájecího napětí </a:t>
            </a:r>
          </a:p>
          <a:p>
            <a:pPr>
              <a:buFont typeface="Wingdings" pitchFamily="2" charset="2"/>
              <a:buChar char="§"/>
            </a:pPr>
            <a:r>
              <a:rPr lang="cs-CZ" sz="1800" b="1" dirty="0" smtClean="0"/>
              <a:t>velký záběrný moment </a:t>
            </a:r>
            <a:r>
              <a:rPr lang="cs-CZ" sz="1800" dirty="0" smtClean="0"/>
              <a:t>(sériový motor)</a:t>
            </a:r>
          </a:p>
          <a:p>
            <a:pPr>
              <a:buFont typeface="Wingdings" pitchFamily="2" charset="2"/>
              <a:buChar char="§"/>
            </a:pPr>
            <a:r>
              <a:rPr lang="cs-CZ" sz="1800" dirty="0" smtClean="0"/>
              <a:t>relativní </a:t>
            </a:r>
            <a:r>
              <a:rPr lang="cs-CZ" sz="1800" dirty="0"/>
              <a:t>jednoduchost a univerzálnost </a:t>
            </a:r>
            <a:r>
              <a:rPr lang="cs-CZ" sz="1800" dirty="0" smtClean="0"/>
              <a:t>využití </a:t>
            </a:r>
            <a:endParaRPr lang="cs-CZ" sz="1800" dirty="0"/>
          </a:p>
          <a:p>
            <a:pPr marL="0" indent="0">
              <a:buNone/>
            </a:pPr>
            <a:r>
              <a:rPr lang="cs-CZ" b="1" dirty="0" smtClean="0">
                <a:solidFill>
                  <a:srgbClr val="0070C0"/>
                </a:solidFill>
              </a:rPr>
              <a:t>Nevýhody:</a:t>
            </a:r>
          </a:p>
          <a:p>
            <a:pPr>
              <a:buFont typeface="Wingdings" pitchFamily="2" charset="2"/>
              <a:buChar char="§"/>
            </a:pPr>
            <a:r>
              <a:rPr lang="cs-CZ" sz="1800" b="1" dirty="0"/>
              <a:t>existence </a:t>
            </a:r>
            <a:r>
              <a:rPr lang="cs-CZ" sz="1800" b="1" dirty="0" smtClean="0"/>
              <a:t>komutátoru </a:t>
            </a:r>
            <a:r>
              <a:rPr lang="cs-CZ" sz="1800" dirty="0" smtClean="0"/>
              <a:t>- náchylnost </a:t>
            </a:r>
            <a:r>
              <a:rPr lang="cs-CZ" sz="1800" dirty="0"/>
              <a:t>k </a:t>
            </a:r>
            <a:r>
              <a:rPr lang="cs-CZ" sz="1800" dirty="0" smtClean="0"/>
              <a:t>poruchám, </a:t>
            </a:r>
            <a:r>
              <a:rPr lang="cs-CZ" sz="1800" dirty="0"/>
              <a:t>náročný na </a:t>
            </a:r>
            <a:r>
              <a:rPr lang="cs-CZ" sz="1800" dirty="0" smtClean="0"/>
              <a:t>údržbu, jiskření </a:t>
            </a:r>
            <a:r>
              <a:rPr lang="cs-CZ" sz="1800" dirty="0"/>
              <a:t>na </a:t>
            </a:r>
            <a:r>
              <a:rPr lang="cs-CZ" sz="1800" dirty="0" smtClean="0"/>
              <a:t>kartáčcích je zdroj elektromagnetického rušení</a:t>
            </a:r>
          </a:p>
          <a:p>
            <a:pPr>
              <a:buFont typeface="Wingdings" pitchFamily="2" charset="2"/>
              <a:buChar char="§"/>
            </a:pPr>
            <a:r>
              <a:rPr lang="cs-CZ" sz="1800" dirty="0" smtClean="0"/>
              <a:t>s </a:t>
            </a:r>
            <a:r>
              <a:rPr lang="cs-CZ" sz="1800" dirty="0"/>
              <a:t>rozvojem </a:t>
            </a:r>
            <a:r>
              <a:rPr lang="cs-CZ" sz="1800" dirty="0" smtClean="0"/>
              <a:t>elektroniky jsou stejnosměrné </a:t>
            </a:r>
            <a:r>
              <a:rPr lang="cs-CZ" sz="1800" dirty="0"/>
              <a:t>motory postupně vytlačovány motory s rotujícím magnetickým polem buzeným </a:t>
            </a:r>
            <a:r>
              <a:rPr lang="cs-CZ" sz="1800" dirty="0" smtClean="0"/>
              <a:t>elektronicky</a:t>
            </a:r>
          </a:p>
          <a:p>
            <a:pPr>
              <a:buFont typeface="Wingdings" pitchFamily="2" charset="2"/>
              <a:buChar char="§"/>
            </a:pPr>
            <a:r>
              <a:rPr lang="cs-CZ" sz="1800" dirty="0" smtClean="0"/>
              <a:t>pro reverzaci otáček se musí přepólovat </a:t>
            </a:r>
            <a:r>
              <a:rPr lang="cs-CZ" sz="1800" b="1" dirty="0" smtClean="0"/>
              <a:t>jen stator </a:t>
            </a:r>
            <a:r>
              <a:rPr lang="cs-CZ" sz="1800" dirty="0" smtClean="0"/>
              <a:t>nebo </a:t>
            </a:r>
            <a:r>
              <a:rPr lang="cs-CZ" sz="1800" b="1" dirty="0" smtClean="0"/>
              <a:t>jen rotor</a:t>
            </a: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203927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Elektronicky komutovaný motor (EC)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40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Vlastnosti motoru EC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6868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dirty="0" smtClean="0"/>
              <a:t>pracuje autonomně nebo ve spolupráci          s programovatelným automatem 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multifunkční provoz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velký kroutící moment a vysoká účinnost 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stabilita otáček</a:t>
            </a:r>
            <a:endParaRPr lang="cs-CZ" dirty="0"/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vysoká životnost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vyšší cena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Font typeface="Wingdings" pitchFamily="2" charset="2"/>
              <a:buChar char="§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180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949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1949</Template>
  <TotalTime>1138</TotalTime>
  <Words>415</Words>
  <Application>Microsoft Office PowerPoint</Application>
  <PresentationFormat>Předvádění na obrazovce (4:3)</PresentationFormat>
  <Paragraphs>86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1949</vt:lpstr>
      <vt:lpstr>Elektromotorky A</vt:lpstr>
      <vt:lpstr>Elektrické motory</vt:lpstr>
      <vt:lpstr>Princip funkce  motoru</vt:lpstr>
      <vt:lpstr>Rozdělení elektromotorů</vt:lpstr>
      <vt:lpstr>Elektromotorek</vt:lpstr>
      <vt:lpstr>Klasický stejnosměrný motor</vt:lpstr>
      <vt:lpstr>Vlastnosti DC motorů</vt:lpstr>
      <vt:lpstr>Elektronicky komutovaný motor (EC)</vt:lpstr>
      <vt:lpstr>Vlastnosti motoru EC</vt:lpstr>
      <vt:lpstr>Krokový motor</vt:lpstr>
      <vt:lpstr>Krokový motor</vt:lpstr>
      <vt:lpstr>Výhled budoucnosti motorů</vt:lpstr>
      <vt:lpstr>Použité zdroje</vt:lpstr>
    </vt:vector>
  </TitlesOfParts>
  <Company>SPS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SPS</dc:creator>
  <cp:lastModifiedBy>SS-COPT_Kromeriz</cp:lastModifiedBy>
  <cp:revision>104</cp:revision>
  <dcterms:created xsi:type="dcterms:W3CDTF">2013-01-08T09:25:57Z</dcterms:created>
  <dcterms:modified xsi:type="dcterms:W3CDTF">2014-03-16T17:06:32Z</dcterms:modified>
</cp:coreProperties>
</file>