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3" r:id="rId3"/>
    <p:sldId id="348" r:id="rId4"/>
    <p:sldId id="346" r:id="rId5"/>
    <p:sldId id="301" r:id="rId6"/>
    <p:sldId id="302" r:id="rId7"/>
    <p:sldId id="343" r:id="rId8"/>
    <p:sldId id="344" r:id="rId9"/>
    <p:sldId id="347" r:id="rId10"/>
    <p:sldId id="337" r:id="rId11"/>
    <p:sldId id="338" r:id="rId12"/>
    <p:sldId id="339" r:id="rId13"/>
    <p:sldId id="29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50021"/>
    <a:srgbClr val="336699"/>
    <a:srgbClr val="422C16"/>
    <a:srgbClr val="0C788E"/>
    <a:srgbClr val="006666"/>
    <a:srgbClr val="54381C"/>
    <a:srgbClr val="FFFFA3"/>
    <a:srgbClr val="E6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4" autoAdjust="0"/>
  </p:normalViewPr>
  <p:slideViewPr>
    <p:cSldViewPr>
      <p:cViewPr>
        <p:scale>
          <a:sx n="66" d="100"/>
          <a:sy n="66" d="100"/>
        </p:scale>
        <p:origin x="-101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0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9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7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7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6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5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2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6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3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25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02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4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5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4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hal-imre.sk/news/ako-funguje-maf-senzor/" TargetMode="External"/><Relationship Id="rId3" Type="http://schemas.openxmlformats.org/officeDocument/2006/relationships/hyperlink" Target="http://fei1.vsb.cz/kat430/data/ae/Cidla_snimace_ovladaci%20prvky.pdf" TargetMode="External"/><Relationship Id="rId7" Type="http://schemas.openxmlformats.org/officeDocument/2006/relationships/hyperlink" Target="http://www.ms-motor-service.com.tr/ximages/pg_si_0102_cz_web.pdf" TargetMode="External"/><Relationship Id="rId2" Type="http://schemas.openxmlformats.org/officeDocument/2006/relationships/hyperlink" Target="http://cs.autolexicon.net/articles/lambda-sond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pace.vutbr.cz/bitstream/handle/11012/2053/2008_BP_Pecka_Lubos_76176.pdf?sequence=1" TargetMode="External"/><Relationship Id="rId5" Type="http://schemas.openxmlformats.org/officeDocument/2006/relationships/hyperlink" Target="http://cs.autolexicon.net/articles/parkpilot/" TargetMode="External"/><Relationship Id="rId10" Type="http://schemas.openxmlformats.org/officeDocument/2006/relationships/hyperlink" Target="http://www.csve.cz/cz/" TargetMode="External"/><Relationship Id="rId4" Type="http://schemas.openxmlformats.org/officeDocument/2006/relationships/hyperlink" Target="http://www.fordfans.cz/efi/efi.php?p=vss" TargetMode="External"/><Relationship Id="rId9" Type="http://schemas.openxmlformats.org/officeDocument/2006/relationships/hyperlink" Target="http://www.crr.vutbr.cz/system/files/brozura_08_1006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100811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/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Sondy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1179160" y="4365104"/>
            <a:ext cx="7281271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Vypracoval: Ing. Bc. Miloslav Otýpka </a:t>
            </a:r>
          </a:p>
          <a:p>
            <a:r>
              <a:rPr lang="cs-CZ" b="1" smtClean="0">
                <a:solidFill>
                  <a:schemeClr val="bg1"/>
                </a:solidFill>
              </a:rPr>
              <a:t>Kód prezentace: OPVK-TBdV-IH-AUTOROB-AE-3-ELP-OTY-003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4536504" cy="820432"/>
          </a:xfrm>
          <a:prstGeom prst="rect">
            <a:avLst/>
          </a:prstGeom>
        </p:spPr>
      </p:pic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0" y="6749721"/>
            <a:ext cx="9144000" cy="2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1400" b="1" dirty="0" smtClean="0">
                <a:solidFill>
                  <a:srgbClr val="FFFFFF"/>
                </a:solidFill>
              </a:rPr>
              <a:t>Technologie budoucnosti do výuky 		     		              CZ.1.07/1.1.38/02.0032</a:t>
            </a:r>
          </a:p>
          <a:p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Hallova</a:t>
            </a:r>
            <a:r>
              <a:rPr lang="cs-CZ" dirty="0" smtClean="0">
                <a:solidFill>
                  <a:schemeClr val="bg1"/>
                </a:solidFill>
              </a:rPr>
              <a:t> sonda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err="1" smtClean="0">
                <a:solidFill>
                  <a:schemeClr val="bg1"/>
                </a:solidFill>
              </a:rPr>
              <a:t>Hallovo</a:t>
            </a:r>
            <a:r>
              <a:rPr lang="cs-CZ" dirty="0" smtClean="0">
                <a:solidFill>
                  <a:schemeClr val="bg1"/>
                </a:solidFill>
              </a:rPr>
              <a:t> napětí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916832"/>
            <a:ext cx="43924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solidFill>
                  <a:srgbClr val="0070C0"/>
                </a:solidFill>
              </a:rPr>
              <a:t>Hallův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článek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tenká polovodičová destička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dva </a:t>
            </a:r>
            <a:r>
              <a:rPr lang="cs-CZ" dirty="0"/>
              <a:t>páry </a:t>
            </a:r>
            <a:r>
              <a:rPr lang="cs-CZ" dirty="0" smtClean="0"/>
              <a:t>kontaktů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široké </a:t>
            </a:r>
            <a:r>
              <a:rPr lang="cs-CZ" dirty="0"/>
              <a:t>kontakty </a:t>
            </a:r>
            <a:r>
              <a:rPr lang="cs-CZ" dirty="0" smtClean="0"/>
              <a:t>- přívod proudu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úzké kontakty - </a:t>
            </a:r>
            <a:r>
              <a:rPr lang="cs-CZ" dirty="0"/>
              <a:t>odvádění </a:t>
            </a:r>
            <a:r>
              <a:rPr lang="cs-CZ" dirty="0" smtClean="0"/>
              <a:t>Uh</a:t>
            </a:r>
            <a:endParaRPr lang="cs-CZ" dirty="0"/>
          </a:p>
          <a:p>
            <a:r>
              <a:rPr lang="cs-CZ" b="1" dirty="0" smtClean="0">
                <a:solidFill>
                  <a:srgbClr val="00B050"/>
                </a:solidFill>
              </a:rPr>
              <a:t>B = 0: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proudové </a:t>
            </a:r>
            <a:r>
              <a:rPr lang="cs-CZ" dirty="0"/>
              <a:t>čáry v destičce rozloženy rovnoměrně </a:t>
            </a:r>
            <a:endParaRPr lang="cs-CZ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Uh </a:t>
            </a:r>
            <a:r>
              <a:rPr lang="cs-CZ" dirty="0"/>
              <a:t>= </a:t>
            </a:r>
            <a:r>
              <a:rPr lang="cs-CZ" dirty="0" smtClean="0"/>
              <a:t>0 </a:t>
            </a:r>
            <a:r>
              <a:rPr lang="cs-CZ" dirty="0"/>
              <a:t>V </a:t>
            </a:r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B &gt; 0: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proudové </a:t>
            </a:r>
            <a:r>
              <a:rPr lang="cs-CZ" dirty="0"/>
              <a:t>čáry </a:t>
            </a:r>
            <a:r>
              <a:rPr lang="cs-CZ" dirty="0" smtClean="0"/>
              <a:t>stlačené k </a:t>
            </a:r>
            <a:r>
              <a:rPr lang="cs-CZ" dirty="0"/>
              <a:t>jedné straně </a:t>
            </a:r>
            <a:r>
              <a:rPr lang="cs-CZ" dirty="0" smtClean="0"/>
              <a:t>destičky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na </a:t>
            </a:r>
            <a:r>
              <a:rPr lang="cs-CZ" dirty="0"/>
              <a:t>úzkých kontaktech rozdíl </a:t>
            </a:r>
            <a:r>
              <a:rPr lang="cs-CZ" dirty="0" smtClean="0"/>
              <a:t>potenciálů </a:t>
            </a:r>
            <a:r>
              <a:rPr lang="cs-CZ" b="1" dirty="0" smtClean="0">
                <a:solidFill>
                  <a:srgbClr val="FF0000"/>
                </a:solidFill>
              </a:rPr>
              <a:t>→  </a:t>
            </a:r>
            <a:r>
              <a:rPr lang="cs-CZ" dirty="0" err="1">
                <a:solidFill>
                  <a:srgbClr val="FF0000"/>
                </a:solidFill>
              </a:rPr>
              <a:t>Hallovo</a:t>
            </a:r>
            <a:r>
              <a:rPr lang="cs-CZ" dirty="0">
                <a:solidFill>
                  <a:srgbClr val="FF0000"/>
                </a:solidFill>
              </a:rPr>
              <a:t> napětí </a:t>
            </a:r>
            <a:r>
              <a:rPr lang="cs-CZ" dirty="0" smtClean="0">
                <a:solidFill>
                  <a:srgbClr val="FF0000"/>
                </a:solidFill>
              </a:rPr>
              <a:t>(Uh)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69270" y="1916832"/>
            <a:ext cx="3960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Čím </a:t>
            </a:r>
            <a:r>
              <a:rPr lang="cs-CZ" dirty="0"/>
              <a:t>tenčí </a:t>
            </a:r>
            <a:r>
              <a:rPr lang="cs-CZ" dirty="0" smtClean="0"/>
              <a:t>destička, </a:t>
            </a:r>
            <a:r>
              <a:rPr lang="cs-CZ" dirty="0"/>
              <a:t>tím </a:t>
            </a:r>
            <a:r>
              <a:rPr lang="cs-CZ" dirty="0" smtClean="0"/>
              <a:t>je </a:t>
            </a:r>
            <a:r>
              <a:rPr lang="cs-CZ" dirty="0" err="1" smtClean="0"/>
              <a:t>Hallova</a:t>
            </a:r>
            <a:r>
              <a:rPr lang="cs-CZ" dirty="0" smtClean="0"/>
              <a:t>  </a:t>
            </a:r>
            <a:r>
              <a:rPr lang="cs-CZ" dirty="0"/>
              <a:t>sonda </a:t>
            </a:r>
            <a:r>
              <a:rPr lang="cs-CZ" dirty="0" smtClean="0"/>
              <a:t>citlivější</a:t>
            </a:r>
          </a:p>
          <a:p>
            <a:r>
              <a:rPr lang="cs-CZ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err="1" smtClean="0"/>
              <a:t>Hallovy</a:t>
            </a:r>
            <a:r>
              <a:rPr lang="cs-CZ" dirty="0" smtClean="0"/>
              <a:t> sondy – lineární </a:t>
            </a:r>
            <a:r>
              <a:rPr lang="cs-CZ" dirty="0"/>
              <a:t>růst (Uh</a:t>
            </a:r>
            <a:r>
              <a:rPr lang="cs-CZ" dirty="0" smtClean="0"/>
              <a:t>):</a:t>
            </a:r>
          </a:p>
          <a:p>
            <a:r>
              <a:rPr lang="cs-CZ" dirty="0" smtClean="0"/>
              <a:t>                    </a:t>
            </a:r>
          </a:p>
          <a:p>
            <a:r>
              <a:rPr lang="cs-CZ" sz="2000" b="1" i="1" dirty="0">
                <a:solidFill>
                  <a:srgbClr val="FF0000"/>
                </a:solidFill>
              </a:rPr>
              <a:t> </a:t>
            </a:r>
            <a:r>
              <a:rPr lang="cs-CZ" sz="2000" b="1" i="1" dirty="0" smtClean="0">
                <a:solidFill>
                  <a:srgbClr val="FF0000"/>
                </a:solidFill>
              </a:rPr>
              <a:t>                Uh </a:t>
            </a:r>
            <a:r>
              <a:rPr lang="cs-CZ" sz="2000" b="1" i="1" dirty="0"/>
              <a:t>= </a:t>
            </a:r>
            <a:r>
              <a:rPr lang="cs-CZ" sz="2000" b="1" i="1" dirty="0" err="1" smtClean="0"/>
              <a:t>k.l.B</a:t>
            </a:r>
            <a:endParaRPr lang="cs-CZ" sz="2000" b="1" i="1" dirty="0" smtClean="0"/>
          </a:p>
          <a:p>
            <a:endParaRPr lang="cs-CZ" sz="2000" dirty="0"/>
          </a:p>
          <a:p>
            <a:r>
              <a:rPr lang="cs-CZ" b="1" i="1" dirty="0"/>
              <a:t>k</a:t>
            </a:r>
            <a:r>
              <a:rPr lang="cs-CZ" dirty="0"/>
              <a:t> - konstanta závislá </a:t>
            </a:r>
            <a:r>
              <a:rPr lang="cs-CZ" dirty="0" smtClean="0"/>
              <a:t>na</a:t>
            </a:r>
            <a:r>
              <a:rPr lang="cs-CZ" dirty="0"/>
              <a:t> </a:t>
            </a:r>
            <a:r>
              <a:rPr lang="cs-CZ" dirty="0" smtClean="0"/>
              <a:t>materiálu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tloušťce </a:t>
            </a:r>
            <a:r>
              <a:rPr lang="cs-CZ" dirty="0"/>
              <a:t>a </a:t>
            </a:r>
            <a:r>
              <a:rPr lang="cs-CZ" dirty="0" smtClean="0"/>
              <a:t>polovodiči</a:t>
            </a:r>
            <a:endParaRPr lang="cs-CZ" dirty="0"/>
          </a:p>
          <a:p>
            <a:r>
              <a:rPr lang="cs-CZ" b="1" i="1" dirty="0"/>
              <a:t>I </a:t>
            </a:r>
            <a:r>
              <a:rPr lang="cs-CZ" dirty="0"/>
              <a:t>- </a:t>
            </a:r>
            <a:r>
              <a:rPr lang="cs-CZ" dirty="0" smtClean="0"/>
              <a:t>proud </a:t>
            </a:r>
            <a:r>
              <a:rPr lang="cs-CZ" dirty="0"/>
              <a:t>protékající </a:t>
            </a:r>
            <a:r>
              <a:rPr lang="cs-CZ" dirty="0" smtClean="0"/>
              <a:t>destičkou</a:t>
            </a:r>
            <a:endParaRPr lang="cs-CZ" dirty="0"/>
          </a:p>
          <a:p>
            <a:r>
              <a:rPr lang="cs-CZ" b="1" i="1" dirty="0"/>
              <a:t>B</a:t>
            </a:r>
            <a:r>
              <a:rPr lang="cs-CZ" dirty="0"/>
              <a:t> - indukce magnetického </a:t>
            </a:r>
            <a:r>
              <a:rPr lang="cs-CZ" dirty="0" smtClean="0"/>
              <a:t>pole</a:t>
            </a:r>
          </a:p>
          <a:p>
            <a:endParaRPr lang="cs-CZ" dirty="0" smtClean="0"/>
          </a:p>
        </p:txBody>
      </p:sp>
      <p:cxnSp>
        <p:nvCxnSpPr>
          <p:cNvPr id="6" name="Přímá spojnice 5"/>
          <p:cNvCxnSpPr/>
          <p:nvPr/>
        </p:nvCxnSpPr>
        <p:spPr>
          <a:xfrm>
            <a:off x="4860032" y="1703043"/>
            <a:ext cx="0" cy="4680520"/>
          </a:xfrm>
          <a:prstGeom prst="line">
            <a:avLst/>
          </a:prstGeom>
          <a:ln w="4445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4147" r="5592" b="3889"/>
          <a:stretch/>
        </p:blipFill>
        <p:spPr bwMode="auto">
          <a:xfrm>
            <a:off x="2760262" y="3827656"/>
            <a:ext cx="1653750" cy="26256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Hallova</a:t>
            </a:r>
            <a:r>
              <a:rPr lang="cs-CZ" dirty="0" smtClean="0">
                <a:solidFill>
                  <a:schemeClr val="bg1"/>
                </a:solidFill>
              </a:rPr>
              <a:t> sonda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vlastnosti - použití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6458" y="242088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systémy ABS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řízení zapalování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dobíjení akumulátorů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diagnostika alternátorů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měření </a:t>
            </a:r>
            <a:r>
              <a:rPr lang="cs-CZ" dirty="0" smtClean="0"/>
              <a:t>otáček - tachometry</a:t>
            </a:r>
            <a:endParaRPr lang="cs-CZ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měření stejnosměrných proudů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řízení </a:t>
            </a:r>
            <a:r>
              <a:rPr lang="cs-CZ" dirty="0"/>
              <a:t>motorů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napájecí </a:t>
            </a:r>
            <a:r>
              <a:rPr lang="cs-CZ" dirty="0"/>
              <a:t>zdroje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řízení svařovacích proudů</a:t>
            </a:r>
            <a:endParaRPr lang="cs-CZ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proudová </a:t>
            </a:r>
            <a:r>
              <a:rPr lang="cs-CZ" dirty="0"/>
              <a:t>ochrana silových </a:t>
            </a:r>
            <a:r>
              <a:rPr lang="cs-CZ" dirty="0" smtClean="0"/>
              <a:t>polovodičů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inteligentní senzory - programovatelné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716016" y="195922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Použití: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1" y="4503896"/>
            <a:ext cx="2484931" cy="1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275331" y="1959223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b="1" dirty="0" smtClean="0">
                <a:solidFill>
                  <a:srgbClr val="0070C0"/>
                </a:solidFill>
              </a:rPr>
              <a:t>Vlastnosti: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256490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magnetické indukce &gt; 1 </a:t>
            </a:r>
            <a:r>
              <a:rPr lang="cs-CZ" sz="2000" dirty="0" err="1">
                <a:solidFill>
                  <a:srgbClr val="000000"/>
                </a:solidFill>
              </a:rPr>
              <a:t>mT</a:t>
            </a:r>
            <a:endParaRPr lang="cs-CZ" sz="2000" dirty="0">
              <a:solidFill>
                <a:srgbClr val="00000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teplota cca –100°C až +100°C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frekvence 0 do 30 kHz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robustní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odolává </a:t>
            </a:r>
            <a:r>
              <a:rPr lang="cs-CZ" sz="2000" dirty="0">
                <a:solidFill>
                  <a:srgbClr val="000000"/>
                </a:solidFill>
              </a:rPr>
              <a:t>znečištění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levné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4414012" y="1798742"/>
            <a:ext cx="0" cy="4680520"/>
          </a:xfrm>
          <a:prstGeom prst="line">
            <a:avLst/>
          </a:prstGeom>
          <a:ln w="4445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http://cs.autolexicon.net/articles/lambda-sonda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fei1.vsb.cz/kat430/data/ae/Cidla_snimace_ovladaci%20prvky.pdf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www.fordfans.cz/efi/efi.php?p=vss</a:t>
            </a:r>
            <a:endParaRPr lang="cs-CZ" sz="2000" dirty="0" smtClean="0"/>
          </a:p>
          <a:p>
            <a:r>
              <a:rPr lang="cs-CZ" sz="2000" dirty="0">
                <a:hlinkClick r:id="rId5"/>
              </a:rPr>
              <a:t>http://cs.autolexicon.net/articles/parkpilot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6"/>
              </a:rPr>
              <a:t>https://</a:t>
            </a:r>
            <a:r>
              <a:rPr lang="cs-CZ" sz="2000" dirty="0" smtClean="0">
                <a:hlinkClick r:id="rId6"/>
              </a:rPr>
              <a:t>dspace.vutbr.cz/bitstream/handle/11012/2053/2008_BP_Pecka_Lubos_76176.pdf?sequence=1</a:t>
            </a:r>
            <a:endParaRPr lang="cs-CZ" sz="2000" dirty="0" smtClean="0"/>
          </a:p>
          <a:p>
            <a:r>
              <a:rPr lang="cs-CZ" sz="2000" dirty="0">
                <a:hlinkClick r:id="rId7"/>
              </a:rPr>
              <a:t>http://</a:t>
            </a:r>
            <a:r>
              <a:rPr lang="cs-CZ" sz="2000" dirty="0" smtClean="0">
                <a:hlinkClick r:id="rId7"/>
              </a:rPr>
              <a:t>www.ms-motor service.com.tr/</a:t>
            </a:r>
            <a:r>
              <a:rPr lang="cs-CZ" sz="2000" dirty="0" err="1" smtClean="0">
                <a:hlinkClick r:id="rId7"/>
              </a:rPr>
              <a:t>ximages</a:t>
            </a:r>
            <a:r>
              <a:rPr lang="cs-CZ" sz="2000" dirty="0" smtClean="0">
                <a:hlinkClick r:id="rId7"/>
              </a:rPr>
              <a:t>/pg_si_0102_cz_web.pdf</a:t>
            </a:r>
            <a:endParaRPr lang="cs-CZ" sz="2000" dirty="0" smtClean="0"/>
          </a:p>
          <a:p>
            <a:r>
              <a:rPr lang="cs-CZ" sz="2000" dirty="0">
                <a:hlinkClick r:id="rId8"/>
              </a:rPr>
              <a:t>http://www.michal-imre.sk/news/ako-funguje-maf-senzor</a:t>
            </a:r>
            <a:r>
              <a:rPr lang="cs-CZ" sz="2000" dirty="0" smtClean="0">
                <a:hlinkClick r:id="rId8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9"/>
              </a:rPr>
              <a:t>http://</a:t>
            </a:r>
            <a:r>
              <a:rPr lang="cs-CZ" sz="2000" dirty="0" smtClean="0">
                <a:hlinkClick r:id="rId9"/>
              </a:rPr>
              <a:t>www.crr.vutbr.cz/system/files/brozura_08_1006.pdf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>
              <a:hlinkClick r:id="rId10"/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101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72817"/>
            <a:ext cx="5676900" cy="470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Lambda sonda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princip funkce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 flipH="1">
            <a:off x="8986865" y="2780928"/>
            <a:ext cx="15713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62" y="1782308"/>
            <a:ext cx="42112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Lambda </a:t>
            </a:r>
            <a:r>
              <a:rPr lang="cs-CZ" sz="2400" b="1" dirty="0">
                <a:solidFill>
                  <a:srgbClr val="0070C0"/>
                </a:solidFill>
              </a:rPr>
              <a:t>sonda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elektrolyt </a:t>
            </a:r>
            <a:r>
              <a:rPr lang="cs-CZ" dirty="0"/>
              <a:t>s pevným </a:t>
            </a:r>
            <a:r>
              <a:rPr lang="cs-CZ" dirty="0" smtClean="0"/>
              <a:t>tělesem    </a:t>
            </a:r>
          </a:p>
          <a:p>
            <a:r>
              <a:rPr lang="cs-CZ" dirty="0"/>
              <a:t> </a:t>
            </a:r>
            <a:r>
              <a:rPr lang="cs-CZ" dirty="0" smtClean="0"/>
              <a:t>    na </a:t>
            </a:r>
            <a:r>
              <a:rPr lang="cs-CZ" dirty="0"/>
              <a:t>bázi oxidu </a:t>
            </a:r>
            <a:r>
              <a:rPr lang="cs-CZ" dirty="0" smtClean="0"/>
              <a:t>zirkoničitého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oxid zirkoničitý </a:t>
            </a:r>
            <a:r>
              <a:rPr lang="cs-CZ" dirty="0"/>
              <a:t>je od 300 °C vodivý </a:t>
            </a:r>
            <a:r>
              <a:rPr lang="cs-CZ" dirty="0" smtClean="0"/>
              <a:t>pro </a:t>
            </a:r>
            <a:r>
              <a:rPr lang="cs-CZ" dirty="0"/>
              <a:t>ionty </a:t>
            </a:r>
            <a:r>
              <a:rPr lang="cs-CZ" dirty="0" smtClean="0"/>
              <a:t>kyslíku</a:t>
            </a:r>
            <a:endParaRPr lang="cs-CZ" dirty="0"/>
          </a:p>
          <a:p>
            <a:r>
              <a:rPr lang="cs-CZ" b="1" dirty="0" smtClean="0"/>
              <a:t>Elektrody: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vnitřní (</a:t>
            </a:r>
            <a:r>
              <a:rPr lang="cs-CZ" dirty="0"/>
              <a:t>reference / </a:t>
            </a:r>
            <a:r>
              <a:rPr lang="cs-CZ" dirty="0" smtClean="0"/>
              <a:t>okolní vzduch</a:t>
            </a:r>
            <a:r>
              <a:rPr lang="cs-CZ" dirty="0"/>
              <a:t>) </a:t>
            </a:r>
            <a:endParaRPr lang="cs-CZ" dirty="0" smtClean="0"/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vnější (strana spalin, měřený </a:t>
            </a:r>
            <a:r>
              <a:rPr lang="cs-CZ" dirty="0"/>
              <a:t>plyn) 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Signál</a:t>
            </a:r>
            <a:r>
              <a:rPr lang="cs-CZ" dirty="0" smtClean="0"/>
              <a:t> </a:t>
            </a:r>
            <a:r>
              <a:rPr lang="cs-CZ" dirty="0"/>
              <a:t>je vytvářen ionty </a:t>
            </a:r>
            <a:r>
              <a:rPr lang="cs-CZ" dirty="0" smtClean="0"/>
              <a:t>kyslíku (pokoušejí </a:t>
            </a:r>
            <a:r>
              <a:rPr lang="cs-CZ" dirty="0"/>
              <a:t>se vyrovnat    </a:t>
            </a:r>
            <a:r>
              <a:rPr lang="cs-CZ" dirty="0" smtClean="0"/>
              <a:t>rozdíl kyslíku) </a:t>
            </a:r>
          </a:p>
          <a:p>
            <a:r>
              <a:rPr lang="cs-CZ" dirty="0" smtClean="0"/>
              <a:t>Hodnota </a:t>
            </a:r>
            <a:r>
              <a:rPr lang="cs-CZ" dirty="0"/>
              <a:t>napětí – lambda okno </a:t>
            </a:r>
            <a:r>
              <a:rPr lang="cs-CZ" dirty="0" smtClean="0"/>
              <a:t>(</a:t>
            </a:r>
            <a:r>
              <a:rPr lang="el-GR" dirty="0"/>
              <a:t>λ ~ 1) </a:t>
            </a:r>
            <a:r>
              <a:rPr lang="cs-CZ" dirty="0" smtClean="0"/>
              <a:t>se </a:t>
            </a:r>
            <a:r>
              <a:rPr lang="cs-CZ" dirty="0"/>
              <a:t>prudce mění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0 </a:t>
            </a:r>
            <a:r>
              <a:rPr lang="cs-CZ" b="1" dirty="0">
                <a:solidFill>
                  <a:srgbClr val="FF0000"/>
                </a:solidFill>
              </a:rPr>
              <a:t>- 0,1 V a 0,7 - 1 V</a:t>
            </a:r>
          </a:p>
          <a:p>
            <a:pPr marL="342900" indent="-342900">
              <a:buFont typeface="+mj-lt"/>
              <a:buAutoNum type="alphaL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0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Lambda sonda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01" y="2700210"/>
            <a:ext cx="468319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498530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B050"/>
                </a:solidFill>
              </a:rPr>
              <a:t>Bohatá spalovací směs (</a:t>
            </a:r>
            <a:r>
              <a:rPr lang="el-GR" sz="2400" b="1" dirty="0" smtClean="0">
                <a:solidFill>
                  <a:srgbClr val="00B050"/>
                </a:solidFill>
              </a:rPr>
              <a:t>λ </a:t>
            </a:r>
            <a:r>
              <a:rPr lang="el-GR" sz="2400" b="1" dirty="0">
                <a:solidFill>
                  <a:srgbClr val="00B050"/>
                </a:solidFill>
              </a:rPr>
              <a:t>&lt; </a:t>
            </a:r>
            <a:r>
              <a:rPr lang="el-GR" sz="2400" b="1" dirty="0" smtClean="0">
                <a:solidFill>
                  <a:srgbClr val="00B050"/>
                </a:solidFill>
              </a:rPr>
              <a:t>1</a:t>
            </a:r>
            <a:r>
              <a:rPr lang="cs-CZ" sz="2400" b="1" dirty="0" smtClean="0">
                <a:solidFill>
                  <a:srgbClr val="00B050"/>
                </a:solidFill>
              </a:rPr>
              <a:t>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Chudá spalovací směs  (</a:t>
            </a:r>
            <a:r>
              <a:rPr lang="el-GR" sz="2400" b="1" dirty="0" smtClean="0">
                <a:solidFill>
                  <a:srgbClr val="0070C0"/>
                </a:solidFill>
              </a:rPr>
              <a:t>λ </a:t>
            </a:r>
            <a:r>
              <a:rPr lang="el-GR" sz="2400" b="1" dirty="0">
                <a:solidFill>
                  <a:srgbClr val="0070C0"/>
                </a:solidFill>
              </a:rPr>
              <a:t>&gt; </a:t>
            </a:r>
            <a:r>
              <a:rPr lang="el-GR" sz="2400" b="1" dirty="0" smtClean="0">
                <a:solidFill>
                  <a:srgbClr val="0070C0"/>
                </a:solidFill>
              </a:rPr>
              <a:t>1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endParaRPr lang="el-GR" sz="2400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2132856"/>
            <a:ext cx="67681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Lambda sonda </a:t>
            </a:r>
            <a:r>
              <a:rPr lang="cs-CZ" sz="2800" dirty="0" smtClean="0"/>
              <a:t>= snímač </a:t>
            </a:r>
            <a:r>
              <a:rPr lang="cs-CZ" sz="2800" dirty="0"/>
              <a:t>obsahu </a:t>
            </a:r>
            <a:r>
              <a:rPr lang="cs-CZ" sz="2800" dirty="0" smtClean="0"/>
              <a:t>kyslíku</a:t>
            </a:r>
          </a:p>
          <a:p>
            <a:r>
              <a:rPr lang="cs-CZ" sz="2000" dirty="0" smtClean="0"/>
              <a:t>Udržuje </a:t>
            </a:r>
            <a:r>
              <a:rPr lang="cs-CZ" sz="2000" dirty="0"/>
              <a:t>složení směsi </a:t>
            </a:r>
            <a:r>
              <a:rPr lang="cs-CZ" sz="2000" dirty="0" smtClean="0"/>
              <a:t>palivo/vzduch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optimální oblasti, tzv. </a:t>
            </a:r>
            <a:r>
              <a:rPr lang="cs-CZ" sz="2000" b="1" dirty="0">
                <a:solidFill>
                  <a:srgbClr val="FF0000"/>
                </a:solidFill>
              </a:rPr>
              <a:t>lambda </a:t>
            </a:r>
            <a:r>
              <a:rPr lang="cs-CZ" sz="2000" b="1" dirty="0" smtClean="0">
                <a:solidFill>
                  <a:srgbClr val="FF0000"/>
                </a:solidFill>
              </a:rPr>
              <a:t>okně  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2892" y="3501008"/>
            <a:ext cx="555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Pro </a:t>
            </a:r>
            <a:r>
              <a:rPr lang="cs-CZ" sz="2000" b="1" dirty="0"/>
              <a:t>správnou </a:t>
            </a:r>
            <a:r>
              <a:rPr lang="cs-CZ" sz="2000" b="1" dirty="0" smtClean="0"/>
              <a:t>funkci katalyzátoru </a:t>
            </a:r>
          </a:p>
          <a:p>
            <a:r>
              <a:rPr lang="cs-CZ" sz="2000" b="1" dirty="0" smtClean="0"/>
              <a:t>musí </a:t>
            </a:r>
            <a:r>
              <a:rPr lang="cs-CZ" sz="2000" b="1" dirty="0"/>
              <a:t>motor </a:t>
            </a:r>
            <a:r>
              <a:rPr lang="cs-CZ" sz="2000" b="1" dirty="0" smtClean="0"/>
              <a:t>spalovat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stechiometrickou </a:t>
            </a:r>
            <a:r>
              <a:rPr lang="cs-CZ" sz="2000" dirty="0">
                <a:solidFill>
                  <a:srgbClr val="FF0000"/>
                </a:solidFill>
              </a:rPr>
              <a:t>směs </a:t>
            </a:r>
            <a:r>
              <a:rPr lang="cs-CZ" sz="2000" dirty="0" smtClean="0"/>
              <a:t>s </a:t>
            </a:r>
            <a:r>
              <a:rPr lang="cs-CZ" sz="2000" dirty="0"/>
              <a:t>hodnotou </a:t>
            </a:r>
            <a:r>
              <a:rPr lang="el-GR" sz="2000" b="1" dirty="0"/>
              <a:t>λ = 0,99 – 1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307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Lambda sonda</a:t>
            </a:r>
            <a:endParaRPr lang="cs-CZ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51520" y="2060848"/>
                <a:ext cx="8712968" cy="4186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800" b="1" dirty="0" smtClean="0">
                    <a:solidFill>
                      <a:srgbClr val="FF0000"/>
                    </a:solidFill>
                  </a:rPr>
                  <a:t>Lambda </a:t>
                </a:r>
                <a:r>
                  <a:rPr lang="el-GR" sz="2800" b="1" i="1" dirty="0">
                    <a:solidFill>
                      <a:srgbClr val="FF0000"/>
                    </a:solidFill>
                  </a:rPr>
                  <a:t>λ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 (</a:t>
                </a:r>
                <a:r>
                  <a:rPr lang="cs-CZ" sz="2800" b="1" dirty="0" err="1" smtClean="0">
                    <a:solidFill>
                      <a:srgbClr val="FF0000"/>
                    </a:solidFill>
                  </a:rPr>
                  <a:t>Excess</a:t>
                </a:r>
                <a:r>
                  <a:rPr lang="cs-CZ" sz="2800" b="1" dirty="0" smtClean="0">
                    <a:solidFill>
                      <a:srgbClr val="FF0000"/>
                    </a:solidFill>
                  </a:rPr>
                  <a:t> - Air </a:t>
                </a:r>
                <a:r>
                  <a:rPr lang="cs-CZ" sz="2800" b="1" dirty="0" err="1">
                    <a:solidFill>
                      <a:srgbClr val="FF0000"/>
                    </a:solidFill>
                  </a:rPr>
                  <a:t>Factor</a:t>
                </a:r>
                <a:r>
                  <a:rPr lang="cs-CZ" sz="2800" b="1" dirty="0" smtClean="0">
                    <a:solidFill>
                      <a:srgbClr val="FF0000"/>
                    </a:solidFill>
                  </a:rPr>
                  <a:t>): </a:t>
                </a:r>
              </a:p>
              <a:p>
                <a:endParaRPr lang="cs-CZ" sz="2800" dirty="0" smtClean="0"/>
              </a:p>
              <a:p>
                <a:r>
                  <a:rPr lang="cs-CZ" sz="2800" dirty="0" smtClean="0"/>
                  <a:t>představuje </a:t>
                </a:r>
                <a:r>
                  <a:rPr lang="cs-CZ" sz="2800" dirty="0"/>
                  <a:t>součinitel přebytku </a:t>
                </a:r>
                <a:r>
                  <a:rPr lang="cs-CZ" sz="2800" dirty="0" smtClean="0"/>
                  <a:t>kyslíku (vzduchu)</a:t>
                </a:r>
              </a:p>
              <a:p>
                <a:r>
                  <a:rPr lang="cs-CZ" sz="2800" dirty="0" smtClean="0"/>
                  <a:t>ve </a:t>
                </a:r>
                <a:r>
                  <a:rPr lang="cs-CZ" sz="2800" dirty="0"/>
                  <a:t>výfukových </a:t>
                </a:r>
                <a:r>
                  <a:rPr lang="cs-CZ" sz="2800" dirty="0" smtClean="0"/>
                  <a:t>plynech</a:t>
                </a:r>
                <a:endParaRPr lang="cs-CZ" sz="2800" dirty="0"/>
              </a:p>
              <a:p>
                <a:endParaRPr lang="cs-CZ" dirty="0" smtClean="0"/>
              </a:p>
              <a:p>
                <a:r>
                  <a:rPr lang="cs-CZ" sz="3200" b="1" i="1" dirty="0" smtClean="0">
                    <a:solidFill>
                      <a:srgbClr val="FF0000"/>
                    </a:solidFill>
                  </a:rPr>
                  <a:t>                            </a:t>
                </a:r>
                <a:r>
                  <a:rPr lang="el-GR" sz="3200" b="1" i="1" dirty="0" smtClean="0">
                    <a:solidFill>
                      <a:srgbClr val="FF0000"/>
                    </a:solidFill>
                  </a:rPr>
                  <a:t>λ</a:t>
                </a:r>
                <a:r>
                  <a:rPr lang="el-GR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32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l-GR" sz="3200" b="1" dirty="0">
                    <a:solidFill>
                      <a:srgbClr val="0070C0"/>
                    </a:solidFill>
                  </a:rPr>
                  <a:t>=</a:t>
                </a:r>
                <a:r>
                  <a:rPr lang="el-GR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𝑴</m:t>
                        </m:r>
                      </m:num>
                      <m:den>
                        <m:r>
                          <a:rPr lang="cs-CZ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𝑴𝒕</m:t>
                        </m:r>
                      </m:den>
                    </m:f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sz="2400" b="1" i="1" dirty="0" smtClean="0">
                    <a:solidFill>
                      <a:srgbClr val="0070C0"/>
                    </a:solidFill>
                  </a:rPr>
                  <a:t>M</a:t>
                </a:r>
                <a:r>
                  <a:rPr lang="cs-CZ" sz="2400" i="1" dirty="0" smtClean="0"/>
                  <a:t> </a:t>
                </a:r>
                <a:r>
                  <a:rPr lang="cs-CZ" sz="2400" dirty="0" smtClean="0"/>
                  <a:t>– množství motorem nasátého (spotřebovaného) vzduchu </a:t>
                </a:r>
              </a:p>
              <a:p>
                <a:r>
                  <a:rPr lang="cs-CZ" sz="2400" b="1" i="1" dirty="0" err="1" smtClean="0">
                    <a:solidFill>
                      <a:srgbClr val="0070C0"/>
                    </a:solidFill>
                  </a:rPr>
                  <a:t>Mt</a:t>
                </a:r>
                <a:r>
                  <a:rPr lang="cs-CZ" sz="2400" dirty="0" smtClean="0"/>
                  <a:t> - množství</a:t>
                </a:r>
                <a:r>
                  <a:rPr lang="cs-CZ" sz="2400" dirty="0"/>
                  <a:t>, které by bylo potřebné pro dokonalé spálení </a:t>
                </a:r>
                <a:endParaRPr lang="cs-CZ" sz="2400" dirty="0" smtClean="0"/>
              </a:p>
              <a:p>
                <a:r>
                  <a:rPr lang="cs-CZ" sz="2400" dirty="0"/>
                  <a:t> </a:t>
                </a:r>
                <a:r>
                  <a:rPr lang="cs-CZ" sz="2400" dirty="0" smtClean="0"/>
                  <a:t>       (teoretická </a:t>
                </a:r>
                <a:r>
                  <a:rPr lang="cs-CZ" sz="2400" dirty="0"/>
                  <a:t>spotřeba vzduchu)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60848"/>
                <a:ext cx="8712968" cy="4186915"/>
              </a:xfrm>
              <a:prstGeom prst="rect">
                <a:avLst/>
              </a:prstGeom>
              <a:blipFill rotWithShape="1">
                <a:blip r:embed="rId2"/>
                <a:stretch>
                  <a:fillRect l="-1399" t="-1456" b="-2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7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Lambda sonda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9827" y="2619166"/>
            <a:ext cx="4680521" cy="298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1988840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Množství vzduchu pro ideální </a:t>
            </a:r>
            <a:r>
              <a:rPr lang="cs-CZ" sz="2400" b="1" dirty="0" smtClean="0">
                <a:solidFill>
                  <a:srgbClr val="0070C0"/>
                </a:solidFill>
              </a:rPr>
              <a:t>hoření paliva: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stanoveno matematicky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na hodnotu </a:t>
            </a:r>
            <a:r>
              <a:rPr lang="cs-CZ" sz="2400" b="1" dirty="0" smtClean="0">
                <a:solidFill>
                  <a:srgbClr val="0070C0"/>
                </a:solidFill>
              </a:rPr>
              <a:t>14,7 : </a:t>
            </a:r>
            <a:r>
              <a:rPr lang="cs-CZ" sz="2400" b="1" dirty="0">
                <a:solidFill>
                  <a:srgbClr val="0070C0"/>
                </a:solidFill>
              </a:rPr>
              <a:t>1 </a:t>
            </a:r>
            <a:r>
              <a:rPr lang="cs-CZ" sz="2400" b="1" dirty="0" smtClean="0">
                <a:solidFill>
                  <a:srgbClr val="0070C0"/>
                </a:solidFill>
              </a:rPr>
              <a:t>→ lambda = </a:t>
            </a:r>
            <a:r>
              <a:rPr lang="cs-CZ" sz="2400" b="1" dirty="0">
                <a:solidFill>
                  <a:srgbClr val="0070C0"/>
                </a:solidFill>
              </a:rPr>
              <a:t>1,00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2400" dirty="0" smtClean="0"/>
              <a:t>tato směs se nazývá </a:t>
            </a:r>
            <a:r>
              <a:rPr lang="cs-CZ" sz="2400" b="1" dirty="0" smtClean="0">
                <a:solidFill>
                  <a:srgbClr val="FF0000"/>
                </a:solidFill>
              </a:rPr>
              <a:t>stechiometrická</a:t>
            </a:r>
          </a:p>
          <a:p>
            <a:endParaRPr lang="cs-CZ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spalování </a:t>
            </a:r>
            <a:r>
              <a:rPr lang="cs-CZ" sz="2400" dirty="0"/>
              <a:t>stechiometrické směsi </a:t>
            </a:r>
            <a:r>
              <a:rPr lang="cs-CZ" sz="2400" dirty="0" smtClean="0"/>
              <a:t>je </a:t>
            </a:r>
            <a:r>
              <a:rPr lang="cs-CZ" sz="2400" dirty="0"/>
              <a:t>nejúčinnější, </a:t>
            </a:r>
            <a:endParaRPr lang="cs-CZ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/>
              <a:t>vzniká </a:t>
            </a:r>
            <a:r>
              <a:rPr lang="cs-CZ" sz="2400" dirty="0"/>
              <a:t>při něm nejmenší množství škodlivých </a:t>
            </a:r>
            <a:r>
              <a:rPr lang="cs-CZ" sz="2400" dirty="0" smtClean="0"/>
              <a:t>látek</a:t>
            </a:r>
            <a:endParaRPr lang="cs-CZ" sz="2400" dirty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2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Lambda sonda + katalyzátor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výfukové plyny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765" y="5889331"/>
            <a:ext cx="403244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Bez katalyzátoru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5891998"/>
            <a:ext cx="410445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 katalyzátorem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94157" y="1844824"/>
            <a:ext cx="219803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NOx</a:t>
            </a:r>
            <a:r>
              <a:rPr lang="cs-CZ" dirty="0" smtClean="0"/>
              <a:t> – oxidy dusíku</a:t>
            </a:r>
          </a:p>
          <a:p>
            <a:r>
              <a:rPr lang="cs-CZ" b="1" dirty="0" smtClean="0"/>
              <a:t>HC</a:t>
            </a:r>
            <a:r>
              <a:rPr lang="cs-CZ" dirty="0" smtClean="0"/>
              <a:t> – uhlovodíky</a:t>
            </a:r>
          </a:p>
          <a:p>
            <a:r>
              <a:rPr lang="cs-CZ" b="1" dirty="0"/>
              <a:t>CO</a:t>
            </a:r>
            <a:r>
              <a:rPr lang="cs-CZ" dirty="0"/>
              <a:t> – oxid </a:t>
            </a:r>
            <a:r>
              <a:rPr lang="cs-CZ" dirty="0" smtClean="0"/>
              <a:t>uhelnatý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6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Lambda sonda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 výkon – spotřeba - emise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953977" y="5085184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sz="2000" b="1" dirty="0" smtClean="0">
                <a:solidFill>
                  <a:srgbClr val="FFFF00"/>
                </a:solidFill>
              </a:rPr>
              <a:t>palivo/vzduch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>
                <a:solidFill>
                  <a:srgbClr val="FFFF00"/>
                </a:solidFill>
              </a:rPr>
              <a:t>je větší než 14,7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4992851"/>
            <a:ext cx="217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palivo/vzduch</a:t>
            </a:r>
            <a:r>
              <a:rPr lang="cs-CZ" sz="2000" b="1" dirty="0"/>
              <a:t> </a:t>
            </a:r>
            <a:endParaRPr lang="cs-CZ" sz="2000" b="1" dirty="0" smtClean="0"/>
          </a:p>
          <a:p>
            <a:r>
              <a:rPr lang="cs-CZ" sz="2000" b="1" dirty="0" smtClean="0">
                <a:solidFill>
                  <a:srgbClr val="FFFF00"/>
                </a:solidFill>
              </a:rPr>
              <a:t>je </a:t>
            </a:r>
            <a:r>
              <a:rPr lang="cs-CZ" sz="2000" b="1" dirty="0">
                <a:solidFill>
                  <a:srgbClr val="FFFF00"/>
                </a:solidFill>
              </a:rPr>
              <a:t>nižší než 14,7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31136" y="1772816"/>
            <a:ext cx="381286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λ</a:t>
            </a:r>
            <a:r>
              <a:rPr lang="cs-CZ" sz="2400" b="1" dirty="0" smtClean="0"/>
              <a:t> = 1 → optimální poměr</a:t>
            </a:r>
          </a:p>
          <a:p>
            <a:r>
              <a:rPr lang="cs-CZ" sz="2400" b="1" dirty="0" smtClean="0"/>
              <a:t>  výkon/spotřeba/emise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2060848"/>
            <a:ext cx="15841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VÝKON MOTORU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59833" y="5085184"/>
            <a:ext cx="30243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9900"/>
                </a:solidFill>
              </a:rPr>
              <a:t>SPOTŘEBA PALIVA</a:t>
            </a:r>
            <a:endParaRPr lang="cs-CZ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Lambda sonda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vlastnosti - signalizace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932040" y="2723834"/>
            <a:ext cx="407384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rychlá provozní připravenost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teplotní </a:t>
            </a:r>
            <a:r>
              <a:rPr lang="cs-CZ" sz="2000" dirty="0"/>
              <a:t>odolnost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necitlivost vůči vodě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odolnost proti otravě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/>
              <a:t>vysoká </a:t>
            </a:r>
            <a:r>
              <a:rPr lang="cs-CZ" sz="2000" dirty="0" smtClean="0"/>
              <a:t>spolehlivost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životnost cca 80 000 km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000" dirty="0" smtClean="0"/>
              <a:t>životnost vyhřívané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sondy až 160 000 km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5076056" y="2060848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b="1" dirty="0">
                <a:solidFill>
                  <a:srgbClr val="0070C0"/>
                </a:solidFill>
              </a:rPr>
              <a:t>Vlastnosti: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7" y="2281866"/>
            <a:ext cx="4355976" cy="185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75491" y="4909047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Kontrolní světlo </a:t>
            </a:r>
            <a:r>
              <a:rPr lang="cs-CZ" dirty="0" smtClean="0"/>
              <a:t>závady elektroniky motoru</a:t>
            </a:r>
          </a:p>
          <a:p>
            <a:r>
              <a:rPr lang="cs-CZ" dirty="0" smtClean="0"/>
              <a:t>- systému ovlivňující </a:t>
            </a:r>
            <a:r>
              <a:rPr lang="cs-CZ" b="1" dirty="0" smtClean="0"/>
              <a:t>exhalace</a:t>
            </a:r>
            <a:endParaRPr lang="cs-CZ" b="1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1187624" y="3573016"/>
            <a:ext cx="2016224" cy="133603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5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Hallova</a:t>
            </a:r>
            <a:r>
              <a:rPr lang="cs-CZ" dirty="0" smtClean="0">
                <a:solidFill>
                  <a:schemeClr val="bg1"/>
                </a:solidFill>
              </a:rPr>
              <a:t> sonda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princip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5081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2132856"/>
            <a:ext cx="4139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Princip </a:t>
            </a:r>
            <a:r>
              <a:rPr lang="cs-CZ" sz="2400" b="1" dirty="0" err="1" smtClean="0">
                <a:solidFill>
                  <a:srgbClr val="0070C0"/>
                </a:solidFill>
              </a:rPr>
              <a:t>Hallovy</a:t>
            </a:r>
            <a:r>
              <a:rPr lang="cs-CZ" sz="2400" b="1" dirty="0" smtClean="0">
                <a:solidFill>
                  <a:srgbClr val="0070C0"/>
                </a:solidFill>
              </a:rPr>
              <a:t> sondy:</a:t>
            </a:r>
          </a:p>
          <a:p>
            <a:endParaRPr lang="cs-CZ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magnetické </a:t>
            </a:r>
            <a:r>
              <a:rPr lang="cs-CZ" dirty="0"/>
              <a:t>pole kolmé </a:t>
            </a:r>
            <a:r>
              <a:rPr lang="cs-CZ" dirty="0" smtClean="0"/>
              <a:t>na </a:t>
            </a:r>
            <a:r>
              <a:rPr lang="cs-CZ" dirty="0"/>
              <a:t>elektrický proud </a:t>
            </a:r>
            <a:r>
              <a:rPr lang="cs-CZ" dirty="0" smtClean="0"/>
              <a:t>generuje volné nosiče</a:t>
            </a:r>
          </a:p>
          <a:p>
            <a:r>
              <a:rPr lang="cs-CZ" dirty="0"/>
              <a:t> </a:t>
            </a:r>
            <a:r>
              <a:rPr lang="cs-CZ" dirty="0" smtClean="0"/>
              <a:t>    elektrického proudu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nosiče jsou vytlačovány </a:t>
            </a:r>
            <a:r>
              <a:rPr lang="cs-CZ" dirty="0"/>
              <a:t>k </a:t>
            </a:r>
            <a:r>
              <a:rPr lang="cs-CZ" dirty="0" smtClean="0"/>
              <a:t>okraji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příčinou je </a:t>
            </a:r>
            <a:r>
              <a:rPr lang="cs-CZ" dirty="0"/>
              <a:t>elektromagnetická</a:t>
            </a:r>
          </a:p>
          <a:p>
            <a:r>
              <a:rPr lang="cs-CZ" dirty="0" smtClean="0"/>
              <a:t>     Lorentzova síla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mezi </a:t>
            </a:r>
            <a:r>
              <a:rPr lang="cs-CZ" dirty="0"/>
              <a:t>okraji </a:t>
            </a:r>
            <a:r>
              <a:rPr lang="cs-CZ" dirty="0" smtClean="0"/>
              <a:t>vodiče </a:t>
            </a:r>
            <a:r>
              <a:rPr lang="cs-CZ" dirty="0"/>
              <a:t>se </a:t>
            </a:r>
            <a:r>
              <a:rPr lang="cs-CZ" dirty="0" smtClean="0"/>
              <a:t>tvoří </a:t>
            </a:r>
            <a:r>
              <a:rPr lang="cs-CZ" dirty="0"/>
              <a:t>rozdíl </a:t>
            </a:r>
            <a:r>
              <a:rPr lang="cs-CZ" dirty="0" smtClean="0"/>
              <a:t>potenciálů - </a:t>
            </a:r>
            <a:r>
              <a:rPr lang="cs-CZ" dirty="0" err="1" smtClean="0">
                <a:solidFill>
                  <a:srgbClr val="FF0000"/>
                </a:solidFill>
              </a:rPr>
              <a:t>Hallovo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napětí (Uh)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3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5842</TotalTime>
  <Words>550</Words>
  <Application>Microsoft Office PowerPoint</Application>
  <PresentationFormat>Předvádění na obrazovce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1949</vt:lpstr>
      <vt:lpstr>1_1949</vt:lpstr>
      <vt:lpstr> Sondy </vt:lpstr>
      <vt:lpstr>Lambda sonda princip funkce</vt:lpstr>
      <vt:lpstr>Lambda sonda</vt:lpstr>
      <vt:lpstr>Lambda sonda</vt:lpstr>
      <vt:lpstr>Lambda sonda</vt:lpstr>
      <vt:lpstr>Lambda sonda + katalyzátor výfukové plyny</vt:lpstr>
      <vt:lpstr>Lambda sonda   výkon – spotřeba - emise</vt:lpstr>
      <vt:lpstr>Lambda sonda vlastnosti - signalizace</vt:lpstr>
      <vt:lpstr>Hallova sonda princip</vt:lpstr>
      <vt:lpstr>Hallova sonda Hallovo napětí</vt:lpstr>
      <vt:lpstr>Hallova sonda vlastnosti - použití</vt:lpstr>
      <vt:lpstr>Použité zdroje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SS-COPT_Kromeriz</cp:lastModifiedBy>
  <cp:revision>265</cp:revision>
  <dcterms:created xsi:type="dcterms:W3CDTF">2013-01-08T09:25:57Z</dcterms:created>
  <dcterms:modified xsi:type="dcterms:W3CDTF">2014-03-16T17:20:22Z</dcterms:modified>
</cp:coreProperties>
</file>