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33" r:id="rId3"/>
    <p:sldId id="335" r:id="rId4"/>
    <p:sldId id="336" r:id="rId5"/>
    <p:sldId id="338" r:id="rId6"/>
    <p:sldId id="339" r:id="rId7"/>
    <p:sldId id="341" r:id="rId8"/>
    <p:sldId id="343" r:id="rId9"/>
    <p:sldId id="344" r:id="rId10"/>
    <p:sldId id="346" r:id="rId11"/>
    <p:sldId id="348" r:id="rId12"/>
    <p:sldId id="349" r:id="rId13"/>
    <p:sldId id="350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22C16"/>
    <a:srgbClr val="0C788E"/>
    <a:srgbClr val="006666"/>
    <a:srgbClr val="54381C"/>
    <a:srgbClr val="A50021"/>
    <a:srgbClr val="FFFFA3"/>
    <a:srgbClr val="E6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66" d="100"/>
          <a:sy n="66" d="100"/>
        </p:scale>
        <p:origin x="-101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7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6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1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0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0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3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7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6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78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28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46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2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0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0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hal-imre.sk/news/ako-funguje-maf-senzor/" TargetMode="External"/><Relationship Id="rId3" Type="http://schemas.openxmlformats.org/officeDocument/2006/relationships/hyperlink" Target="http://fei1.vsb.cz/kat430/data/ae/Cidla_snimace_ovladaci%20prvky.pdf" TargetMode="External"/><Relationship Id="rId7" Type="http://schemas.openxmlformats.org/officeDocument/2006/relationships/hyperlink" Target="http://www.ms-motor-service.com.tr/ximages/pg_si_0102_cz_web.pdf" TargetMode="External"/><Relationship Id="rId2" Type="http://schemas.openxmlformats.org/officeDocument/2006/relationships/hyperlink" Target="http://cs.autolexicon.net/articles/lambda-sonda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space.vutbr.cz/bitstream/handle/11012/2053/2008_BP_Pecka_Lubos_76176.pdf?sequence=1" TargetMode="External"/><Relationship Id="rId5" Type="http://schemas.openxmlformats.org/officeDocument/2006/relationships/hyperlink" Target="http://cs.autolexicon.net/articles/parkpilot/" TargetMode="External"/><Relationship Id="rId10" Type="http://schemas.openxmlformats.org/officeDocument/2006/relationships/hyperlink" Target="http://www.csve.cz/cz/" TargetMode="External"/><Relationship Id="rId4" Type="http://schemas.openxmlformats.org/officeDocument/2006/relationships/hyperlink" Target="http://www.fordfans.cz/efi/efi.php?p=vss" TargetMode="External"/><Relationship Id="rId9" Type="http://schemas.openxmlformats.org/officeDocument/2006/relationships/hyperlink" Target="http://www.crr.vutbr.cz/system/files/brozura_08_1006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100811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Čidla a snímače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B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1179160" y="4365104"/>
            <a:ext cx="7353279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Vypracoval: Ing. Bc. Miloslav Otýpka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Kód prezentace</a:t>
            </a:r>
            <a:r>
              <a:rPr lang="cs-CZ" b="1" smtClean="0">
                <a:solidFill>
                  <a:schemeClr val="bg1"/>
                </a:solidFill>
              </a:rPr>
              <a:t>: OPVK-TBdV-IH-AUTOROB-AE-3-ELP-OTY-002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4536504" cy="820432"/>
          </a:xfrm>
          <a:prstGeom prst="rect">
            <a:avLst/>
          </a:prstGeom>
        </p:spPr>
      </p:pic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0" y="6749721"/>
            <a:ext cx="9144000" cy="2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1400" b="1" dirty="0" smtClean="0">
                <a:solidFill>
                  <a:srgbClr val="FFFFFF"/>
                </a:solidFill>
              </a:rPr>
              <a:t>Technologie budoucnosti do výuky 		     		              CZ.1.07/1.1.38/02.0032</a:t>
            </a:r>
          </a:p>
          <a:p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36201"/>
            <a:ext cx="3347864" cy="25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Snímač podélného </a:t>
            </a:r>
            <a:r>
              <a:rPr lang="cs-CZ" dirty="0">
                <a:solidFill>
                  <a:schemeClr val="bg1"/>
                </a:solidFill>
              </a:rPr>
              <a:t>(příčného) zrychlení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Crash</a:t>
            </a:r>
            <a:r>
              <a:rPr lang="cs-CZ" dirty="0" smtClean="0">
                <a:solidFill>
                  <a:schemeClr val="bg1"/>
                </a:solidFill>
              </a:rPr>
              <a:t> Senzor)-Airbag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2060848"/>
            <a:ext cx="5688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Airbag: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prvek </a:t>
            </a:r>
            <a:r>
              <a:rPr lang="cs-CZ" dirty="0">
                <a:solidFill>
                  <a:srgbClr val="000000"/>
                </a:solidFill>
              </a:rPr>
              <a:t>pasivní </a:t>
            </a:r>
            <a:r>
              <a:rPr lang="cs-CZ" dirty="0" smtClean="0">
                <a:solidFill>
                  <a:srgbClr val="000000"/>
                </a:solidFill>
              </a:rPr>
              <a:t>bezpečnosti – polyamidový vak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náraz vozu  → vak se plní plynem </a:t>
            </a: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 (60 -100 </a:t>
            </a:r>
            <a:r>
              <a:rPr lang="cs-CZ" dirty="0" err="1" smtClean="0">
                <a:solidFill>
                  <a:srgbClr val="000000"/>
                </a:solidFill>
              </a:rPr>
              <a:t>ms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chrání cestující </a:t>
            </a:r>
            <a:r>
              <a:rPr lang="cs-CZ" dirty="0">
                <a:solidFill>
                  <a:srgbClr val="000000"/>
                </a:solidFill>
              </a:rPr>
              <a:t>před </a:t>
            </a:r>
            <a:r>
              <a:rPr lang="cs-CZ" dirty="0" smtClean="0">
                <a:solidFill>
                  <a:srgbClr val="000000"/>
                </a:solidFill>
              </a:rPr>
              <a:t>poraněním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obsahuje snímač </a:t>
            </a:r>
            <a:r>
              <a:rPr lang="cs-CZ" b="1" dirty="0" smtClean="0">
                <a:solidFill>
                  <a:srgbClr val="000000"/>
                </a:solidFill>
              </a:rPr>
              <a:t>zrychlení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017" y="3836201"/>
            <a:ext cx="591700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Snímač zrychlení: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</a:rPr>
              <a:t>2D senzor MMA65xxKW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čip – </a:t>
            </a:r>
            <a:r>
              <a:rPr lang="cs-CZ" dirty="0" err="1" smtClean="0">
                <a:solidFill>
                  <a:srgbClr val="000000"/>
                </a:solidFill>
              </a:rPr>
              <a:t>mikromechanika</a:t>
            </a:r>
            <a:r>
              <a:rPr lang="cs-CZ" dirty="0" smtClean="0">
                <a:solidFill>
                  <a:srgbClr val="000000"/>
                </a:solidFill>
              </a:rPr>
              <a:t> + mikroelektronika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</a:rPr>
              <a:t>technologie </a:t>
            </a:r>
            <a:r>
              <a:rPr lang="cs-CZ" dirty="0" err="1">
                <a:solidFill>
                  <a:srgbClr val="000000"/>
                </a:solidFill>
              </a:rPr>
              <a:t>Xtrinsic</a:t>
            </a:r>
            <a:r>
              <a:rPr lang="cs-CZ" dirty="0">
                <a:solidFill>
                  <a:srgbClr val="000000"/>
                </a:solidFill>
              </a:rPr>
              <a:t> 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12bitový </a:t>
            </a:r>
            <a:r>
              <a:rPr lang="cs-CZ" dirty="0">
                <a:solidFill>
                  <a:srgbClr val="000000"/>
                </a:solidFill>
              </a:rPr>
              <a:t>Sigma-Delta převodník (doba převodu 1 µs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vyhodnotí gradient záporného zrychlení cca +/- 100 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oddělené výstupy pro osy X a Y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2603"/>
            <a:ext cx="38519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00" y="3720430"/>
            <a:ext cx="3810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Parkovací senzor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(couvací senzor, </a:t>
            </a:r>
            <a:r>
              <a:rPr lang="cs-CZ" dirty="0" err="1" smtClean="0">
                <a:solidFill>
                  <a:schemeClr val="bg1"/>
                </a:solidFill>
              </a:rPr>
              <a:t>parkpilot</a:t>
            </a:r>
            <a:r>
              <a:rPr lang="cs-CZ" dirty="0" smtClean="0">
                <a:solidFill>
                  <a:schemeClr val="bg1"/>
                </a:solidFill>
              </a:rPr>
              <a:t>) 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914622"/>
            <a:ext cx="511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Couvací senzor: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aktivuje se zařazením zpátečky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dvě čidla umístěná v nárazníku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ultrazvukový senzor (sonar)  </a:t>
            </a:r>
            <a:r>
              <a:rPr lang="cs-CZ" i="1" dirty="0" smtClean="0">
                <a:solidFill>
                  <a:srgbClr val="000000"/>
                </a:solidFill>
              </a:rPr>
              <a:t>f</a:t>
            </a:r>
            <a:r>
              <a:rPr lang="cs-CZ" dirty="0" smtClean="0">
                <a:solidFill>
                  <a:srgbClr val="000000"/>
                </a:solidFill>
              </a:rPr>
              <a:t> = 40 kHz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monitoruje prostor  0,2 až 1,5 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velký horizontální úhel, malý vertikální úhel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vzdálenost vyhodnocuje triangulací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akustický signál přerušovaný → trvalý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možnost grafického zobrazení na displeji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kamera pro noční provoz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85039"/>
            <a:ext cx="3113696" cy="19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 bwMode="auto">
          <a:xfrm>
            <a:off x="823503" y="4737144"/>
            <a:ext cx="3816424" cy="125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http://cs.autolexicon.net/articles/lambda-sonda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fei1.vsb.cz/kat430/data/ae/Cidla_snimace_ovladaci%20prvky.pdf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www.fordfans.cz/efi/efi.php?p=vss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http://cs.autolexicon.net/articles/parkpilot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6"/>
              </a:rPr>
              <a:t>https://</a:t>
            </a:r>
            <a:r>
              <a:rPr lang="cs-CZ" sz="2000" dirty="0" smtClean="0">
                <a:hlinkClick r:id="rId6"/>
              </a:rPr>
              <a:t>dspace.vutbr.cz/bitstream/handle/11012/2053/2008_BP_Pecka_Lubos_76176.pdf?sequence=1</a:t>
            </a:r>
            <a:endParaRPr lang="cs-CZ" sz="2000" dirty="0" smtClean="0"/>
          </a:p>
          <a:p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www.ms-motor service.com.tr/</a:t>
            </a:r>
            <a:r>
              <a:rPr lang="cs-CZ" sz="2000" dirty="0" err="1" smtClean="0">
                <a:hlinkClick r:id="rId7"/>
              </a:rPr>
              <a:t>ximages</a:t>
            </a:r>
            <a:r>
              <a:rPr lang="cs-CZ" sz="2000" dirty="0" smtClean="0">
                <a:hlinkClick r:id="rId7"/>
              </a:rPr>
              <a:t>/pg_si_0102_cz_web.pdf</a:t>
            </a:r>
            <a:endParaRPr lang="cs-CZ" sz="2000" dirty="0" smtClean="0"/>
          </a:p>
          <a:p>
            <a:r>
              <a:rPr lang="cs-CZ" sz="2000" dirty="0">
                <a:hlinkClick r:id="rId8"/>
              </a:rPr>
              <a:t>http://www.michal-imre.sk/news/ako-funguje-maf-senzor</a:t>
            </a:r>
            <a:r>
              <a:rPr lang="cs-CZ" sz="2000" dirty="0" smtClean="0">
                <a:hlinkClick r:id="rId8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9"/>
              </a:rPr>
              <a:t>http://</a:t>
            </a:r>
            <a:r>
              <a:rPr lang="cs-CZ" sz="2000" dirty="0" smtClean="0">
                <a:hlinkClick r:id="rId9"/>
              </a:rPr>
              <a:t>www.crr.vutbr.cz/system/files/brozura_08_1006.pdf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>
              <a:hlinkClick r:id="rId10"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851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Snímač </a:t>
            </a:r>
            <a:r>
              <a:rPr lang="cs-CZ" dirty="0">
                <a:solidFill>
                  <a:schemeClr val="bg1"/>
                </a:solidFill>
              </a:rPr>
              <a:t>polohy škrtící klapky </a:t>
            </a:r>
            <a:r>
              <a:rPr lang="cs-CZ" dirty="0" smtClean="0">
                <a:solidFill>
                  <a:schemeClr val="bg1"/>
                </a:solidFill>
              </a:rPr>
              <a:t>TPS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Throttle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position</a:t>
            </a:r>
            <a:r>
              <a:rPr lang="cs-CZ" dirty="0">
                <a:solidFill>
                  <a:schemeClr val="bg1"/>
                </a:solidFill>
              </a:rPr>
              <a:t> sensor)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059796"/>
            <a:ext cx="48965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Snímač polohy škrtící klapky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je umístěn  na tělese škrticí klapky  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předává počítači polohovou informaci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dirty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Princip funkce:</a:t>
            </a:r>
          </a:p>
          <a:p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</a:rPr>
              <a:t>rameno jezdce </a:t>
            </a:r>
            <a:r>
              <a:rPr lang="cs-CZ" dirty="0" smtClean="0">
                <a:solidFill>
                  <a:srgbClr val="000000"/>
                </a:solidFill>
              </a:rPr>
              <a:t>potenciometru je spojeno</a:t>
            </a: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 </a:t>
            </a:r>
            <a:r>
              <a:rPr lang="cs-CZ" dirty="0">
                <a:solidFill>
                  <a:srgbClr val="000000"/>
                </a:solidFill>
              </a:rPr>
              <a:t>s hřídelí škrtící </a:t>
            </a:r>
            <a:r>
              <a:rPr lang="cs-CZ" dirty="0" smtClean="0">
                <a:solidFill>
                  <a:srgbClr val="000000"/>
                </a:solidFill>
              </a:rPr>
              <a:t>klapky 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potenciometr vyhodnotí úhel natočení škrtící klapky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poměr napětí je přenesen přes odpor</a:t>
            </a: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 do řídící jednotky</a:t>
            </a:r>
          </a:p>
          <a:p>
            <a:endParaRPr lang="cs-CZ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Řídící jednotka signál vyhodnotí pro určení </a:t>
            </a:r>
            <a:r>
              <a:rPr lang="cs-CZ" b="1" dirty="0">
                <a:solidFill>
                  <a:srgbClr val="00B050"/>
                </a:solidFill>
              </a:rPr>
              <a:t>poměru palivové směsi a křivek zážehu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b="1" dirty="0" smtClean="0">
              <a:solidFill>
                <a:srgbClr val="000000"/>
              </a:solidFill>
            </a:endParaRPr>
          </a:p>
          <a:p>
            <a:endParaRPr lang="cs-CZ" dirty="0" smtClean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67" y="3212976"/>
            <a:ext cx="4202533" cy="31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48665"/>
            <a:ext cx="28083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Snímač </a:t>
            </a:r>
            <a:r>
              <a:rPr lang="cs-CZ" dirty="0">
                <a:solidFill>
                  <a:schemeClr val="bg1"/>
                </a:solidFill>
              </a:rPr>
              <a:t>polohy škrtící klapky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924944"/>
            <a:ext cx="52200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2071370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Potenciometr se skládá ze dvou odporových drah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/>
              <a:t>vysoká </a:t>
            </a:r>
            <a:r>
              <a:rPr lang="cs-CZ" b="1" dirty="0"/>
              <a:t>přesnosti rozlišení polohy </a:t>
            </a:r>
            <a:r>
              <a:rPr lang="cs-CZ" b="1" dirty="0" smtClean="0"/>
              <a:t>klapky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79512" y="27116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Volnoběh a malé </a:t>
            </a:r>
            <a:r>
              <a:rPr lang="cs-CZ" b="1" dirty="0" smtClean="0">
                <a:solidFill>
                  <a:srgbClr val="0070C0"/>
                </a:solidFill>
              </a:rPr>
              <a:t>zatížení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malý </a:t>
            </a:r>
            <a:r>
              <a:rPr lang="cs-CZ" dirty="0">
                <a:solidFill>
                  <a:srgbClr val="000000"/>
                </a:solidFill>
              </a:rPr>
              <a:t>úhel </a:t>
            </a:r>
            <a:r>
              <a:rPr lang="cs-CZ" b="1" dirty="0">
                <a:solidFill>
                  <a:srgbClr val="000000"/>
                </a:solidFill>
              </a:rPr>
              <a:t>(0°- 24°) 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nejvýrazněji </a:t>
            </a:r>
            <a:r>
              <a:rPr lang="cs-CZ" dirty="0">
                <a:solidFill>
                  <a:srgbClr val="000000"/>
                </a:solidFill>
              </a:rPr>
              <a:t>se mění poměr objemu </a:t>
            </a:r>
            <a:r>
              <a:rPr lang="cs-CZ" dirty="0" smtClean="0">
                <a:solidFill>
                  <a:srgbClr val="000000"/>
                </a:solidFill>
              </a:rPr>
              <a:t>    vzduchu </a:t>
            </a:r>
            <a:r>
              <a:rPr lang="cs-CZ" dirty="0">
                <a:solidFill>
                  <a:srgbClr val="000000"/>
                </a:solidFill>
              </a:rPr>
              <a:t>a úhlu natočení 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vyšší </a:t>
            </a:r>
            <a:r>
              <a:rPr lang="cs-CZ" dirty="0">
                <a:solidFill>
                  <a:srgbClr val="000000"/>
                </a:solidFill>
              </a:rPr>
              <a:t>citlivost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rgbClr val="000000"/>
              </a:solidFill>
            </a:endParaRPr>
          </a:p>
          <a:p>
            <a:pPr marL="342900" indent="-342900">
              <a:buAutoNum type="arabicPeriod" startAt="2"/>
            </a:pPr>
            <a:r>
              <a:rPr lang="cs-CZ" b="1" dirty="0" smtClean="0">
                <a:solidFill>
                  <a:srgbClr val="0070C0"/>
                </a:solidFill>
              </a:rPr>
              <a:t>Střední </a:t>
            </a:r>
            <a:r>
              <a:rPr lang="cs-CZ" b="1" dirty="0">
                <a:solidFill>
                  <a:srgbClr val="0070C0"/>
                </a:solidFill>
              </a:rPr>
              <a:t>a plné zatížení </a:t>
            </a:r>
            <a:endParaRPr lang="cs-CZ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velký úhel </a:t>
            </a:r>
            <a:r>
              <a:rPr lang="cs-CZ" b="1" dirty="0">
                <a:solidFill>
                  <a:srgbClr val="000000"/>
                </a:solidFill>
              </a:rPr>
              <a:t>(18°- 90°) 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velikosti </a:t>
            </a:r>
            <a:r>
              <a:rPr lang="cs-CZ" dirty="0">
                <a:solidFill>
                  <a:srgbClr val="000000"/>
                </a:solidFill>
              </a:rPr>
              <a:t>změn jsou nepatrné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větší </a:t>
            </a:r>
            <a:r>
              <a:rPr lang="cs-CZ" dirty="0">
                <a:solidFill>
                  <a:srgbClr val="000000"/>
                </a:solidFill>
              </a:rPr>
              <a:t>rozsah při menší citlivosti</a:t>
            </a:r>
          </a:p>
        </p:txBody>
      </p:sp>
    </p:spTree>
    <p:extLst>
      <p:ext uri="{BB962C8B-B14F-4D97-AF65-F5344CB8AC3E}">
        <p14:creationId xmlns:p14="http://schemas.microsoft.com/office/powerpoint/2010/main" val="14219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6358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Snímač hladiny </a:t>
            </a:r>
            <a:r>
              <a:rPr lang="cs-CZ" dirty="0">
                <a:solidFill>
                  <a:schemeClr val="bg1"/>
                </a:solidFill>
              </a:rPr>
              <a:t>paliva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Fuel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Level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916832"/>
            <a:ext cx="42049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Hladinový snímač: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vestavný modul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uložený v </a:t>
            </a:r>
            <a:r>
              <a:rPr lang="cs-CZ" dirty="0">
                <a:solidFill>
                  <a:srgbClr val="000000"/>
                </a:solidFill>
              </a:rPr>
              <a:t>palivové </a:t>
            </a:r>
            <a:r>
              <a:rPr lang="cs-CZ" dirty="0" smtClean="0">
                <a:solidFill>
                  <a:srgbClr val="000000"/>
                </a:solidFill>
              </a:rPr>
              <a:t>nádrži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zapouzdřený utěsněný potenciometr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měří kontinuálně stav paliva </a:t>
            </a:r>
            <a:r>
              <a:rPr lang="cs-CZ" dirty="0">
                <a:solidFill>
                  <a:srgbClr val="000000"/>
                </a:solidFill>
              </a:rPr>
              <a:t>v </a:t>
            </a:r>
            <a:r>
              <a:rPr lang="cs-CZ" dirty="0" smtClean="0">
                <a:solidFill>
                  <a:srgbClr val="000000"/>
                </a:solidFill>
              </a:rPr>
              <a:t>nádrži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signalizuje </a:t>
            </a:r>
            <a:r>
              <a:rPr lang="cs-CZ" dirty="0">
                <a:solidFill>
                  <a:srgbClr val="000000"/>
                </a:solidFill>
              </a:rPr>
              <a:t>maximální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     a </a:t>
            </a:r>
            <a:r>
              <a:rPr lang="cs-CZ" dirty="0">
                <a:solidFill>
                  <a:srgbClr val="000000"/>
                </a:solidFill>
              </a:rPr>
              <a:t>minimální stav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     hladiny paliva (plovákové)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13776" r="8797" b="29810"/>
          <a:stretch/>
        </p:blipFill>
        <p:spPr bwMode="auto">
          <a:xfrm>
            <a:off x="0" y="4255934"/>
            <a:ext cx="5508104" cy="219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Čidlo klepání 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Knock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Sensor</a:t>
            </a:r>
            <a:r>
              <a:rPr lang="cs-CZ" dirty="0">
                <a:solidFill>
                  <a:schemeClr val="bg1"/>
                </a:solidFill>
              </a:rPr>
              <a:t>, KS)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2060848"/>
            <a:ext cx="87129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Čidlo </a:t>
            </a:r>
            <a:r>
              <a:rPr lang="cs-CZ" sz="2000" b="1" dirty="0" smtClean="0">
                <a:solidFill>
                  <a:srgbClr val="0070C0"/>
                </a:solidFill>
              </a:rPr>
              <a:t>klepání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/>
              <a:t>umístěno na bloku </a:t>
            </a:r>
            <a:r>
              <a:rPr lang="cs-CZ" sz="2000" dirty="0" smtClean="0"/>
              <a:t>motoru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piezoelektrický disk </a:t>
            </a:r>
            <a:endParaRPr lang="cs-CZ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rezonuje </a:t>
            </a:r>
            <a:r>
              <a:rPr lang="cs-CZ" sz="2000" dirty="0"/>
              <a:t>na kmitočtu klepání </a:t>
            </a:r>
          </a:p>
          <a:p>
            <a:r>
              <a:rPr lang="cs-CZ" sz="2000" dirty="0" smtClean="0"/>
              <a:t>     daného </a:t>
            </a:r>
            <a:r>
              <a:rPr lang="cs-CZ" sz="2000" dirty="0"/>
              <a:t>motoru  (cca 6 až 9 kHz</a:t>
            </a:r>
            <a:r>
              <a:rPr lang="cs-CZ" sz="2000" dirty="0" smtClean="0"/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/>
              <a:t>deformací </a:t>
            </a:r>
            <a:r>
              <a:rPr lang="cs-CZ" sz="2000" dirty="0" err="1"/>
              <a:t>piezo</a:t>
            </a:r>
            <a:r>
              <a:rPr lang="cs-CZ" sz="2000" dirty="0"/>
              <a:t>-disku vzniká napětí</a:t>
            </a:r>
          </a:p>
          <a:p>
            <a:endParaRPr lang="cs-CZ" sz="2000" dirty="0" smtClean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Klepání motoru </a:t>
            </a:r>
            <a:r>
              <a:rPr lang="cs-CZ" b="1" dirty="0" smtClean="0">
                <a:solidFill>
                  <a:srgbClr val="000000"/>
                </a:solidFill>
              </a:rPr>
              <a:t>=  </a:t>
            </a:r>
            <a:r>
              <a:rPr lang="cs-CZ" b="1" dirty="0">
                <a:solidFill>
                  <a:srgbClr val="000000"/>
                </a:solidFill>
              </a:rPr>
              <a:t>detonační spalování 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dochází k </a:t>
            </a:r>
            <a:r>
              <a:rPr lang="cs-CZ" dirty="0">
                <a:solidFill>
                  <a:srgbClr val="000000"/>
                </a:solidFill>
              </a:rPr>
              <a:t>samozápalům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 palivové směsi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snižuje životnost motoru</a:t>
            </a: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64088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09452"/>
            <a:ext cx="2483768" cy="181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23528" y="55575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Řídící </a:t>
            </a:r>
            <a:r>
              <a:rPr lang="cs-CZ" b="1" dirty="0">
                <a:solidFill>
                  <a:srgbClr val="00B050"/>
                </a:solidFill>
              </a:rPr>
              <a:t>jednotka  zvětší předstih </a:t>
            </a:r>
            <a:r>
              <a:rPr lang="cs-CZ" b="1" dirty="0" smtClean="0">
                <a:solidFill>
                  <a:srgbClr val="00B050"/>
                </a:solidFill>
              </a:rPr>
              <a:t>zážehu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535309" cy="257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Snímač tlaku </a:t>
            </a:r>
            <a:r>
              <a:rPr lang="cs-CZ" dirty="0" smtClean="0">
                <a:solidFill>
                  <a:schemeClr val="bg1"/>
                </a:solidFill>
              </a:rPr>
              <a:t>paliva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03141"/>
            <a:ext cx="2772469" cy="190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060848"/>
            <a:ext cx="56166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Snímač tlaku paliva:</a:t>
            </a:r>
            <a:endParaRPr lang="cs-CZ" sz="28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u </a:t>
            </a:r>
            <a:r>
              <a:rPr lang="cs-CZ" sz="2000" dirty="0">
                <a:solidFill>
                  <a:srgbClr val="000000"/>
                </a:solidFill>
              </a:rPr>
              <a:t>zážehových motorů s přímým vstřikem </a:t>
            </a:r>
            <a:r>
              <a:rPr lang="cs-CZ" sz="2000" dirty="0" smtClean="0">
                <a:solidFill>
                  <a:srgbClr val="000000"/>
                </a:solidFill>
              </a:rPr>
              <a:t>paliva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u </a:t>
            </a:r>
            <a:r>
              <a:rPr lang="cs-CZ" sz="2000" dirty="0">
                <a:solidFill>
                  <a:srgbClr val="000000"/>
                </a:solidFill>
              </a:rPr>
              <a:t>vznětových motorů se vstřikováním nafty </a:t>
            </a:r>
            <a:r>
              <a:rPr lang="cs-CZ" sz="2000" dirty="0" smtClean="0">
                <a:solidFill>
                  <a:srgbClr val="000000"/>
                </a:solidFill>
              </a:rPr>
              <a:t>(systém </a:t>
            </a:r>
            <a:r>
              <a:rPr lang="cs-CZ" sz="2000" dirty="0" err="1">
                <a:solidFill>
                  <a:srgbClr val="000000"/>
                </a:solidFill>
              </a:rPr>
              <a:t>Common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Rail</a:t>
            </a:r>
            <a:r>
              <a:rPr lang="cs-CZ" sz="2000" dirty="0" smtClean="0">
                <a:solidFill>
                  <a:srgbClr val="000000"/>
                </a:solidFill>
              </a:rPr>
              <a:t>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množství </a:t>
            </a:r>
            <a:r>
              <a:rPr lang="cs-CZ" sz="2000" dirty="0">
                <a:solidFill>
                  <a:srgbClr val="000000"/>
                </a:solidFill>
              </a:rPr>
              <a:t>vstříknutého </a:t>
            </a:r>
            <a:r>
              <a:rPr lang="cs-CZ" sz="2000" dirty="0" smtClean="0">
                <a:solidFill>
                  <a:srgbClr val="000000"/>
                </a:solidFill>
              </a:rPr>
              <a:t>paliva je určeno           </a:t>
            </a:r>
          </a:p>
          <a:p>
            <a:r>
              <a:rPr lang="cs-CZ" sz="2000" dirty="0" smtClean="0">
                <a:solidFill>
                  <a:srgbClr val="000000"/>
                </a:solidFill>
              </a:rPr>
              <a:t>     i  jeho tlakem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 tlak paliva se snímá v  tlakovém zásobníku    </a:t>
            </a:r>
          </a:p>
          <a:p>
            <a:r>
              <a:rPr lang="cs-CZ" sz="2000" dirty="0" smtClean="0">
                <a:solidFill>
                  <a:srgbClr val="000000"/>
                </a:solidFill>
              </a:rPr>
              <a:t>     paliva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tlak 150 </a:t>
            </a:r>
            <a:r>
              <a:rPr lang="cs-CZ" sz="2000" dirty="0" err="1">
                <a:solidFill>
                  <a:srgbClr val="000000"/>
                </a:solidFill>
              </a:rPr>
              <a:t>MPa</a:t>
            </a:r>
            <a:r>
              <a:rPr lang="cs-CZ" sz="2000" dirty="0">
                <a:solidFill>
                  <a:srgbClr val="000000"/>
                </a:solidFill>
              </a:rPr>
              <a:t>  prohne membránu </a:t>
            </a:r>
            <a:r>
              <a:rPr lang="cs-CZ" sz="2000" dirty="0" smtClean="0">
                <a:solidFill>
                  <a:srgbClr val="000000"/>
                </a:solidFill>
              </a:rPr>
              <a:t>cca </a:t>
            </a:r>
            <a:r>
              <a:rPr lang="cs-CZ" sz="2000" dirty="0">
                <a:solidFill>
                  <a:srgbClr val="000000"/>
                </a:solidFill>
              </a:rPr>
              <a:t>o </a:t>
            </a:r>
            <a:r>
              <a:rPr lang="cs-CZ" sz="2000" dirty="0" smtClean="0">
                <a:solidFill>
                  <a:srgbClr val="000000"/>
                </a:solidFill>
              </a:rPr>
              <a:t>1mm</a:t>
            </a:r>
            <a:endParaRPr lang="cs-CZ" sz="2000" dirty="0">
              <a:solidFill>
                <a:srgbClr val="00000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požadavek vysoké přesnosti měření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tolerance přesnosti max. </a:t>
            </a:r>
            <a:r>
              <a:rPr lang="cs-CZ" sz="2000" dirty="0" smtClean="0">
                <a:solidFill>
                  <a:srgbClr val="000000"/>
                </a:solidFill>
              </a:rPr>
              <a:t>2 %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6521"/>
            <a:ext cx="2736304" cy="285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564904"/>
            <a:ext cx="35638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bg1"/>
                </a:solidFill>
              </a:rPr>
              <a:t>Snímač tlaku  v sacím </a:t>
            </a:r>
            <a:r>
              <a:rPr lang="cs-CZ" dirty="0">
                <a:solidFill>
                  <a:schemeClr val="bg1"/>
                </a:solidFill>
              </a:rPr>
              <a:t>potrubí – </a:t>
            </a:r>
            <a:r>
              <a:rPr lang="cs-CZ" sz="4000" dirty="0">
                <a:solidFill>
                  <a:schemeClr val="bg1"/>
                </a:solidFill>
              </a:rPr>
              <a:t>MAP </a:t>
            </a:r>
            <a:r>
              <a:rPr lang="cs-CZ" sz="4000" dirty="0" smtClean="0">
                <a:solidFill>
                  <a:schemeClr val="bg1"/>
                </a:solidFill>
              </a:rPr>
              <a:t>(</a:t>
            </a:r>
            <a:r>
              <a:rPr lang="cs-CZ" sz="4000" dirty="0" err="1" smtClean="0">
                <a:solidFill>
                  <a:schemeClr val="bg1"/>
                </a:solidFill>
              </a:rPr>
              <a:t>Manifold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Absolute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Pressure</a:t>
            </a:r>
            <a:r>
              <a:rPr lang="cs-CZ" sz="4000" dirty="0">
                <a:solidFill>
                  <a:schemeClr val="bg1"/>
                </a:solidFill>
              </a:rPr>
              <a:t>)</a:t>
            </a:r>
            <a:br>
              <a:rPr lang="cs-CZ" sz="4000" dirty="0">
                <a:solidFill>
                  <a:schemeClr val="bg1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2132856"/>
            <a:ext cx="78881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Snímač tlaku v sacím potrubí 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měří absolutní tlak v sacím potrubí </a:t>
            </a:r>
          </a:p>
          <a:p>
            <a:r>
              <a:rPr lang="cs-CZ" sz="2000" dirty="0" smtClean="0">
                <a:solidFill>
                  <a:srgbClr val="000000"/>
                </a:solidFill>
              </a:rPr>
              <a:t>     za škrtící klapkou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spolu se signály snímače otáček a snímače teploty</a:t>
            </a:r>
          </a:p>
          <a:p>
            <a:r>
              <a:rPr lang="cs-CZ" sz="2000" dirty="0" smtClean="0">
                <a:solidFill>
                  <a:srgbClr val="000000"/>
                </a:solidFill>
              </a:rPr>
              <a:t>     nasávaného vzduchu lze vypočítat 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hmotnost nasávaného vzduchu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slouží jako podklad </a:t>
            </a:r>
          </a:p>
          <a:p>
            <a:r>
              <a:rPr lang="cs-CZ" sz="2000" dirty="0" smtClean="0">
                <a:solidFill>
                  <a:srgbClr val="000000"/>
                </a:solidFill>
              </a:rPr>
              <a:t>     - při přípravě směsi </a:t>
            </a:r>
          </a:p>
          <a:p>
            <a:r>
              <a:rPr lang="cs-CZ" sz="2000" dirty="0" smtClean="0">
                <a:solidFill>
                  <a:srgbClr val="000000"/>
                </a:solidFill>
              </a:rPr>
              <a:t>     - doby vstřikování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- bodu zapalování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69" y="2085468"/>
            <a:ext cx="2714539" cy="17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Snímač plnícího tlaku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53012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3287" y="1916832"/>
            <a:ext cx="4968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Snímač plnícího tlaku:</a:t>
            </a:r>
            <a:endParaRPr lang="cs-CZ" sz="20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měří absolutní tlak </a:t>
            </a: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před škrtící klapkou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signál slouží řídící jednotce </a:t>
            </a: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pro výpočet hodnoty korekce  </a:t>
            </a: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pro plnící tlak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někdy doplněn snímačem teploty </a:t>
            </a:r>
          </a:p>
          <a:p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(NTC)   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85468"/>
            <a:ext cx="2461749" cy="29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3287" y="4424045"/>
            <a:ext cx="8568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Konstrukce : </a:t>
            </a:r>
          </a:p>
          <a:p>
            <a:r>
              <a:rPr lang="cs-CZ" dirty="0"/>
              <a:t>Snímač je na keramické destičce a skládá ze dvou částí: 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měřící </a:t>
            </a:r>
            <a:r>
              <a:rPr lang="cs-CZ" dirty="0" smtClean="0"/>
              <a:t>(vypouklá </a:t>
            </a:r>
            <a:r>
              <a:rPr lang="cs-CZ" dirty="0" smtClean="0"/>
              <a:t>membrána) s </a:t>
            </a:r>
            <a:r>
              <a:rPr lang="cs-CZ" dirty="0" smtClean="0"/>
              <a:t>vrstvou </a:t>
            </a:r>
            <a:r>
              <a:rPr lang="cs-CZ" dirty="0" err="1" smtClean="0"/>
              <a:t>piezorezistentních</a:t>
            </a:r>
            <a:r>
              <a:rPr lang="cs-CZ" dirty="0" smtClean="0"/>
              <a:t> </a:t>
            </a:r>
            <a:r>
              <a:rPr lang="cs-CZ" dirty="0"/>
              <a:t>odporů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vyhodnocovací</a:t>
            </a:r>
            <a:endParaRPr lang="cs-CZ" dirty="0"/>
          </a:p>
          <a:p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Princip </a:t>
            </a:r>
            <a:r>
              <a:rPr lang="cs-CZ" b="1" dirty="0">
                <a:solidFill>
                  <a:srgbClr val="0070C0"/>
                </a:solidFill>
              </a:rPr>
              <a:t>činnosti:</a:t>
            </a:r>
          </a:p>
          <a:p>
            <a:r>
              <a:rPr lang="cs-CZ" b="1" dirty="0">
                <a:solidFill>
                  <a:srgbClr val="00B050"/>
                </a:solidFill>
              </a:rPr>
              <a:t>Využívá srovnání tlaku nasávaného vzduchu s tlakem referenčním</a:t>
            </a:r>
          </a:p>
        </p:txBody>
      </p:sp>
    </p:spTree>
    <p:extLst>
      <p:ext uri="{BB962C8B-B14F-4D97-AF65-F5344CB8AC3E}">
        <p14:creationId xmlns:p14="http://schemas.microsoft.com/office/powerpoint/2010/main" val="22221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18" y="1982719"/>
            <a:ext cx="3411155" cy="351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Čidlo </a:t>
            </a:r>
            <a:r>
              <a:rPr lang="cs-CZ" dirty="0" smtClean="0">
                <a:solidFill>
                  <a:schemeClr val="bg1"/>
                </a:solidFill>
              </a:rPr>
              <a:t>barometrického </a:t>
            </a:r>
            <a:r>
              <a:rPr lang="cs-CZ" dirty="0">
                <a:solidFill>
                  <a:schemeClr val="bg1"/>
                </a:solidFill>
              </a:rPr>
              <a:t>tlaku (BP)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98884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336699"/>
                </a:solidFill>
              </a:rPr>
              <a:t>Čidlo barometrického tlaku: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piezoelektrická </a:t>
            </a:r>
            <a:r>
              <a:rPr lang="cs-CZ" dirty="0">
                <a:solidFill>
                  <a:srgbClr val="000000"/>
                </a:solidFill>
              </a:rPr>
              <a:t>destička 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výstupem je </a:t>
            </a:r>
            <a:r>
              <a:rPr lang="cs-CZ" dirty="0">
                <a:solidFill>
                  <a:srgbClr val="000000"/>
                </a:solidFill>
              </a:rPr>
              <a:t>změna </a:t>
            </a:r>
            <a:r>
              <a:rPr lang="cs-CZ" dirty="0" smtClean="0">
                <a:solidFill>
                  <a:srgbClr val="000000"/>
                </a:solidFill>
              </a:rPr>
              <a:t>kmitočtu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     (</a:t>
            </a:r>
            <a:r>
              <a:rPr lang="cs-CZ" dirty="0">
                <a:solidFill>
                  <a:srgbClr val="000000"/>
                </a:solidFill>
              </a:rPr>
              <a:t>cca 120 – 160 Hz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frekvence </a:t>
            </a:r>
            <a:r>
              <a:rPr lang="cs-CZ" dirty="0">
                <a:solidFill>
                  <a:srgbClr val="000000"/>
                </a:solidFill>
              </a:rPr>
              <a:t>je přímo úměrná 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poklesu tlaku v sacím </a:t>
            </a:r>
            <a:r>
              <a:rPr lang="cs-CZ" dirty="0" smtClean="0">
                <a:solidFill>
                  <a:srgbClr val="000000"/>
                </a:solidFill>
              </a:rPr>
              <a:t>potrubí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7" y="5600625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Umožňuje </a:t>
            </a:r>
            <a:r>
              <a:rPr lang="cs-CZ" b="1" dirty="0">
                <a:solidFill>
                  <a:srgbClr val="00B050"/>
                </a:solidFill>
              </a:rPr>
              <a:t>řídící jednotce reagovat na hodnotu nadmořské výšky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9576" y="3850499"/>
            <a:ext cx="5643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</a:rPr>
              <a:t>BP</a:t>
            </a:r>
            <a:r>
              <a:rPr lang="cs-CZ" dirty="0">
                <a:solidFill>
                  <a:srgbClr val="000000"/>
                </a:solidFill>
              </a:rPr>
              <a:t> 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má </a:t>
            </a:r>
            <a:r>
              <a:rPr lang="cs-CZ" dirty="0">
                <a:solidFill>
                  <a:srgbClr val="000000"/>
                </a:solidFill>
              </a:rPr>
              <a:t>vliv na poměr </a:t>
            </a:r>
            <a:r>
              <a:rPr lang="cs-CZ" dirty="0" smtClean="0">
                <a:solidFill>
                  <a:srgbClr val="000000"/>
                </a:solidFill>
              </a:rPr>
              <a:t>vzduchu a </a:t>
            </a:r>
            <a:r>
              <a:rPr lang="cs-CZ" dirty="0">
                <a:solidFill>
                  <a:srgbClr val="000000"/>
                </a:solidFill>
              </a:rPr>
              <a:t>paliva ve </a:t>
            </a:r>
            <a:r>
              <a:rPr lang="cs-CZ" dirty="0" smtClean="0">
                <a:solidFill>
                  <a:srgbClr val="000000"/>
                </a:solidFill>
              </a:rPr>
              <a:t>směsi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zážeh 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</a:rPr>
              <a:t>využití </a:t>
            </a:r>
            <a:r>
              <a:rPr lang="cs-CZ" dirty="0">
                <a:solidFill>
                  <a:srgbClr val="000000"/>
                </a:solidFill>
              </a:rPr>
              <a:t>zpětného přisávání spalin do válce (systém EGR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4266</TotalTime>
  <Words>629</Words>
  <Application>Microsoft Office PowerPoint</Application>
  <PresentationFormat>Předvádění na obrazovce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1_1949</vt:lpstr>
      <vt:lpstr>2_1949</vt:lpstr>
      <vt:lpstr>Čidla a snímače B</vt:lpstr>
      <vt:lpstr>Snímač polohy škrtící klapky TPS (Throttle position sensor) </vt:lpstr>
      <vt:lpstr>Snímač polohy škrtící klapky </vt:lpstr>
      <vt:lpstr>Snímač hladiny paliva (Fuel Level)</vt:lpstr>
      <vt:lpstr>Čidlo klepání  (Knock Sensor, KS) </vt:lpstr>
      <vt:lpstr>Snímač tlaku paliva </vt:lpstr>
      <vt:lpstr>  Snímač tlaku  v sacím potrubí – MAP (Manifold Absolute Pressure)  </vt:lpstr>
      <vt:lpstr>Snímač plnícího tlaku</vt:lpstr>
      <vt:lpstr>Čidlo barometrického tlaku (BP) </vt:lpstr>
      <vt:lpstr>Snímač podélného (příčného) zrychlení (Crash Senzor)-Airbag </vt:lpstr>
      <vt:lpstr>Parkovací senzor (couvací senzor, parkpilot)  </vt:lpstr>
      <vt:lpstr>Použité zdroje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SS-COPT_Kromeriz</cp:lastModifiedBy>
  <cp:revision>235</cp:revision>
  <dcterms:created xsi:type="dcterms:W3CDTF">2013-01-08T09:25:57Z</dcterms:created>
  <dcterms:modified xsi:type="dcterms:W3CDTF">2014-03-16T16:55:58Z</dcterms:modified>
</cp:coreProperties>
</file>