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33" r:id="rId3"/>
    <p:sldId id="324" r:id="rId4"/>
    <p:sldId id="328" r:id="rId5"/>
    <p:sldId id="334" r:id="rId6"/>
    <p:sldId id="285" r:id="rId7"/>
    <p:sldId id="335" r:id="rId8"/>
    <p:sldId id="287" r:id="rId9"/>
    <p:sldId id="308" r:id="rId10"/>
    <p:sldId id="303" r:id="rId11"/>
    <p:sldId id="321" r:id="rId12"/>
    <p:sldId id="322" r:id="rId13"/>
    <p:sldId id="336" r:id="rId1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422C16"/>
    <a:srgbClr val="0C788E"/>
    <a:srgbClr val="006666"/>
    <a:srgbClr val="54381C"/>
    <a:srgbClr val="A50021"/>
    <a:srgbClr val="FFFFA3"/>
    <a:srgbClr val="E6E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4" autoAdjust="0"/>
  </p:normalViewPr>
  <p:slideViewPr>
    <p:cSldViewPr>
      <p:cViewPr>
        <p:scale>
          <a:sx n="66" d="100"/>
          <a:sy n="66" d="100"/>
        </p:scale>
        <p:origin x="-1018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313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7725D-07A2-43B0-BA92-ACD2C6F2433B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603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FDC33-9A9E-476F-9F2C-CDCC8E04D15F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559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78255-035F-4819-82A9-767CB5DB9887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5893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7725D-07A2-43B0-BA92-ACD2C6F2433B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78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7BF2B-E315-492F-BF6E-B7FDF2ABC5D9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778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A07D8-4E52-4540-A456-7EF45FAEE3F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869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F2B05-CEBC-4432-8277-4992777AB243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554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52EC0-339C-446E-9645-0B8AC1528FF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029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1FC0C-DFF3-4549-8D79-2DDAC3B36C60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266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DF94D-3596-4178-80AD-8AFC841E9B9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133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0165D-9633-4C57-AC81-0FE8DA4A10C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05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7BF2B-E315-492F-BF6E-B7FDF2ABC5D9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4825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46F68-B477-433C-956A-64D1EB9F0FC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502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FDC33-9A9E-476F-9F2C-CDCC8E04D15F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180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78255-035F-4819-82A9-767CB5DB9887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428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A07D8-4E52-4540-A456-7EF45FAEE3F4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742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F2B05-CEBC-4432-8277-4992777AB24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777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52EC0-339C-446E-9645-0B8AC1528FF4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307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1FC0C-DFF3-4549-8D79-2DDAC3B36C6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3667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DF94D-3596-4178-80AD-8AFC841E9B9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9571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0165D-9633-4C57-AC81-0FE8DA4A10C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748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46F68-B477-433C-956A-64D1EB9F0FC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7784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1B38DF-5653-4635-8A13-32D5BFCBE3AC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1B38DF-5653-4635-8A13-32D5BFCBE3A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38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chal-imre.sk/news/ako-funguje-maf-senzor/" TargetMode="External"/><Relationship Id="rId3" Type="http://schemas.openxmlformats.org/officeDocument/2006/relationships/hyperlink" Target="http://fei1.vsb.cz/kat430/data/ae/Cidla_snimace_ovladaci%20prvky.pdf" TargetMode="External"/><Relationship Id="rId7" Type="http://schemas.openxmlformats.org/officeDocument/2006/relationships/hyperlink" Target="http://www.ms-motor-service.com.tr/ximages/pg_si_0102_cz_web.pdf" TargetMode="External"/><Relationship Id="rId2" Type="http://schemas.openxmlformats.org/officeDocument/2006/relationships/hyperlink" Target="http://cs.autolexicon.net/articles/lambda-sond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space.vutbr.cz/bitstream/handle/11012/2053/2008_BP_Pecka_Lubos_76176.pdf?sequence=1" TargetMode="External"/><Relationship Id="rId5" Type="http://schemas.openxmlformats.org/officeDocument/2006/relationships/hyperlink" Target="http://cs.autolexicon.net/articles/parkpilot/" TargetMode="External"/><Relationship Id="rId10" Type="http://schemas.openxmlformats.org/officeDocument/2006/relationships/hyperlink" Target="http://www.csve.cz/cz/" TargetMode="External"/><Relationship Id="rId4" Type="http://schemas.openxmlformats.org/officeDocument/2006/relationships/hyperlink" Target="http://www.fordfans.cz/efi/efi.php?p=vss" TargetMode="External"/><Relationship Id="rId9" Type="http://schemas.openxmlformats.org/officeDocument/2006/relationships/hyperlink" Target="http://www.crr.vutbr.cz/system/files/brozura_08_1006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23528" y="188640"/>
            <a:ext cx="8568951" cy="1008112"/>
          </a:xfrm>
        </p:spPr>
        <p:txBody>
          <a:bodyPr/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Čidla a snímače</a:t>
            </a:r>
            <a:br>
              <a:rPr lang="cs-CZ" sz="3600" b="1" dirty="0" smtClean="0">
                <a:solidFill>
                  <a:schemeClr val="bg1"/>
                </a:solidFill>
              </a:rPr>
            </a:br>
            <a:r>
              <a:rPr lang="cs-CZ" sz="3600" b="1" dirty="0">
                <a:solidFill>
                  <a:schemeClr val="bg1"/>
                </a:solidFill>
              </a:rPr>
              <a:t>A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2217" name="Rectangle 169"/>
          <p:cNvSpPr>
            <a:spLocks noChangeArrowheads="1"/>
          </p:cNvSpPr>
          <p:nvPr/>
        </p:nvSpPr>
        <p:spPr bwMode="auto">
          <a:xfrm>
            <a:off x="1179160" y="4365104"/>
            <a:ext cx="7425287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cs-CZ" b="1" dirty="0" smtClean="0">
                <a:solidFill>
                  <a:schemeClr val="bg1"/>
                </a:solidFill>
              </a:rPr>
              <a:t>Vypracoval: Ing. Bc. Miloslav Otýpka 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Kód prezentace</a:t>
            </a:r>
            <a:r>
              <a:rPr lang="cs-CZ" b="1" smtClean="0">
                <a:solidFill>
                  <a:schemeClr val="bg1"/>
                </a:solidFill>
              </a:rPr>
              <a:t>: OPVK-TBdV-IH-AUTOROB-AE-3-ELP-OTY-001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212976"/>
            <a:ext cx="4536504" cy="820432"/>
          </a:xfrm>
          <a:prstGeom prst="rect">
            <a:avLst/>
          </a:prstGeom>
        </p:spPr>
      </p:pic>
      <p:sp>
        <p:nvSpPr>
          <p:cNvPr id="10" name="Rectangle 169"/>
          <p:cNvSpPr>
            <a:spLocks noChangeArrowheads="1"/>
          </p:cNvSpPr>
          <p:nvPr/>
        </p:nvSpPr>
        <p:spPr bwMode="auto">
          <a:xfrm>
            <a:off x="0" y="6749721"/>
            <a:ext cx="9144000" cy="21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cs-CZ" sz="1400" b="1" dirty="0" smtClean="0">
                <a:solidFill>
                  <a:srgbClr val="FFFFFF"/>
                </a:solidFill>
              </a:rPr>
              <a:t>Technologie budoucnosti do výuky 		     		              CZ.1.07/1.1.38/02.0032</a:t>
            </a:r>
          </a:p>
          <a:p>
            <a:endParaRPr lang="es-E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21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Čidlo váhy </a:t>
            </a:r>
            <a:r>
              <a:rPr lang="cs-CZ" dirty="0">
                <a:solidFill>
                  <a:schemeClr val="bg1"/>
                </a:solidFill>
              </a:rPr>
              <a:t>vzduchu – MAF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(</a:t>
            </a:r>
            <a:r>
              <a:rPr lang="cs-CZ" dirty="0" err="1" smtClean="0">
                <a:solidFill>
                  <a:schemeClr val="bg1"/>
                </a:solidFill>
              </a:rPr>
              <a:t>Manifold</a:t>
            </a:r>
            <a:r>
              <a:rPr lang="cs-CZ" dirty="0" smtClean="0">
                <a:solidFill>
                  <a:schemeClr val="bg1"/>
                </a:solidFill>
              </a:rPr>
              <a:t> Air </a:t>
            </a:r>
            <a:r>
              <a:rPr lang="cs-CZ" dirty="0" err="1" smtClean="0">
                <a:solidFill>
                  <a:schemeClr val="bg1"/>
                </a:solidFill>
              </a:rPr>
              <a:t>Flow</a:t>
            </a:r>
            <a:r>
              <a:rPr lang="cs-CZ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3491880" cy="447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4499992" y="227687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MAF senzor - Váha vzduchu 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cs-CZ" b="1" dirty="0" smtClean="0"/>
              <a:t>jedno z </a:t>
            </a:r>
            <a:r>
              <a:rPr lang="cs-CZ" b="1" dirty="0"/>
              <a:t>nejdůležitějších čidel ve </a:t>
            </a:r>
            <a:r>
              <a:rPr lang="cs-CZ" b="1" dirty="0" smtClean="0"/>
              <a:t>vozidle</a:t>
            </a:r>
            <a:endParaRPr lang="cs-CZ" b="1" dirty="0"/>
          </a:p>
          <a:p>
            <a:endParaRPr lang="cs-CZ" dirty="0"/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/>
              <a:t>nachází </a:t>
            </a:r>
            <a:r>
              <a:rPr lang="cs-CZ" dirty="0"/>
              <a:t>se </a:t>
            </a:r>
            <a:r>
              <a:rPr lang="cs-CZ" dirty="0" smtClean="0"/>
              <a:t>za </a:t>
            </a:r>
            <a:r>
              <a:rPr lang="cs-CZ" dirty="0"/>
              <a:t>vzduchovým filtrem </a:t>
            </a:r>
            <a:r>
              <a:rPr lang="cs-CZ" dirty="0" smtClean="0"/>
              <a:t>       na </a:t>
            </a:r>
            <a:r>
              <a:rPr lang="cs-CZ" dirty="0"/>
              <a:t>sacím </a:t>
            </a:r>
            <a:r>
              <a:rPr lang="cs-CZ" dirty="0" smtClean="0"/>
              <a:t>potrubí</a:t>
            </a:r>
            <a:endParaRPr lang="cs-CZ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/>
              <a:t>klíčová </a:t>
            </a:r>
            <a:r>
              <a:rPr lang="cs-CZ" dirty="0"/>
              <a:t>součást </a:t>
            </a:r>
            <a:r>
              <a:rPr lang="cs-CZ" dirty="0" smtClean="0"/>
              <a:t>vznětových motorů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/>
              <a:t>dnes i u zážehových motorů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/>
              <a:t>měří </a:t>
            </a:r>
            <a:r>
              <a:rPr lang="cs-CZ" dirty="0"/>
              <a:t>hmotnost vzduchu, který motor spotřebuje za 1 </a:t>
            </a:r>
            <a:r>
              <a:rPr lang="cs-CZ" dirty="0" smtClean="0"/>
              <a:t>sekundu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/>
              <a:t>řídící jednotka → určí </a:t>
            </a:r>
            <a:r>
              <a:rPr lang="cs-CZ" dirty="0"/>
              <a:t>poměr vzduchu </a:t>
            </a:r>
            <a:r>
              <a:rPr lang="cs-CZ" dirty="0" smtClean="0"/>
              <a:t>        a paliva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07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Čidlo váhy vzduchu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539052" y="443711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Co když MAF nefunguje: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/>
              <a:t>vyšší spotřeba paliva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/>
              <a:t>při </a:t>
            </a:r>
            <a:r>
              <a:rPr lang="cs-CZ" dirty="0"/>
              <a:t>vyšších otáčkách snížený výkon </a:t>
            </a:r>
            <a:r>
              <a:rPr lang="cs-CZ" dirty="0" smtClean="0"/>
              <a:t>motoru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/>
              <a:t>špatné </a:t>
            </a:r>
            <a:r>
              <a:rPr lang="cs-CZ" dirty="0"/>
              <a:t>startování </a:t>
            </a:r>
            <a:r>
              <a:rPr lang="cs-CZ" dirty="0" smtClean="0"/>
              <a:t>automobilu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/>
              <a:t>nadměrné </a:t>
            </a:r>
            <a:r>
              <a:rPr lang="cs-CZ" dirty="0"/>
              <a:t>zatížení motoru </a:t>
            </a:r>
            <a:endParaRPr lang="cs-CZ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/>
              <a:t>poškození automobilu 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0" y="1772816"/>
            <a:ext cx="4572000" cy="45858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</a:rPr>
              <a:t>Motor má </a:t>
            </a:r>
            <a:r>
              <a:rPr lang="cs-CZ" sz="2000" b="1" dirty="0">
                <a:solidFill>
                  <a:srgbClr val="0070C0"/>
                </a:solidFill>
              </a:rPr>
              <a:t>MAF </a:t>
            </a:r>
            <a:r>
              <a:rPr lang="cs-CZ" dirty="0" smtClean="0"/>
              <a:t>- řídící jednotka z něj   získá signál  o </a:t>
            </a:r>
            <a:r>
              <a:rPr lang="cs-CZ" smtClean="0"/>
              <a:t>hmotnostním </a:t>
            </a:r>
            <a:r>
              <a:rPr lang="cs-CZ" smtClean="0"/>
              <a:t>toku </a:t>
            </a:r>
            <a:r>
              <a:rPr lang="cs-CZ" dirty="0" smtClean="0"/>
              <a:t>vzduchu</a:t>
            </a:r>
          </a:p>
          <a:p>
            <a:endParaRPr lang="cs-CZ" b="1" dirty="0" smtClean="0"/>
          </a:p>
          <a:p>
            <a:r>
              <a:rPr lang="cs-CZ" sz="2000" b="1" dirty="0" smtClean="0">
                <a:solidFill>
                  <a:srgbClr val="0070C0"/>
                </a:solidFill>
              </a:rPr>
              <a:t>Motor nemá MAF </a:t>
            </a:r>
            <a:r>
              <a:rPr lang="cs-CZ" dirty="0" smtClean="0"/>
              <a:t>– řídící jednotka informaci získá z MAP senzoru a údaj       o </a:t>
            </a:r>
            <a:r>
              <a:rPr lang="cs-CZ" dirty="0"/>
              <a:t>množství vzduchu dopočítá </a:t>
            </a:r>
            <a:r>
              <a:rPr lang="cs-CZ" dirty="0" smtClean="0"/>
              <a:t>z parametrů: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/>
              <a:t>otáčky motoru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/>
              <a:t>teplota </a:t>
            </a:r>
            <a:r>
              <a:rPr lang="cs-CZ" dirty="0"/>
              <a:t>vzduchu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/>
              <a:t>data (o </a:t>
            </a:r>
            <a:r>
              <a:rPr lang="cs-CZ" dirty="0"/>
              <a:t>objemové </a:t>
            </a:r>
            <a:r>
              <a:rPr lang="cs-CZ" dirty="0" smtClean="0"/>
              <a:t>účinnosti) uložená      </a:t>
            </a:r>
            <a:r>
              <a:rPr lang="cs-CZ" dirty="0"/>
              <a:t>v </a:t>
            </a:r>
            <a:r>
              <a:rPr lang="cs-CZ" dirty="0" smtClean="0"/>
              <a:t>ECU</a:t>
            </a:r>
          </a:p>
          <a:p>
            <a:pPr marL="285750" indent="-285750">
              <a:buFont typeface="Wingdings" pitchFamily="2" charset="2"/>
              <a:buChar char="§"/>
            </a:pPr>
            <a:endParaRPr lang="cs-CZ" b="1" dirty="0" smtClean="0"/>
          </a:p>
          <a:p>
            <a:r>
              <a:rPr lang="cs-CZ" b="1" dirty="0" smtClean="0">
                <a:solidFill>
                  <a:srgbClr val="00B050"/>
                </a:solidFill>
              </a:rPr>
              <a:t>Vlastnosti: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/>
              <a:t>MAP </a:t>
            </a:r>
            <a:r>
              <a:rPr lang="cs-CZ" dirty="0"/>
              <a:t>je </a:t>
            </a:r>
            <a:r>
              <a:rPr lang="cs-CZ" dirty="0" smtClean="0"/>
              <a:t>robustnější</a:t>
            </a:r>
            <a:r>
              <a:rPr lang="cs-CZ" dirty="0"/>
              <a:t> </a:t>
            </a:r>
            <a:r>
              <a:rPr lang="cs-CZ" dirty="0" smtClean="0"/>
              <a:t>a  </a:t>
            </a:r>
            <a:r>
              <a:rPr lang="cs-CZ" dirty="0"/>
              <a:t>méně </a:t>
            </a:r>
            <a:r>
              <a:rPr lang="cs-CZ" dirty="0" smtClean="0"/>
              <a:t>přesný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/>
              <a:t>MAF je náchylnější k poškození              a přesný</a:t>
            </a:r>
          </a:p>
          <a:p>
            <a:r>
              <a:rPr lang="cs-CZ" b="1" dirty="0" smtClean="0"/>
              <a:t>Některá </a:t>
            </a:r>
            <a:r>
              <a:rPr lang="cs-CZ" b="1" dirty="0"/>
              <a:t>auta mají MAF i </a:t>
            </a:r>
            <a:r>
              <a:rPr lang="cs-CZ" b="1" dirty="0" smtClean="0"/>
              <a:t>MAP</a:t>
            </a:r>
            <a:endParaRPr lang="cs-CZ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302" y="1849237"/>
            <a:ext cx="28575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02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Použité zdroje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248472"/>
          </a:xfrm>
        </p:spPr>
        <p:txBody>
          <a:bodyPr/>
          <a:lstStyle/>
          <a:p>
            <a:r>
              <a:rPr lang="cs-CZ" sz="2000" dirty="0">
                <a:hlinkClick r:id="rId2"/>
              </a:rPr>
              <a:t>http://cs.autolexicon.net/articles/lambda-sonda</a:t>
            </a:r>
            <a:r>
              <a:rPr lang="cs-CZ" sz="2000" dirty="0" smtClean="0">
                <a:hlinkClick r:id="rId2"/>
              </a:rPr>
              <a:t>/</a:t>
            </a:r>
            <a:endParaRPr lang="cs-CZ" sz="2000" dirty="0" smtClean="0"/>
          </a:p>
          <a:p>
            <a:r>
              <a:rPr lang="cs-CZ" sz="2000" dirty="0">
                <a:hlinkClick r:id="rId3"/>
              </a:rPr>
              <a:t>http://</a:t>
            </a:r>
            <a:r>
              <a:rPr lang="cs-CZ" sz="2000" dirty="0" smtClean="0">
                <a:hlinkClick r:id="rId3"/>
              </a:rPr>
              <a:t>fei1.vsb.cz/kat430/data/ae/Cidla_snimace_ovladaci%20prvky.pdf</a:t>
            </a:r>
            <a:endParaRPr lang="cs-CZ" sz="2000" dirty="0" smtClean="0"/>
          </a:p>
          <a:p>
            <a:r>
              <a:rPr lang="cs-CZ" sz="2000" dirty="0">
                <a:hlinkClick r:id="rId4"/>
              </a:rPr>
              <a:t>http://</a:t>
            </a:r>
            <a:r>
              <a:rPr lang="cs-CZ" sz="2000" dirty="0" smtClean="0">
                <a:hlinkClick r:id="rId4"/>
              </a:rPr>
              <a:t>www.fordfans.cz/efi/efi.php?p=vss</a:t>
            </a:r>
            <a:endParaRPr lang="cs-CZ" sz="2000" dirty="0" smtClean="0"/>
          </a:p>
          <a:p>
            <a:r>
              <a:rPr lang="cs-CZ" sz="2000" dirty="0">
                <a:hlinkClick r:id="rId5"/>
              </a:rPr>
              <a:t>http://cs.autolexicon.net/articles/parkpilot</a:t>
            </a:r>
            <a:r>
              <a:rPr lang="cs-CZ" sz="2000" dirty="0" smtClean="0">
                <a:hlinkClick r:id="rId5"/>
              </a:rPr>
              <a:t>/</a:t>
            </a:r>
            <a:endParaRPr lang="cs-CZ" sz="2000" dirty="0" smtClean="0"/>
          </a:p>
          <a:p>
            <a:r>
              <a:rPr lang="cs-CZ" sz="2000" dirty="0">
                <a:hlinkClick r:id="rId6"/>
              </a:rPr>
              <a:t>https://</a:t>
            </a:r>
            <a:r>
              <a:rPr lang="cs-CZ" sz="2000" dirty="0" smtClean="0">
                <a:hlinkClick r:id="rId6"/>
              </a:rPr>
              <a:t>dspace.vutbr.cz/bitstream/handle/11012/2053/2008_BP_Pecka_Lubos_76176.pdf?sequence=1</a:t>
            </a:r>
            <a:endParaRPr lang="cs-CZ" sz="2000" dirty="0" smtClean="0"/>
          </a:p>
          <a:p>
            <a:r>
              <a:rPr lang="cs-CZ" sz="2000" dirty="0">
                <a:hlinkClick r:id="rId7"/>
              </a:rPr>
              <a:t>http://</a:t>
            </a:r>
            <a:r>
              <a:rPr lang="cs-CZ" sz="2000" dirty="0" smtClean="0">
                <a:hlinkClick r:id="rId7"/>
              </a:rPr>
              <a:t>www.ms-motor service.com.tr/</a:t>
            </a:r>
            <a:r>
              <a:rPr lang="cs-CZ" sz="2000" dirty="0" err="1" smtClean="0">
                <a:hlinkClick r:id="rId7"/>
              </a:rPr>
              <a:t>ximages</a:t>
            </a:r>
            <a:r>
              <a:rPr lang="cs-CZ" sz="2000" dirty="0" smtClean="0">
                <a:hlinkClick r:id="rId7"/>
              </a:rPr>
              <a:t>/pg_si_0102_cz_web.pdf</a:t>
            </a:r>
            <a:endParaRPr lang="cs-CZ" sz="2000" dirty="0" smtClean="0"/>
          </a:p>
          <a:p>
            <a:r>
              <a:rPr lang="cs-CZ" sz="2000" dirty="0">
                <a:hlinkClick r:id="rId8"/>
              </a:rPr>
              <a:t>http://www.michal-imre.sk/news/ako-funguje-maf-senzor</a:t>
            </a:r>
            <a:r>
              <a:rPr lang="cs-CZ" sz="2000" dirty="0" smtClean="0">
                <a:hlinkClick r:id="rId8"/>
              </a:rPr>
              <a:t>/</a:t>
            </a:r>
            <a:endParaRPr lang="cs-CZ" sz="2000" dirty="0" smtClean="0"/>
          </a:p>
          <a:p>
            <a:r>
              <a:rPr lang="cs-CZ" sz="2000" dirty="0">
                <a:hlinkClick r:id="rId9"/>
              </a:rPr>
              <a:t>http://</a:t>
            </a:r>
            <a:r>
              <a:rPr lang="cs-CZ" sz="2000" dirty="0" smtClean="0">
                <a:hlinkClick r:id="rId9"/>
              </a:rPr>
              <a:t>www.crr.vutbr.cz/system/files/brozura_08_1006.pdf</a:t>
            </a:r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>
              <a:hlinkClick r:id="rId10"/>
            </a:endParaRP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43059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Čidlo - snímač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15533" y="1847527"/>
            <a:ext cx="76803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336699"/>
                </a:solidFill>
              </a:rPr>
              <a:t>Čidlo</a:t>
            </a:r>
            <a:r>
              <a:rPr lang="cs-CZ" dirty="0" smtClean="0"/>
              <a:t> (angl. sensor) = prvek, který je v přímém styku s měřenou veličinou </a:t>
            </a:r>
          </a:p>
          <a:p>
            <a:r>
              <a:rPr lang="cs-CZ" dirty="0"/>
              <a:t> </a:t>
            </a:r>
            <a:r>
              <a:rPr lang="cs-CZ" dirty="0" smtClean="0"/>
              <a:t>         - slouží k získání informace o této veličině </a:t>
            </a:r>
          </a:p>
          <a:p>
            <a:r>
              <a:rPr lang="cs-CZ" b="1" dirty="0" smtClean="0">
                <a:solidFill>
                  <a:srgbClr val="336699"/>
                </a:solidFill>
              </a:rPr>
              <a:t>Snímač</a:t>
            </a:r>
            <a:r>
              <a:rPr lang="cs-CZ" dirty="0" smtClean="0"/>
              <a:t> (angl. sensor) = celek (čidlo + převodník) </a:t>
            </a:r>
          </a:p>
          <a:p>
            <a:r>
              <a:rPr lang="cs-CZ" dirty="0" smtClean="0"/>
              <a:t>          - převádí signál na vhodný k dalšímu zpracování</a:t>
            </a:r>
            <a:endParaRPr lang="cs-CZ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9"/>
          <a:stretch/>
        </p:blipFill>
        <p:spPr bwMode="auto">
          <a:xfrm>
            <a:off x="918515" y="3047856"/>
            <a:ext cx="7219950" cy="3410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24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08694"/>
            <a:ext cx="756084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Čidlo - snímač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83568" y="2060848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Čidlo - snímač</a:t>
            </a:r>
            <a:r>
              <a:rPr lang="cs-CZ" sz="2400" dirty="0" smtClean="0"/>
              <a:t>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/>
              <a:t>zdroj </a:t>
            </a:r>
            <a:r>
              <a:rPr lang="cs-CZ" dirty="0"/>
              <a:t>informací pro </a:t>
            </a:r>
            <a:r>
              <a:rPr lang="cs-CZ" dirty="0" smtClean="0"/>
              <a:t>řídící systém (řídící jednotku)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/>
              <a:t>technické zařízení -  </a:t>
            </a:r>
            <a:r>
              <a:rPr lang="cs-CZ" dirty="0"/>
              <a:t>měří </a:t>
            </a:r>
            <a:r>
              <a:rPr lang="cs-CZ" dirty="0" smtClean="0"/>
              <a:t>fyzikální veličinu a </a:t>
            </a:r>
            <a:r>
              <a:rPr lang="cs-CZ" dirty="0"/>
              <a:t>převádí ji na </a:t>
            </a:r>
            <a:r>
              <a:rPr lang="cs-CZ" dirty="0" smtClean="0"/>
              <a:t>elektrický signál (</a:t>
            </a:r>
            <a:r>
              <a:rPr lang="cs-CZ" i="1" dirty="0" smtClean="0"/>
              <a:t>U, I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6504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276" y="2636912"/>
            <a:ext cx="57150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Čidlo - snímač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55576" y="2204864"/>
            <a:ext cx="409919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Hlavní požadavky na čidla: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2400" dirty="0" smtClean="0"/>
              <a:t>spolehlivost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2400" dirty="0" smtClean="0"/>
              <a:t>přesnost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2400" dirty="0" smtClean="0"/>
              <a:t>rozměry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2400" dirty="0" smtClean="0"/>
              <a:t>cena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31643" y="4653136"/>
            <a:ext cx="4248279" cy="1077218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Kolik čidel je v automobilu?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2000" dirty="0" smtClean="0"/>
              <a:t>rok 1995 – cca 10 senzorů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2000" dirty="0" smtClean="0"/>
              <a:t>rok 2013 - &gt; 30 senzorů</a:t>
            </a:r>
          </a:p>
        </p:txBody>
      </p:sp>
    </p:spTree>
    <p:extLst>
      <p:ext uri="{BB962C8B-B14F-4D97-AF65-F5344CB8AC3E}">
        <p14:creationId xmlns:p14="http://schemas.microsoft.com/office/powerpoint/2010/main" val="397204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Snímače v automobilu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2816"/>
            <a:ext cx="9143999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20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Snímač polohy vačkového hřídele - CMP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48880"/>
            <a:ext cx="3508598" cy="301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46722" y="2082918"/>
            <a:ext cx="484535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Snímač polohy vačkové hřídele </a:t>
            </a:r>
            <a:endParaRPr lang="cs-CZ" sz="24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/>
              <a:t>umístěn </a:t>
            </a:r>
            <a:r>
              <a:rPr lang="cs-CZ" dirty="0"/>
              <a:t>na </a:t>
            </a:r>
            <a:r>
              <a:rPr lang="cs-CZ" dirty="0" smtClean="0"/>
              <a:t>hlavě motoru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err="1" smtClean="0"/>
              <a:t>Hallův</a:t>
            </a:r>
            <a:r>
              <a:rPr lang="cs-CZ" dirty="0" smtClean="0"/>
              <a:t> </a:t>
            </a:r>
            <a:r>
              <a:rPr lang="cs-CZ" dirty="0"/>
              <a:t>snímač</a:t>
            </a:r>
          </a:p>
          <a:p>
            <a:endParaRPr lang="cs-CZ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Princip: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/>
              <a:t>polovodičovou </a:t>
            </a:r>
            <a:r>
              <a:rPr lang="cs-CZ" dirty="0"/>
              <a:t>destičkou </a:t>
            </a:r>
            <a:endParaRPr lang="cs-CZ" dirty="0" smtClean="0"/>
          </a:p>
          <a:p>
            <a:r>
              <a:rPr lang="cs-CZ" dirty="0" smtClean="0"/>
              <a:t>     protéká </a:t>
            </a:r>
            <a:r>
              <a:rPr lang="cs-CZ" dirty="0"/>
              <a:t>elektrický </a:t>
            </a:r>
            <a:r>
              <a:rPr lang="cs-CZ" dirty="0" smtClean="0"/>
              <a:t>proud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/>
              <a:t>clonka z feromagnetického materiálu        se otáčí s vačkovým hřídelem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/>
              <a:t>dochází </a:t>
            </a:r>
            <a:r>
              <a:rPr lang="cs-CZ" dirty="0"/>
              <a:t>k přerušování permanentního magnetického pole </a:t>
            </a:r>
            <a:endParaRPr lang="cs-CZ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/>
              <a:t>vzniká </a:t>
            </a:r>
            <a:r>
              <a:rPr lang="cs-CZ" dirty="0"/>
              <a:t>tzv. </a:t>
            </a:r>
            <a:r>
              <a:rPr lang="cs-CZ" dirty="0" err="1"/>
              <a:t>Hallovo</a:t>
            </a:r>
            <a:r>
              <a:rPr lang="cs-CZ" dirty="0"/>
              <a:t> </a:t>
            </a:r>
            <a:r>
              <a:rPr lang="cs-CZ" dirty="0" smtClean="0"/>
              <a:t>napětí</a:t>
            </a:r>
          </a:p>
          <a:p>
            <a:pPr marL="285750" indent="-285750">
              <a:buFont typeface="Wingdings" pitchFamily="2" charset="2"/>
              <a:buChar char="§"/>
            </a:pPr>
            <a:endParaRPr lang="cs-CZ" b="1" dirty="0" smtClean="0">
              <a:solidFill>
                <a:srgbClr val="00B050"/>
              </a:solidFill>
            </a:endParaRPr>
          </a:p>
          <a:p>
            <a:r>
              <a:rPr lang="cs-CZ" b="1" dirty="0" smtClean="0">
                <a:solidFill>
                  <a:srgbClr val="00B050"/>
                </a:solidFill>
              </a:rPr>
              <a:t>Informace pro optimální okamžik zážehu</a:t>
            </a:r>
            <a:endParaRPr lang="cs-CZ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59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61" b="28004"/>
          <a:stretch/>
        </p:blipFill>
        <p:spPr bwMode="auto">
          <a:xfrm>
            <a:off x="683568" y="4293096"/>
            <a:ext cx="259228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Čidlo teploty chladící </a:t>
            </a:r>
            <a:r>
              <a:rPr lang="cs-CZ" dirty="0">
                <a:solidFill>
                  <a:schemeClr val="bg1"/>
                </a:solidFill>
              </a:rPr>
              <a:t>kapaliny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sz="4000" dirty="0" smtClean="0">
                <a:solidFill>
                  <a:schemeClr val="bg1"/>
                </a:solidFill>
              </a:rPr>
              <a:t>- ECT (</a:t>
            </a:r>
            <a:r>
              <a:rPr lang="cs-CZ" sz="4000" dirty="0" err="1" smtClean="0">
                <a:solidFill>
                  <a:schemeClr val="bg1"/>
                </a:solidFill>
              </a:rPr>
              <a:t>Engine</a:t>
            </a:r>
            <a:r>
              <a:rPr lang="cs-CZ" sz="4000" dirty="0" smtClean="0">
                <a:solidFill>
                  <a:schemeClr val="bg1"/>
                </a:solidFill>
              </a:rPr>
              <a:t> </a:t>
            </a:r>
            <a:r>
              <a:rPr lang="cs-CZ" sz="4000" dirty="0" err="1" smtClean="0">
                <a:solidFill>
                  <a:schemeClr val="bg1"/>
                </a:solidFill>
              </a:rPr>
              <a:t>Coolant</a:t>
            </a:r>
            <a:r>
              <a:rPr lang="cs-CZ" sz="4000" dirty="0" smtClean="0">
                <a:solidFill>
                  <a:schemeClr val="bg1"/>
                </a:solidFill>
              </a:rPr>
              <a:t> </a:t>
            </a:r>
            <a:r>
              <a:rPr lang="cs-CZ" sz="4000" dirty="0" err="1" smtClean="0">
                <a:solidFill>
                  <a:schemeClr val="bg1"/>
                </a:solidFill>
              </a:rPr>
              <a:t>Temperature</a:t>
            </a:r>
            <a:r>
              <a:rPr lang="cs-CZ" sz="4000" dirty="0" smtClean="0">
                <a:solidFill>
                  <a:schemeClr val="bg1"/>
                </a:solidFill>
              </a:rPr>
              <a:t>)</a:t>
            </a:r>
            <a:endParaRPr lang="cs-CZ" sz="4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32857"/>
            <a:ext cx="4176464" cy="3037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-4568" y="2276872"/>
            <a:ext cx="443255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</a:rPr>
              <a:t>Snímač </a:t>
            </a:r>
            <a:r>
              <a:rPr lang="cs-CZ" sz="2000" b="1" dirty="0">
                <a:solidFill>
                  <a:srgbClr val="0070C0"/>
                </a:solidFill>
              </a:rPr>
              <a:t>teploty </a:t>
            </a:r>
            <a:r>
              <a:rPr lang="cs-CZ" sz="2000" b="1" dirty="0" smtClean="0">
                <a:solidFill>
                  <a:srgbClr val="0070C0"/>
                </a:solidFill>
              </a:rPr>
              <a:t>chladící kapaliny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/>
              <a:t>je </a:t>
            </a:r>
            <a:r>
              <a:rPr lang="cs-CZ" dirty="0"/>
              <a:t>u výstupu </a:t>
            </a:r>
            <a:r>
              <a:rPr lang="cs-CZ" dirty="0" smtClean="0"/>
              <a:t>chladící kapaliny                    </a:t>
            </a:r>
            <a:r>
              <a:rPr lang="cs-CZ" dirty="0"/>
              <a:t>z hlavy </a:t>
            </a:r>
            <a:r>
              <a:rPr lang="cs-CZ" dirty="0" smtClean="0"/>
              <a:t>válců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/>
              <a:t>termistor NTC</a:t>
            </a:r>
          </a:p>
          <a:p>
            <a:endParaRPr lang="cs-CZ" b="1" dirty="0" smtClean="0"/>
          </a:p>
          <a:p>
            <a:r>
              <a:rPr lang="cs-CZ" b="1" dirty="0" smtClean="0"/>
              <a:t>Snímače jsou dva: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pro </a:t>
            </a:r>
            <a:r>
              <a:rPr lang="cs-CZ" dirty="0"/>
              <a:t>řídící jednotku </a:t>
            </a:r>
            <a:r>
              <a:rPr lang="cs-CZ" dirty="0" smtClean="0"/>
              <a:t>motoru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/>
              <a:t>pro teploměr na palubní desce </a:t>
            </a:r>
          </a:p>
          <a:p>
            <a:pPr marL="342900" indent="-342900">
              <a:buFont typeface="+mj-lt"/>
              <a:buAutoNum type="alphaLcParenR"/>
            </a:pPr>
            <a:endParaRPr lang="cs-CZ" dirty="0"/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491880" y="5169972"/>
            <a:ext cx="5305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Podle teploty se mění odpor čidla </a:t>
            </a:r>
            <a:r>
              <a:rPr lang="cs-CZ" b="1" dirty="0" smtClean="0">
                <a:solidFill>
                  <a:srgbClr val="00B050"/>
                </a:solidFill>
              </a:rPr>
              <a:t>a </a:t>
            </a:r>
            <a:r>
              <a:rPr lang="cs-CZ" b="1" dirty="0">
                <a:solidFill>
                  <a:srgbClr val="00B050"/>
                </a:solidFill>
              </a:rPr>
              <a:t>řídící jednotka tím nastavuje </a:t>
            </a:r>
            <a:r>
              <a:rPr lang="cs-CZ" b="1" dirty="0" smtClean="0">
                <a:solidFill>
                  <a:srgbClr val="00B050"/>
                </a:solidFill>
              </a:rPr>
              <a:t>bohatost </a:t>
            </a:r>
            <a:r>
              <a:rPr lang="cs-CZ" b="1" dirty="0">
                <a:solidFill>
                  <a:srgbClr val="00B050"/>
                </a:solidFill>
              </a:rPr>
              <a:t>směsi</a:t>
            </a:r>
          </a:p>
        </p:txBody>
      </p:sp>
    </p:spTree>
    <p:extLst>
      <p:ext uri="{BB962C8B-B14F-4D97-AF65-F5344CB8AC3E}">
        <p14:creationId xmlns:p14="http://schemas.microsoft.com/office/powerpoint/2010/main" val="180910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435597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Čidlo teploty chladící kapaliny  </a:t>
            </a:r>
            <a:endParaRPr lang="cs-CZ" sz="4000" dirty="0">
              <a:solidFill>
                <a:schemeClr val="bg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1844824"/>
            <a:ext cx="432682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 smtClean="0"/>
          </a:p>
          <a:p>
            <a:r>
              <a:rPr lang="cs-CZ" b="1" dirty="0"/>
              <a:t>Snímač teploty </a:t>
            </a:r>
            <a:r>
              <a:rPr lang="cs-CZ" b="1" dirty="0" smtClean="0"/>
              <a:t>ETC obsahuje: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/>
              <a:t>teplotně </a:t>
            </a:r>
            <a:r>
              <a:rPr lang="cs-CZ" dirty="0"/>
              <a:t>závislý odpor </a:t>
            </a:r>
            <a:r>
              <a:rPr lang="cs-CZ" dirty="0" smtClean="0"/>
              <a:t>typu </a:t>
            </a:r>
            <a:r>
              <a:rPr lang="cs-CZ" b="1" dirty="0"/>
              <a:t>NTC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     (</a:t>
            </a:r>
            <a:r>
              <a:rPr lang="cs-CZ" dirty="0"/>
              <a:t>Negative </a:t>
            </a:r>
            <a:r>
              <a:rPr lang="cs-CZ" dirty="0" err="1"/>
              <a:t>Temperature</a:t>
            </a:r>
            <a:r>
              <a:rPr lang="cs-CZ" dirty="0"/>
              <a:t> </a:t>
            </a:r>
            <a:r>
              <a:rPr lang="cs-CZ" dirty="0" err="1"/>
              <a:t>Coefficient</a:t>
            </a:r>
            <a:r>
              <a:rPr lang="cs-CZ" dirty="0" smtClean="0"/>
              <a:t>) </a:t>
            </a:r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Řídící </a:t>
            </a:r>
            <a:r>
              <a:rPr lang="cs-CZ" dirty="0"/>
              <a:t>jednotka na základě údajů </a:t>
            </a:r>
            <a:endParaRPr lang="cs-CZ" dirty="0" smtClean="0"/>
          </a:p>
          <a:p>
            <a:r>
              <a:rPr lang="cs-CZ" dirty="0" smtClean="0"/>
              <a:t>ze </a:t>
            </a:r>
            <a:r>
              <a:rPr lang="cs-CZ" dirty="0"/>
              <a:t>snímače teploty </a:t>
            </a:r>
            <a:r>
              <a:rPr lang="cs-CZ" dirty="0" smtClean="0"/>
              <a:t>motoru </a:t>
            </a:r>
            <a:r>
              <a:rPr lang="cs-CZ" dirty="0"/>
              <a:t>přizpůsobuje </a:t>
            </a:r>
            <a:endParaRPr lang="cs-CZ" dirty="0" smtClean="0"/>
          </a:p>
          <a:p>
            <a:r>
              <a:rPr lang="cs-CZ" dirty="0" smtClean="0"/>
              <a:t>bohatost směsi a dobu </a:t>
            </a:r>
            <a:r>
              <a:rPr lang="cs-CZ" dirty="0"/>
              <a:t>vstřiku </a:t>
            </a:r>
            <a:r>
              <a:rPr lang="cs-CZ" dirty="0" smtClean="0"/>
              <a:t>paliva</a:t>
            </a:r>
            <a:endParaRPr lang="cs-CZ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461" y="3392996"/>
            <a:ext cx="2448272" cy="144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04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Snímač </a:t>
            </a:r>
            <a:r>
              <a:rPr lang="cs-CZ" dirty="0" smtClean="0">
                <a:solidFill>
                  <a:schemeClr val="bg1"/>
                </a:solidFill>
              </a:rPr>
              <a:t>rychlosti vozidla- VSS </a:t>
            </a:r>
            <a:r>
              <a:rPr lang="cs-CZ" dirty="0">
                <a:solidFill>
                  <a:schemeClr val="bg1"/>
                </a:solidFill>
              </a:rPr>
              <a:t>(</a:t>
            </a:r>
            <a:r>
              <a:rPr lang="cs-CZ" dirty="0" err="1">
                <a:solidFill>
                  <a:schemeClr val="bg1"/>
                </a:solidFill>
              </a:rPr>
              <a:t>Vehicle</a:t>
            </a:r>
            <a:r>
              <a:rPr lang="cs-CZ" dirty="0">
                <a:solidFill>
                  <a:schemeClr val="bg1"/>
                </a:solidFill>
              </a:rPr>
              <a:t> Speed </a:t>
            </a:r>
            <a:r>
              <a:rPr lang="cs-CZ" dirty="0" smtClean="0">
                <a:solidFill>
                  <a:schemeClr val="bg1"/>
                </a:solidFill>
              </a:rPr>
              <a:t>Sensor)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79512" y="1772816"/>
            <a:ext cx="57606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2060"/>
                </a:solidFill>
              </a:rPr>
              <a:t>Snímač rychlosti </a:t>
            </a:r>
            <a:r>
              <a:rPr lang="cs-CZ" sz="2800" b="1" dirty="0" smtClean="0">
                <a:solidFill>
                  <a:srgbClr val="002060"/>
                </a:solidFill>
              </a:rPr>
              <a:t>vozidla:</a:t>
            </a:r>
            <a:endParaRPr lang="cs-CZ" sz="2400" b="1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cs-CZ" sz="2000" dirty="0"/>
              <a:t>elektromagnetický </a:t>
            </a:r>
            <a:r>
              <a:rPr lang="cs-CZ" sz="2000" dirty="0" smtClean="0"/>
              <a:t>senzor (generátor)</a:t>
            </a:r>
            <a:endParaRPr lang="cs-CZ" sz="2000" dirty="0"/>
          </a:p>
          <a:p>
            <a:pPr marL="285750" indent="-285750">
              <a:buFont typeface="Wingdings" pitchFamily="2" charset="2"/>
              <a:buChar char="§"/>
            </a:pPr>
            <a:r>
              <a:rPr lang="cs-CZ" sz="2000" dirty="0" smtClean="0"/>
              <a:t>rotor </a:t>
            </a:r>
            <a:r>
              <a:rPr lang="cs-CZ" sz="2000" dirty="0"/>
              <a:t>je spojen s ozubeným kolem uvnitř </a:t>
            </a:r>
            <a:r>
              <a:rPr lang="cs-CZ" sz="2000" dirty="0" smtClean="0"/>
              <a:t> převodovky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2000" dirty="0" smtClean="0"/>
              <a:t>výstupním </a:t>
            </a:r>
            <a:r>
              <a:rPr lang="cs-CZ" sz="2000" dirty="0"/>
              <a:t>signálem je </a:t>
            </a:r>
            <a:r>
              <a:rPr lang="cs-CZ" sz="2000" dirty="0" smtClean="0"/>
              <a:t>sinusoida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2000" dirty="0" smtClean="0"/>
              <a:t>kmitočet </a:t>
            </a:r>
            <a:r>
              <a:rPr lang="cs-CZ" sz="2000" dirty="0"/>
              <a:t>je přímo úměrný rychlosti pohybu </a:t>
            </a:r>
            <a:r>
              <a:rPr lang="cs-CZ" sz="2000" dirty="0" smtClean="0"/>
              <a:t>automobilu</a:t>
            </a:r>
          </a:p>
          <a:p>
            <a:endParaRPr lang="cs-CZ" dirty="0" smtClean="0"/>
          </a:p>
          <a:p>
            <a:r>
              <a:rPr lang="cs-CZ" sz="2400" dirty="0" smtClean="0"/>
              <a:t>Signál </a:t>
            </a:r>
            <a:r>
              <a:rPr lang="cs-CZ" sz="2400" dirty="0"/>
              <a:t>rychlosti </a:t>
            </a:r>
            <a:r>
              <a:rPr lang="cs-CZ" sz="2400" dirty="0" smtClean="0"/>
              <a:t>jízdy je určen pro: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/>
              <a:t>řídící jednotku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/>
              <a:t>tempomat </a:t>
            </a:r>
          </a:p>
          <a:p>
            <a:endParaRPr lang="cs-CZ" dirty="0" smtClean="0"/>
          </a:p>
          <a:p>
            <a:r>
              <a:rPr lang="cs-CZ" b="1" dirty="0" smtClean="0">
                <a:solidFill>
                  <a:srgbClr val="00B050"/>
                </a:solidFill>
              </a:rPr>
              <a:t>EEC </a:t>
            </a:r>
            <a:r>
              <a:rPr lang="cs-CZ" b="1" dirty="0">
                <a:solidFill>
                  <a:srgbClr val="00B050"/>
                </a:solidFill>
              </a:rPr>
              <a:t>používá tento signál pro programy ke snižování emisí a funkci omezovače </a:t>
            </a:r>
            <a:r>
              <a:rPr lang="cs-CZ" b="1" dirty="0" smtClean="0">
                <a:solidFill>
                  <a:srgbClr val="00B050"/>
                </a:solidFill>
              </a:rPr>
              <a:t>rychlosti</a:t>
            </a:r>
            <a:endParaRPr lang="cs-CZ" b="1" dirty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36912"/>
            <a:ext cx="3312368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96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949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1949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1949</Template>
  <TotalTime>4460</TotalTime>
  <Words>499</Words>
  <Application>Microsoft Office PowerPoint</Application>
  <PresentationFormat>Předvádění na obrazovce (4:3)</PresentationFormat>
  <Paragraphs>122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1949</vt:lpstr>
      <vt:lpstr>1_1949</vt:lpstr>
      <vt:lpstr>Čidla a snímače A</vt:lpstr>
      <vt:lpstr>Čidlo - snímač</vt:lpstr>
      <vt:lpstr>Čidlo - snímač</vt:lpstr>
      <vt:lpstr>Čidlo - snímač</vt:lpstr>
      <vt:lpstr>Snímače v automobilu</vt:lpstr>
      <vt:lpstr>Snímač polohy vačkového hřídele - CMP</vt:lpstr>
      <vt:lpstr>Čidlo teploty chladící kapaliny - ECT (Engine Coolant Temperature)</vt:lpstr>
      <vt:lpstr>Čidlo teploty chladící kapaliny  </vt:lpstr>
      <vt:lpstr>Snímač rychlosti vozidla- VSS (Vehicle Speed Sensor) </vt:lpstr>
      <vt:lpstr>Čidlo váhy vzduchu – MAF (Manifold Air Flow)</vt:lpstr>
      <vt:lpstr>Čidlo váhy vzduchu</vt:lpstr>
      <vt:lpstr>Použité zdroje</vt:lpstr>
    </vt:vector>
  </TitlesOfParts>
  <Company>SPS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SPS</dc:creator>
  <cp:lastModifiedBy>SS-COPT_Kromeriz</cp:lastModifiedBy>
  <cp:revision>239</cp:revision>
  <dcterms:created xsi:type="dcterms:W3CDTF">2013-01-08T09:25:57Z</dcterms:created>
  <dcterms:modified xsi:type="dcterms:W3CDTF">2014-03-16T16:49:39Z</dcterms:modified>
</cp:coreProperties>
</file>