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306" r:id="rId4"/>
    <p:sldId id="307" r:id="rId5"/>
    <p:sldId id="315" r:id="rId6"/>
    <p:sldId id="313" r:id="rId7"/>
    <p:sldId id="309" r:id="rId8"/>
    <p:sldId id="310" r:id="rId9"/>
    <p:sldId id="314" r:id="rId10"/>
    <p:sldId id="259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Výchozí oddíl" id="{480B6E14-A1D4-4C29-8ECE-84FBB6964D2A}">
          <p14:sldIdLst>
            <p14:sldId id="256"/>
            <p14:sldId id="286"/>
            <p14:sldId id="306"/>
            <p14:sldId id="307"/>
            <p14:sldId id="315"/>
            <p14:sldId id="313"/>
            <p14:sldId id="309"/>
            <p14:sldId id="310"/>
            <p14:sldId id="314"/>
            <p14:sldId id="259"/>
          </p14:sldIdLst>
        </p14:section>
        <p14:section name="Oddíl bez názvu" id="{7FF7616C-A52F-4568-B03A-07CF296A468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E6E6C4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yl s motivem 2 – zvýraznění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568" autoAdjust="0"/>
  </p:normalViewPr>
  <p:slideViewPr>
    <p:cSldViewPr>
      <p:cViewPr varScale="1">
        <p:scale>
          <a:sx n="92" d="100"/>
          <a:sy n="92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7725D-07A2-43B0-BA92-ACD2C6F2433B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603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FDC33-9A9E-476F-9F2C-CDCC8E04D15F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55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78255-035F-4819-82A9-767CB5DB988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893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BF2B-E315-492F-BF6E-B7FDF2ABC5D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8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A07D8-4E52-4540-A456-7EF45FAEE3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74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F2B05-CEBC-4432-8277-4992777AB24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7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D52EC0-339C-446E-9645-0B8AC1528FF4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C1FC0C-DFF3-4549-8D79-2DDAC3B36C6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6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DF94D-3596-4178-80AD-8AFC841E9B9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57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0165D-9633-4C57-AC81-0FE8DA4A10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48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6F68-B477-433C-956A-64D1EB9F0FCD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78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B38DF-5653-4635-8A13-32D5BFCBE3AC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mp.felk.cvut.cz/~hlavac/TeachPresCz/51Robotika/51SenzoryRobotika.pdf" TargetMode="External"/><Relationship Id="rId2" Type="http://schemas.openxmlformats.org/officeDocument/2006/relationships/hyperlink" Target="http://www.sps-ko.cz/documents/ARO_prorok/Pr%C5%AFmyslov%C3%A9%20roboty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File:Potentiometer.jpg?uselang=c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docid=9wLqh63uaNPZuM&amp;tbnid=YNaEz8opeRFWIM:&amp;ved=0CAUQjRw&amp;url=http://es.aliexpress.com/promotion/promotion_arduino-camera-module-promotion.html&amp;ei=BIiUU7-9BMXePaShgYgI&amp;bvm=bv.68445247,d.ZGU&amp;psig=AFQjCNGdx3rV_Gx3SePhLyt8FGPdX5RkYQ&amp;ust=1402329394657396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hyperlink" Target="http://www.youtube.com/watch?v=Tug7FBZTln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1" cy="1008112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Vstupní senzory </a:t>
            </a:r>
            <a:r>
              <a:rPr lang="cs-CZ" sz="3600" b="1" dirty="0">
                <a:solidFill>
                  <a:schemeClr val="bg1"/>
                </a:solidFill>
              </a:rPr>
              <a:t>2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2217" name="Rectangle 169"/>
          <p:cNvSpPr>
            <a:spLocks noChangeArrowheads="1"/>
          </p:cNvSpPr>
          <p:nvPr/>
        </p:nvSpPr>
        <p:spPr bwMode="auto">
          <a:xfrm>
            <a:off x="683568" y="4437112"/>
            <a:ext cx="7776864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b="1" dirty="0" smtClean="0">
                <a:solidFill>
                  <a:schemeClr val="bg1"/>
                </a:solidFill>
              </a:rPr>
              <a:t>Vypracoval: Ing. Jaroslav Chlubný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Kód prezentace: OPVK-TBdV-AUTOROB-EL-3-ELZ-JCH-002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84632"/>
            <a:ext cx="4536504" cy="820432"/>
          </a:xfrm>
          <a:prstGeom prst="rect">
            <a:avLst/>
          </a:prstGeom>
        </p:spPr>
      </p:pic>
      <p:sp>
        <p:nvSpPr>
          <p:cNvPr id="10" name="Rectangle 169"/>
          <p:cNvSpPr>
            <a:spLocks noChangeArrowheads="1"/>
          </p:cNvSpPr>
          <p:nvPr/>
        </p:nvSpPr>
        <p:spPr bwMode="auto">
          <a:xfrm>
            <a:off x="0" y="6749721"/>
            <a:ext cx="9144000" cy="21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cs-CZ" sz="1400" b="1" dirty="0" smtClean="0">
                <a:solidFill>
                  <a:schemeClr val="bg1"/>
                </a:solidFill>
              </a:rPr>
              <a:t>Technologie budoucnosti do výuky 		     		              CZ.1.07/1.1.38/02.0032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Použité zdroje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cs-CZ" sz="1800" dirty="0"/>
              <a:t>Automatizace a robotizace 1: Učební text pro žáky 3. ročníku oboru 23-41-M/001 Strojírenství. In: [online]. [cit. 2014-06-07]. Dostupné z: </a:t>
            </a:r>
            <a:r>
              <a:rPr lang="cs-CZ" sz="1800" dirty="0">
                <a:hlinkClick r:id="rId2"/>
              </a:rPr>
              <a:t>http://www.sps-ko.cz/documents/ARO_prorok/Pr%C5%AFmyslov%C3%A9%20roboty.pdf</a:t>
            </a:r>
            <a:endParaRPr lang="cs-CZ" sz="1800" dirty="0"/>
          </a:p>
          <a:p>
            <a:r>
              <a:rPr lang="cs-CZ" sz="1800" dirty="0"/>
              <a:t>HLAVÁČ, Václav. Senzory pro robotiku. In: [online]. [cit. 2014-06-07]. Dostupné z: </a:t>
            </a:r>
            <a:r>
              <a:rPr lang="cs-CZ" sz="1800" dirty="0">
                <a:hlinkClick r:id="rId3"/>
              </a:rPr>
              <a:t>http://cmp.felk.cvut.cz/~hlavac/TeachPresCz/51Robotika/51SenzoryRobotika.pdf</a:t>
            </a:r>
            <a:endParaRPr lang="cs-CZ" sz="1800" dirty="0"/>
          </a:p>
          <a:p>
            <a:r>
              <a:rPr lang="cs-CZ" sz="1800" dirty="0"/>
              <a:t>KOCHANÍČEK, Ludvík. Automatice. </a:t>
            </a:r>
            <a:r>
              <a:rPr lang="cs-CZ" sz="1800" i="1" dirty="0"/>
              <a:t>COPTEL</a:t>
            </a:r>
            <a:r>
              <a:rPr lang="cs-CZ" sz="1800" dirty="0"/>
              <a:t> [online]. [cit. 2014-06-07]. Dostupné z: 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http</a:t>
            </a:r>
            <a:r>
              <a:rPr lang="cs-CZ" sz="1800" dirty="0"/>
              <a:t>://coptel.coptkm.cz/index.php?docGroup=20&amp;cmd=1&amp;instance=1</a:t>
            </a:r>
          </a:p>
          <a:p>
            <a:r>
              <a:rPr lang="cs-CZ" sz="1800" dirty="0"/>
              <a:t>LAINF. </a:t>
            </a:r>
            <a:r>
              <a:rPr lang="cs-CZ" sz="1800" dirty="0" err="1"/>
              <a:t>Potentiometer</a:t>
            </a:r>
            <a:r>
              <a:rPr lang="cs-CZ" sz="1800" dirty="0"/>
              <a:t>. In: </a:t>
            </a:r>
            <a:r>
              <a:rPr lang="cs-CZ" sz="1800" i="1" dirty="0" err="1"/>
              <a:t>Wikimedia</a:t>
            </a:r>
            <a:r>
              <a:rPr lang="cs-CZ" sz="1800" i="1" dirty="0"/>
              <a:t> </a:t>
            </a:r>
            <a:r>
              <a:rPr lang="cs-CZ" sz="1800" i="1" dirty="0" err="1"/>
              <a:t>Commons</a:t>
            </a:r>
            <a:r>
              <a:rPr lang="cs-CZ" sz="1800" dirty="0"/>
              <a:t> [online]. [cit. 2014-06-07]. Dostupné z: </a:t>
            </a:r>
            <a:r>
              <a:rPr lang="cs-CZ" sz="1800" dirty="0">
                <a:hlinkClick r:id="rId4"/>
              </a:rPr>
              <a:t>http://commons.wikimedia.org/wiki/File:Potentiometer.jpg?uselang=cs</a:t>
            </a: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9846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Senzory externích informací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1916832"/>
            <a:ext cx="472116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Senzory </a:t>
            </a:r>
            <a:r>
              <a:rPr lang="cs-CZ" sz="2400" dirty="0" smtClean="0"/>
              <a:t>umožňují: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orientaci </a:t>
            </a:r>
            <a:r>
              <a:rPr lang="cs-CZ" sz="2400" dirty="0"/>
              <a:t>robotu v </a:t>
            </a:r>
            <a:r>
              <a:rPr lang="cs-CZ" sz="2400" dirty="0" smtClean="0"/>
              <a:t>prostředí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detekci překážek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sz="2400" dirty="0" smtClean="0"/>
              <a:t>zjišťování </a:t>
            </a:r>
            <a:r>
              <a:rPr lang="cs-CZ" sz="2400" dirty="0"/>
              <a:t>parametrů prostředí </a:t>
            </a:r>
          </a:p>
          <a:p>
            <a:pPr>
              <a:spcAft>
                <a:spcPts val="0"/>
              </a:spcAft>
            </a:pPr>
            <a:r>
              <a:rPr lang="cs-CZ" sz="2400" dirty="0" smtClean="0"/>
              <a:t>    a </a:t>
            </a:r>
            <a:r>
              <a:rPr lang="cs-CZ" sz="2400" dirty="0"/>
              <a:t>jejich změn. </a:t>
            </a:r>
            <a:endParaRPr lang="cs-CZ" sz="2400" dirty="0" smtClean="0"/>
          </a:p>
          <a:p>
            <a:pPr>
              <a:spcAft>
                <a:spcPts val="600"/>
              </a:spcAft>
            </a:pP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cs-CZ" sz="2400" dirty="0" smtClean="0"/>
              <a:t>Jsou </a:t>
            </a:r>
            <a:r>
              <a:rPr lang="cs-CZ" sz="2400" dirty="0" smtClean="0"/>
              <a:t>přímo součásti </a:t>
            </a:r>
            <a:r>
              <a:rPr lang="cs-CZ" sz="2400" dirty="0"/>
              <a:t>robotu nebo </a:t>
            </a:r>
            <a:endParaRPr lang="cs-CZ" sz="2400" dirty="0" smtClean="0"/>
          </a:p>
          <a:p>
            <a:pPr>
              <a:spcAft>
                <a:spcPts val="600"/>
              </a:spcAft>
            </a:pPr>
            <a:r>
              <a:rPr lang="cs-CZ" sz="2400" dirty="0" smtClean="0"/>
              <a:t>jsou v jeho </a:t>
            </a:r>
            <a:r>
              <a:rPr lang="cs-CZ" sz="2400" dirty="0" smtClean="0"/>
              <a:t>pracovním </a:t>
            </a:r>
            <a:r>
              <a:rPr lang="cs-CZ" sz="2400" dirty="0" smtClean="0"/>
              <a:t>prostoru</a:t>
            </a:r>
            <a:endParaRPr lang="cs-CZ" sz="2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843808" y="5629931"/>
            <a:ext cx="6093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/>
              <a:t>Kontaktní čidla pro detekci předmětů - mikrospínače</a:t>
            </a:r>
            <a:endParaRPr lang="cs-CZ" sz="2000" dirty="0"/>
          </a:p>
        </p:txBody>
      </p:sp>
      <p:pic>
        <p:nvPicPr>
          <p:cNvPr id="7" name="Obráze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98089" y="2882547"/>
            <a:ext cx="4238407" cy="263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IR senzory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3568" y="184482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Princip IR senzoru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5936" y="5783182"/>
            <a:ext cx="4586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IR modul </a:t>
            </a:r>
            <a:r>
              <a:rPr lang="cs-CZ" sz="2000" dirty="0"/>
              <a:t>Arduino</a:t>
            </a:r>
            <a:r>
              <a:rPr lang="cs-CZ" sz="2000" dirty="0"/>
              <a:t> pro detekci překážek</a:t>
            </a:r>
          </a:p>
        </p:txBody>
      </p:sp>
      <p:pic>
        <p:nvPicPr>
          <p:cNvPr id="10" name="Obrázek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90" y="4053304"/>
            <a:ext cx="4747521" cy="156776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8" y="3717032"/>
            <a:ext cx="3238500" cy="25908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67" y="2267402"/>
            <a:ext cx="5424029" cy="14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Ultrazvukové senzory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39016" y="4489631"/>
            <a:ext cx="4360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Princip</a:t>
            </a:r>
          </a:p>
          <a:p>
            <a:r>
              <a:rPr lang="cs-CZ" sz="2000" dirty="0" smtClean="0"/>
              <a:t>vzdálenost od objektu se vyhodnotí z doby návratu odraženého signálu</a:t>
            </a:r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24" y="3613598"/>
            <a:ext cx="4140251" cy="276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7" y="1932633"/>
            <a:ext cx="7832009" cy="207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Detekce ultrazvukovým senzorem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" name="ultrazvuk-robot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86"/>
          <a:stretch/>
        </p:blipFill>
        <p:spPr>
          <a:xfrm>
            <a:off x="1049482" y="2492896"/>
            <a:ext cx="7095162" cy="348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9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Senzor HC-SR04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95536" y="2060848"/>
            <a:ext cx="6455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Ultrazvukový senzor </a:t>
            </a:r>
            <a:r>
              <a:rPr lang="cs-CZ" dirty="0" smtClean="0"/>
              <a:t>Arduino</a:t>
            </a:r>
            <a:r>
              <a:rPr lang="cs-CZ" dirty="0" smtClean="0"/>
              <a:t> s modulem vysílače a přijímače </a:t>
            </a:r>
          </a:p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6" y="2564903"/>
            <a:ext cx="3445994" cy="36671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3203"/>
            <a:ext cx="5003643" cy="2738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5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Senzory teploty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4690" y="2060848"/>
            <a:ext cx="48333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odporové – termistory NTC nebo PTC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termoelektrické – </a:t>
            </a:r>
            <a:r>
              <a:rPr lang="cs-CZ" sz="2000" dirty="0" smtClean="0"/>
              <a:t>Seebeckův</a:t>
            </a:r>
            <a:r>
              <a:rPr lang="cs-CZ" sz="2000" dirty="0" smtClean="0"/>
              <a:t> jev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  <p:pic>
        <p:nvPicPr>
          <p:cNvPr id="10" name="Obrázek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137391"/>
            <a:ext cx="3695619" cy="117192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5" b="9169"/>
          <a:stretch/>
        </p:blipFill>
        <p:spPr>
          <a:xfrm>
            <a:off x="371016" y="3013865"/>
            <a:ext cx="3624920" cy="28345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2"/>
          <a:stretch/>
        </p:blipFill>
        <p:spPr>
          <a:xfrm>
            <a:off x="3923928" y="2747427"/>
            <a:ext cx="4943475" cy="190570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12480" y="5877272"/>
            <a:ext cx="33394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Modul snímače teploty </a:t>
            </a:r>
            <a:r>
              <a:rPr lang="cs-CZ" dirty="0"/>
              <a:t>Arduino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68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Akcelerometry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916832"/>
            <a:ext cx="86453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Senzory citlivé na změny rychlosti pohybu (vibrace, náklon)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Princip kapacitního akcelerometru</a:t>
            </a:r>
            <a:r>
              <a:rPr lang="cs-CZ" sz="2000" dirty="0" smtClean="0"/>
              <a:t> – při akceleraci změna polohy desky </a:t>
            </a:r>
          </a:p>
          <a:p>
            <a:r>
              <a:rPr lang="cs-CZ" sz="2000" dirty="0" smtClean="0"/>
              <a:t>kondenzátoru a tím i kapacity, kterou vyhodnocuje elektronika senzoru</a:t>
            </a:r>
          </a:p>
          <a:p>
            <a:endParaRPr lang="cs-CZ" sz="2400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2583155" y="5791619"/>
            <a:ext cx="412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princip a modul akcelerometru </a:t>
            </a:r>
            <a:r>
              <a:rPr lang="cs-CZ" dirty="0" smtClean="0"/>
              <a:t>Arduino</a:t>
            </a:r>
            <a:endParaRPr lang="cs-CZ" dirty="0"/>
          </a:p>
        </p:txBody>
      </p:sp>
      <p:pic>
        <p:nvPicPr>
          <p:cNvPr id="2050" name="Picture 2" descr="http://l202.fi.muni.cz/img/project3_3-2-b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0339"/>
            <a:ext cx="5472608" cy="16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" t="10645" r="-3201" b="4073"/>
          <a:stretch/>
        </p:blipFill>
        <p:spPr>
          <a:xfrm>
            <a:off x="6012160" y="3484055"/>
            <a:ext cx="3096344" cy="210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Video senzor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3995936" y="5445224"/>
            <a:ext cx="6480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4098" name="Picture 2" descr="http://i00.i.aliimg.com/wsphoto/v0/1391460306/OV7670-300KP-VGA-font-b-Camera-b-font-font-b-Module-b-font-for-font-b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5" t="12897" r="10814" b="20761"/>
          <a:stretch/>
        </p:blipFill>
        <p:spPr bwMode="auto">
          <a:xfrm>
            <a:off x="539552" y="2554355"/>
            <a:ext cx="3384376" cy="296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9" y="2620195"/>
            <a:ext cx="3491055" cy="261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788024" y="5229200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video na </a:t>
            </a:r>
            <a:r>
              <a:rPr lang="cs-CZ" dirty="0" smtClean="0"/>
              <a:t>youtube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5620598"/>
            <a:ext cx="4147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VGA kamera s obrazovým procesorem</a:t>
            </a:r>
          </a:p>
          <a:p>
            <a:r>
              <a:rPr lang="cs-CZ" dirty="0" smtClean="0"/>
              <a:t>CMOS, 8 bitů výstup, 30 snímků/sec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9552" y="2172823"/>
            <a:ext cx="263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Modul </a:t>
            </a:r>
            <a:r>
              <a:rPr lang="cs-CZ" dirty="0" smtClean="0"/>
              <a:t>Arduino</a:t>
            </a:r>
            <a:r>
              <a:rPr lang="cs-CZ" dirty="0" smtClean="0"/>
              <a:t> </a:t>
            </a:r>
            <a:r>
              <a:rPr lang="cs-CZ" b="1" dirty="0"/>
              <a:t>OV7670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6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94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1949</Template>
  <TotalTime>2187</TotalTime>
  <Words>247</Words>
  <Application>Microsoft Office PowerPoint</Application>
  <PresentationFormat>Předvádění na obrazovce (4:3)</PresentationFormat>
  <Paragraphs>44</Paragraphs>
  <Slides>10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1949</vt:lpstr>
      <vt:lpstr>Vstupní senzory 2</vt:lpstr>
      <vt:lpstr>Senzory externích informací</vt:lpstr>
      <vt:lpstr>IR senzory</vt:lpstr>
      <vt:lpstr>Ultrazvukové senzory</vt:lpstr>
      <vt:lpstr>Detekce ultrazvukovým senzorem</vt:lpstr>
      <vt:lpstr>Senzor HC-SR04</vt:lpstr>
      <vt:lpstr>Senzory teploty</vt:lpstr>
      <vt:lpstr>Akcelerometry</vt:lpstr>
      <vt:lpstr>Video senzor</vt:lpstr>
      <vt:lpstr>Použité zdroje</vt:lpstr>
    </vt:vector>
  </TitlesOfParts>
  <Company>SPS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SPS</dc:creator>
  <cp:lastModifiedBy>SS-COPT_Kromeriz</cp:lastModifiedBy>
  <cp:revision>163</cp:revision>
  <dcterms:created xsi:type="dcterms:W3CDTF">2013-01-08T09:25:57Z</dcterms:created>
  <dcterms:modified xsi:type="dcterms:W3CDTF">2014-06-25T17:59:54Z</dcterms:modified>
</cp:coreProperties>
</file>