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0" r:id="rId4"/>
    <p:sldId id="267" r:id="rId5"/>
    <p:sldId id="282" r:id="rId6"/>
    <p:sldId id="283" r:id="rId7"/>
    <p:sldId id="288" r:id="rId8"/>
    <p:sldId id="278" r:id="rId9"/>
    <p:sldId id="284" r:id="rId10"/>
    <p:sldId id="286" r:id="rId11"/>
    <p:sldId id="287" r:id="rId12"/>
    <p:sldId id="259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22C16"/>
    <a:srgbClr val="0C788E"/>
    <a:srgbClr val="FF9933"/>
    <a:srgbClr val="FF7C80"/>
    <a:srgbClr val="14BC34"/>
    <a:srgbClr val="0D8097"/>
    <a:srgbClr val="32CFEE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7" autoAdjust="0"/>
  </p:normalViewPr>
  <p:slideViewPr>
    <p:cSldViewPr>
      <p:cViewPr>
        <p:scale>
          <a:sx n="99" d="100"/>
          <a:sy n="99" d="100"/>
        </p:scale>
        <p:origin x="-300" y="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06F2F-CCA5-46F9-8603-D27EE6DF15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F7DD7-676C-4F16-9BD1-C1E77E2C22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CA631-4700-4B44-9528-A67D22449B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28D49-4BB1-48F0-9D87-7789F1F157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78DAD-7AB2-433B-9620-F859741534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A49B5-C736-49B5-A333-002FC14A1A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1BAF3-D059-4BFA-B356-DA761CAE90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93DE0-42DD-4F1F-A3AD-05636D1BC5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0AB50-CE9C-45C5-B491-D5595C8269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F4177-780B-4426-81EE-BEE7F889F0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CB325-E309-424F-BE66-B802DCD79B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/>
            </a:lvl1pPr>
          </a:lstStyle>
          <a:p>
            <a:pPr>
              <a:defRPr/>
            </a:pPr>
            <a:fld id="{FC6D1012-F640-432D-ACC6-9EBCE94AAC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arbazar.cz/phprs/view.php?cisloclanku=2007010802" TargetMode="External"/><Relationship Id="rId2" Type="http://schemas.openxmlformats.org/officeDocument/2006/relationships/hyperlink" Target="http://www.svarbazar.cz/phprs/view.php?cisloclanku=200901080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1800225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chemeClr val="bg1"/>
                </a:solidFill>
              </a:rPr>
              <a:t>TAVNÉ SVAŘOVÁNÍ - </a:t>
            </a:r>
            <a:br>
              <a:rPr lang="cs-CZ" sz="3600" b="1" smtClean="0">
                <a:solidFill>
                  <a:schemeClr val="bg1"/>
                </a:solidFill>
              </a:rPr>
            </a:br>
            <a:r>
              <a:rPr lang="cs-CZ" sz="3600" b="1" smtClean="0">
                <a:solidFill>
                  <a:schemeClr val="bg1"/>
                </a:solidFill>
              </a:rPr>
              <a:t>SVAŘOVÁNÍ PLAMENEM</a:t>
            </a:r>
            <a:endParaRPr lang="es-ES" smtClean="0"/>
          </a:p>
        </p:txBody>
      </p:sp>
      <p:sp>
        <p:nvSpPr>
          <p:cNvPr id="13315" name="Rectangle 169"/>
          <p:cNvSpPr>
            <a:spLocks noChangeArrowheads="1"/>
          </p:cNvSpPr>
          <p:nvPr/>
        </p:nvSpPr>
        <p:spPr bwMode="auto">
          <a:xfrm>
            <a:off x="827088" y="4437063"/>
            <a:ext cx="69484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b="1">
                <a:solidFill>
                  <a:schemeClr val="bg1"/>
                </a:solidFill>
              </a:rPr>
              <a:t>Vypracoval:  Ing. Petra Janíčková</a:t>
            </a:r>
          </a:p>
          <a:p>
            <a:r>
              <a:rPr lang="cs-CZ" b="1">
                <a:solidFill>
                  <a:schemeClr val="bg1"/>
                </a:solidFill>
              </a:rPr>
              <a:t>Kód prezentace:  OPVK-TBdV-METALO-STRS-2-STE-PJA-001</a:t>
            </a:r>
          </a:p>
          <a:p>
            <a:endParaRPr lang="es-ES" b="1">
              <a:solidFill>
                <a:schemeClr val="bg1"/>
              </a:solidFill>
            </a:endParaRPr>
          </a:p>
        </p:txBody>
      </p:sp>
      <p:pic>
        <p:nvPicPr>
          <p:cNvPr id="13316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213100"/>
            <a:ext cx="45370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69"/>
          <p:cNvSpPr>
            <a:spLocks noChangeArrowheads="1"/>
          </p:cNvSpPr>
          <p:nvPr/>
        </p:nvSpPr>
        <p:spPr bwMode="auto">
          <a:xfrm>
            <a:off x="0" y="6750050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1400" b="1">
                <a:solidFill>
                  <a:schemeClr val="bg1"/>
                </a:solidFill>
              </a:rPr>
              <a:t>Technologie budoucnosti do výuky 		     		              CZ.1.07/1.1.38/02.0032</a:t>
            </a:r>
          </a:p>
          <a:p>
            <a:endParaRPr lang="es-E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smtClean="0">
                <a:solidFill>
                  <a:schemeClr val="bg1"/>
                </a:solidFill>
              </a:rPr>
              <a:t>Způsoby svařování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844675"/>
            <a:ext cx="4176713" cy="4238625"/>
          </a:xfrm>
        </p:spPr>
        <p:txBody>
          <a:bodyPr/>
          <a:lstStyle/>
          <a:p>
            <a:pPr>
              <a:buFontTx/>
              <a:buNone/>
            </a:pPr>
            <a:r>
              <a:rPr lang="cs-CZ" sz="2200" b="1" smtClean="0">
                <a:solidFill>
                  <a:schemeClr val="accent2"/>
                </a:solidFill>
              </a:rPr>
              <a:t>SVAŘOVÁNÍ DOLEVA - vpřed</a:t>
            </a:r>
            <a:endParaRPr lang="cs-CZ" sz="220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cs-CZ" sz="1800" smtClean="0"/>
              <a:t>- ve směru proudících plynů,</a:t>
            </a:r>
          </a:p>
          <a:p>
            <a:pPr>
              <a:buFontTx/>
              <a:buNone/>
            </a:pPr>
            <a:r>
              <a:rPr lang="cs-CZ" sz="1800" smtClean="0"/>
              <a:t>- přídavný drát se vede před hořákem, </a:t>
            </a:r>
          </a:p>
          <a:p>
            <a:pPr>
              <a:buFontTx/>
              <a:buNone/>
            </a:pPr>
            <a:r>
              <a:rPr lang="cs-CZ" sz="1800" smtClean="0"/>
              <a:t>- materiál je dobře ohříván, ale není</a:t>
            </a:r>
          </a:p>
          <a:p>
            <a:pPr>
              <a:buFontTx/>
              <a:buNone/>
            </a:pPr>
            <a:r>
              <a:rPr lang="cs-CZ" sz="1800" smtClean="0"/>
              <a:t>  chráněn před vzduchem a je rychleji </a:t>
            </a:r>
          </a:p>
          <a:p>
            <a:pPr>
              <a:buFontTx/>
              <a:buNone/>
            </a:pPr>
            <a:r>
              <a:rPr lang="cs-CZ" sz="1800" smtClean="0"/>
              <a:t>  ochlazován,</a:t>
            </a:r>
          </a:p>
          <a:p>
            <a:pPr>
              <a:buFontTx/>
              <a:buNone/>
            </a:pPr>
            <a:r>
              <a:rPr lang="cs-CZ" sz="1800" smtClean="0"/>
              <a:t>- horší křehčí svar,</a:t>
            </a:r>
          </a:p>
          <a:p>
            <a:pPr>
              <a:buFontTx/>
              <a:buNone/>
            </a:pPr>
            <a:r>
              <a:rPr lang="cs-CZ" sz="1800" smtClean="0"/>
              <a:t>- používá se u tenčích plechů a u mědi.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1844675"/>
            <a:ext cx="4356100" cy="4310063"/>
          </a:xfrm>
        </p:spPr>
        <p:txBody>
          <a:bodyPr/>
          <a:lstStyle/>
          <a:p>
            <a:pPr>
              <a:buFontTx/>
              <a:buNone/>
            </a:pPr>
            <a:r>
              <a:rPr lang="cs-CZ" sz="2200" b="1" smtClean="0">
                <a:solidFill>
                  <a:schemeClr val="accent2"/>
                </a:solidFill>
              </a:rPr>
              <a:t>SVAŘOVÁNÍ DOPRAVA - vzad</a:t>
            </a:r>
            <a:endParaRPr lang="cs-CZ" sz="220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000" smtClean="0"/>
              <a:t>- obtížnější ohřev materiálu,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000" smtClean="0"/>
              <a:t>- lepší kvalita svaru,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000" smtClean="0"/>
              <a:t>- svar pomaleji chladne,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000" smtClean="0"/>
              <a:t>- drát se ponoří do tavné lázně,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000" smtClean="0"/>
              <a:t>- pro materiály tloušťky nad 3mm. </a:t>
            </a:r>
          </a:p>
        </p:txBody>
      </p:sp>
      <p:sp>
        <p:nvSpPr>
          <p:cNvPr id="21506" name="AutoShape 1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07" name="AutoShape 12" descr="9k=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24400"/>
            <a:ext cx="4752975" cy="1581150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789363"/>
            <a:ext cx="2754312" cy="2881312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60350"/>
            <a:ext cx="6769100" cy="1143000"/>
          </a:xfrm>
        </p:spPr>
        <p:txBody>
          <a:bodyPr/>
          <a:lstStyle/>
          <a:p>
            <a:r>
              <a:rPr lang="cs-CZ" sz="4000" b="1" smtClean="0">
                <a:solidFill>
                  <a:schemeClr val="bg1"/>
                </a:solidFill>
              </a:rPr>
              <a:t>Pracoviště pro svařování plamenem</a:t>
            </a:r>
          </a:p>
        </p:txBody>
      </p:sp>
      <p:sp>
        <p:nvSpPr>
          <p:cNvPr id="22530" name="AutoShape 1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1" name="AutoShape 12" descr="9k=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2535" name="Picture 7" descr="2_0407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60575"/>
            <a:ext cx="7056437" cy="402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chemeClr val="bg1"/>
                </a:solidFill>
              </a:rPr>
              <a:t>Použité zdroje</a:t>
            </a:r>
          </a:p>
        </p:txBody>
      </p:sp>
      <p:sp>
        <p:nvSpPr>
          <p:cNvPr id="23554" name="Zástupný symbol pro obsah 5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algn="just" eaLnBrk="1" hangingPunct="1">
              <a:buFont typeface="Symbol" pitchFamily="18" charset="2"/>
              <a:buChar char=""/>
            </a:pPr>
            <a:r>
              <a:rPr lang="cs-CZ" sz="2000" u="sng" smtClean="0">
                <a:solidFill>
                  <a:srgbClr val="0D8097"/>
                </a:solidFill>
              </a:rPr>
              <a:t>DILLINGER, Josef. </a:t>
            </a:r>
            <a:r>
              <a:rPr lang="cs-CZ" sz="2000" i="1" u="sng" smtClean="0">
                <a:solidFill>
                  <a:srgbClr val="0D8097"/>
                </a:solidFill>
              </a:rPr>
              <a:t>Moderní strojírenství pro školu i praxi</a:t>
            </a:r>
            <a:r>
              <a:rPr lang="cs-CZ" sz="2000" u="sng" smtClean="0">
                <a:solidFill>
                  <a:srgbClr val="0D8097"/>
                </a:solidFill>
              </a:rPr>
              <a:t>. První vydání. Praha: Europa-Sobotáles cz. s. r. o., 2007. 612 s. ISBN 978-80-86706-19-1.</a:t>
            </a:r>
          </a:p>
          <a:p>
            <a:pPr algn="just" eaLnBrk="1" hangingPunct="1">
              <a:buFont typeface="Symbol" pitchFamily="18" charset="2"/>
              <a:buNone/>
            </a:pPr>
            <a:endParaRPr lang="cs-CZ" sz="2000" u="sng" smtClean="0">
              <a:solidFill>
                <a:srgbClr val="0D8097"/>
              </a:solidFill>
            </a:endParaRPr>
          </a:p>
          <a:p>
            <a:pPr algn="just" eaLnBrk="1" hangingPunct="1">
              <a:buFont typeface="Symbol" pitchFamily="18" charset="2"/>
              <a:buChar char=""/>
            </a:pPr>
            <a:r>
              <a:rPr lang="cs-CZ" sz="2000" u="sng" smtClean="0">
                <a:solidFill>
                  <a:srgbClr val="0D8097"/>
                </a:solidFill>
                <a:hlinkClick r:id="rId2"/>
              </a:rPr>
              <a:t>http://www.svarbazar.cz/phprs/view.php?cisloclanku=2009010801</a:t>
            </a:r>
            <a:endParaRPr lang="cs-CZ" sz="2000" u="sng" smtClean="0">
              <a:solidFill>
                <a:srgbClr val="0D8097"/>
              </a:solidFill>
            </a:endParaRPr>
          </a:p>
          <a:p>
            <a:pPr algn="just" eaLnBrk="1" hangingPunct="1">
              <a:buFont typeface="Symbol" pitchFamily="18" charset="2"/>
              <a:buNone/>
            </a:pPr>
            <a:endParaRPr lang="cs-CZ" sz="2000" u="sng" smtClean="0">
              <a:solidFill>
                <a:srgbClr val="0D8097"/>
              </a:solidFill>
            </a:endParaRPr>
          </a:p>
          <a:p>
            <a:pPr algn="just" eaLnBrk="1" hangingPunct="1">
              <a:buFont typeface="Symbol" pitchFamily="18" charset="2"/>
              <a:buChar char=""/>
            </a:pPr>
            <a:r>
              <a:rPr lang="cs-CZ" sz="2000" u="sng" smtClean="0">
                <a:solidFill>
                  <a:srgbClr val="0D8097"/>
                </a:solidFill>
                <a:hlinkClick r:id="rId3"/>
              </a:rPr>
              <a:t>http://www.svarbazar.cz/phprs/view.php?cisloclanku=2007010802</a:t>
            </a:r>
            <a:endParaRPr lang="cs-CZ" sz="2000" u="sng" smtClean="0">
              <a:solidFill>
                <a:srgbClr val="0D8097"/>
              </a:solidFill>
            </a:endParaRPr>
          </a:p>
          <a:p>
            <a:pPr algn="just" eaLnBrk="1" hangingPunct="1">
              <a:buFont typeface="Symbol" pitchFamily="18" charset="2"/>
              <a:buNone/>
            </a:pPr>
            <a:endParaRPr lang="cs-CZ" sz="2000" u="sng" smtClean="0">
              <a:solidFill>
                <a:srgbClr val="0D8097"/>
              </a:solidFill>
            </a:endParaRPr>
          </a:p>
          <a:p>
            <a:pPr algn="just" eaLnBrk="1" hangingPunct="1">
              <a:buFont typeface="Symbol" pitchFamily="18" charset="2"/>
              <a:buChar char=""/>
            </a:pPr>
            <a:r>
              <a:rPr lang="cs-CZ" sz="2000" u="sng" smtClean="0">
                <a:solidFill>
                  <a:srgbClr val="0D8097"/>
                </a:solidFill>
              </a:rPr>
              <a:t>FIALOVÁ, Dana. </a:t>
            </a:r>
            <a:r>
              <a:rPr lang="cs-CZ" sz="2000" i="1" u="sng" smtClean="0">
                <a:solidFill>
                  <a:srgbClr val="0D8097"/>
                </a:solidFill>
              </a:rPr>
              <a:t>Zámečnické práce a údržba, Technologie 2</a:t>
            </a:r>
            <a:r>
              <a:rPr lang="cs-CZ" sz="2000" u="sng" smtClean="0">
                <a:solidFill>
                  <a:srgbClr val="0D8097"/>
                </a:solidFill>
              </a:rPr>
              <a:t>. díl. První vydání. Praha: PARTA, s.r.o., 2006. 63 s. ISBN 80-7320-086-4.</a:t>
            </a:r>
          </a:p>
          <a:p>
            <a:pPr algn="just" eaLnBrk="1" hangingPunct="1">
              <a:buFont typeface="Symbol" pitchFamily="18" charset="2"/>
              <a:buNone/>
            </a:pPr>
            <a:endParaRPr lang="cs-CZ" sz="2000" smtClean="0">
              <a:solidFill>
                <a:srgbClr val="0D80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5759450" cy="1143000"/>
          </a:xfrm>
        </p:spPr>
        <p:txBody>
          <a:bodyPr/>
          <a:lstStyle/>
          <a:p>
            <a:r>
              <a:rPr lang="cs-CZ" sz="4000" b="1" smtClean="0">
                <a:solidFill>
                  <a:schemeClr val="bg1"/>
                </a:solidFill>
              </a:rPr>
              <a:t>Svařování plamenem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9138"/>
            <a:ext cx="4321175" cy="28797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D8097"/>
              </a:buClr>
              <a:buFont typeface="Wingdings" pitchFamily="2" charset="2"/>
              <a:buChar char="q"/>
            </a:pPr>
            <a:r>
              <a:rPr lang="cs-CZ" sz="2400" smtClean="0"/>
              <a:t> tavné svařování,</a:t>
            </a:r>
          </a:p>
          <a:p>
            <a:pPr>
              <a:lnSpc>
                <a:spcPct val="90000"/>
              </a:lnSpc>
              <a:buClr>
                <a:srgbClr val="0D8097"/>
              </a:buClr>
              <a:buFont typeface="Wingdings" pitchFamily="2" charset="2"/>
              <a:buChar char="q"/>
            </a:pPr>
            <a:r>
              <a:rPr lang="cs-CZ" sz="2400" smtClean="0"/>
              <a:t> zdrojem tepla je plamen, </a:t>
            </a:r>
          </a:p>
          <a:p>
            <a:pPr>
              <a:lnSpc>
                <a:spcPct val="90000"/>
              </a:lnSpc>
              <a:buClr>
                <a:srgbClr val="0D8097"/>
              </a:buClr>
              <a:buFont typeface="Wingdings" pitchFamily="2" charset="2"/>
              <a:buChar char="q"/>
            </a:pPr>
            <a:r>
              <a:rPr lang="cs-CZ" sz="2400" smtClean="0"/>
              <a:t>2 plyny - hořlavý a kyslík</a:t>
            </a:r>
          </a:p>
          <a:p>
            <a:pPr>
              <a:lnSpc>
                <a:spcPct val="90000"/>
              </a:lnSpc>
              <a:buClr>
                <a:srgbClr val="0D8097"/>
              </a:buClr>
              <a:buFont typeface="Wingdings" pitchFamily="2" charset="2"/>
              <a:buChar char="q"/>
            </a:pPr>
            <a:r>
              <a:rPr lang="cs-CZ" sz="2400" smtClean="0"/>
              <a:t>DRUHY PLYNŮ: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/>
              <a:t>- acetylen-kyslík 3200°C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/>
              <a:t>- propan-butan-kyslík 2800°C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smtClean="0"/>
              <a:t>- metan-kyslík 2700°C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q"/>
            </a:pPr>
            <a:endParaRPr lang="cs-CZ" sz="2700" smtClean="0"/>
          </a:p>
        </p:txBody>
      </p:sp>
      <p:pic>
        <p:nvPicPr>
          <p:cNvPr id="14344" name="Picture 8" descr="rezcsoszereles_hegesz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88913"/>
            <a:ext cx="1905000" cy="238125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50825" y="5013325"/>
            <a:ext cx="8353425" cy="12874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D8097"/>
              </a:buClr>
              <a:buFont typeface="Wingdings" pitchFamily="2" charset="2"/>
              <a:buNone/>
            </a:pPr>
            <a:r>
              <a:rPr lang="cs-CZ" b="1"/>
              <a:t>POUŽITÍ: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D8097"/>
              </a:buClr>
              <a:buFont typeface="Wingdings" pitchFamily="2" charset="2"/>
              <a:buNone/>
            </a:pPr>
            <a:r>
              <a:rPr lang="cs-CZ" b="1"/>
              <a:t>- tenké plechy </a:t>
            </a:r>
            <a:r>
              <a:rPr lang="cs-CZ"/>
              <a:t>(lze i tloušťku menší než 1mm, které nelze svářet obloukem)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D8097"/>
              </a:buClr>
              <a:buFont typeface="Wingdings" pitchFamily="2" charset="2"/>
              <a:buNone/>
            </a:pPr>
            <a:r>
              <a:rPr lang="cs-CZ" b="1"/>
              <a:t>- drobné součásti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D8097"/>
              </a:buClr>
              <a:buFont typeface="Wingdings" pitchFamily="2" charset="2"/>
              <a:buNone/>
            </a:pPr>
            <a:r>
              <a:rPr lang="cs-CZ" b="1"/>
              <a:t>- </a:t>
            </a:r>
            <a:r>
              <a:rPr lang="cs-CZ"/>
              <a:t>běžně používané kovy</a:t>
            </a:r>
            <a:r>
              <a:rPr lang="cs-CZ" b="1"/>
              <a:t> - ocel, měď, olovo, mosaz, zinek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1300"/>
            <a:ext cx="4284663" cy="2025650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710238" cy="1143000"/>
          </a:xfrm>
        </p:spPr>
        <p:txBody>
          <a:bodyPr/>
          <a:lstStyle/>
          <a:p>
            <a:r>
              <a:rPr lang="cs-CZ" sz="4800" b="1" smtClean="0">
                <a:solidFill>
                  <a:schemeClr val="bg1"/>
                </a:solidFill>
              </a:rPr>
              <a:t>Hořáky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5888"/>
            <a:ext cx="2847975" cy="187642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  <a:effectLst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0825" y="2060575"/>
            <a:ext cx="8312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cs-CZ"/>
              <a:t>- slouží ke </a:t>
            </a:r>
            <a:r>
              <a:rPr lang="cs-CZ" b="1"/>
              <a:t>smísení hořlavého plynu s kyslíkem</a:t>
            </a:r>
            <a:r>
              <a:rPr lang="cs-CZ"/>
              <a:t> a k regulaci rychlosti směsi</a:t>
            </a:r>
          </a:p>
          <a:p>
            <a:r>
              <a:rPr lang="cs-CZ"/>
              <a:t>- směs plynů vystupuje po zapálení z hořáku a hoří u hubice plamenem</a:t>
            </a:r>
          </a:p>
          <a:p>
            <a:endParaRPr lang="cs-CZ"/>
          </a:p>
          <a:p>
            <a:r>
              <a:rPr lang="cs-CZ" b="1"/>
              <a:t>ROZDĚLENÍ HOŘÁKŮ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50825" y="3421063"/>
            <a:ext cx="41767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Clr>
                <a:srgbClr val="54381C"/>
              </a:buClr>
              <a:buFont typeface="Wingdings" pitchFamily="2" charset="2"/>
              <a:buChar char="q"/>
            </a:pPr>
            <a:r>
              <a:rPr lang="cs-CZ" b="1"/>
              <a:t> nízkotlaký 	- </a:t>
            </a:r>
            <a:r>
              <a:rPr lang="cs-CZ"/>
              <a:t>nízkotlaký acetylén je nasáván vyšším tlakem kyslíku, používá se acetylén z vyvíječů</a:t>
            </a:r>
          </a:p>
          <a:p>
            <a:pPr algn="just">
              <a:buClr>
                <a:srgbClr val="54381C"/>
              </a:buClr>
              <a:buFont typeface="Wingdings" pitchFamily="2" charset="2"/>
              <a:buNone/>
            </a:pPr>
            <a:r>
              <a:rPr lang="cs-CZ"/>
              <a:t>(1kg karbid vápníku + voda = 300l acet.)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643438" y="3429000"/>
            <a:ext cx="381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Clr>
                <a:srgbClr val="54381C"/>
              </a:buClr>
              <a:buFont typeface="Wingdings" pitchFamily="2" charset="2"/>
              <a:buChar char="q"/>
            </a:pPr>
            <a:r>
              <a:rPr lang="cs-CZ" b="1"/>
              <a:t>vysokotlaký 	- </a:t>
            </a:r>
            <a:r>
              <a:rPr lang="cs-CZ"/>
              <a:t>jednodušší konstrukce, používá se lahvový acetylén, který se mísí s kyslíkem v mísící komoře. 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941888"/>
            <a:ext cx="4103688" cy="1482725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868863"/>
            <a:ext cx="4248150" cy="1512887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480175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bg1"/>
                </a:solidFill>
              </a:rPr>
              <a:t>Redukční ventily</a:t>
            </a:r>
          </a:p>
        </p:txBody>
      </p:sp>
      <p:pic>
        <p:nvPicPr>
          <p:cNvPr id="16389" name="Picture 5" descr="gen__vyr_1611GCE_redukcni_ventil-ob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15888"/>
            <a:ext cx="1963738" cy="178752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50825" y="1989138"/>
            <a:ext cx="87137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54381C"/>
              </a:buClr>
              <a:buFont typeface="Wingdings" pitchFamily="2" charset="2"/>
              <a:buNone/>
            </a:pPr>
            <a:r>
              <a:rPr lang="cs-CZ">
                <a:cs typeface="Times New Roman" pitchFamily="18" charset="0"/>
              </a:rPr>
              <a:t>- reduk</a:t>
            </a:r>
            <a:r>
              <a:rPr lang="cs-CZ"/>
              <a:t>č</a:t>
            </a:r>
            <a:r>
              <a:rPr lang="cs-CZ">
                <a:cs typeface="Times New Roman" pitchFamily="18" charset="0"/>
              </a:rPr>
              <a:t>ním ventilem se nastavuje tlak plynu na po</a:t>
            </a:r>
            <a:r>
              <a:rPr lang="cs-CZ"/>
              <a:t>ž</a:t>
            </a:r>
            <a:r>
              <a:rPr lang="cs-CZ">
                <a:cs typeface="Times New Roman" pitchFamily="18" charset="0"/>
              </a:rPr>
              <a:t>adovanou hodnotu</a:t>
            </a:r>
            <a:r>
              <a:rPr lang="cs-CZ"/>
              <a:t>,</a:t>
            </a:r>
          </a:p>
          <a:p>
            <a:pPr eaLnBrk="0" hangingPunct="0"/>
            <a:r>
              <a:rPr lang="cs-CZ">
                <a:cs typeface="Times New Roman" pitchFamily="18" charset="0"/>
              </a:rPr>
              <a:t>- umo</a:t>
            </a:r>
            <a:r>
              <a:rPr lang="cs-CZ"/>
              <a:t>žň</a:t>
            </a:r>
            <a:r>
              <a:rPr lang="cs-CZ">
                <a:cs typeface="Times New Roman" pitchFamily="18" charset="0"/>
              </a:rPr>
              <a:t>uje stálý pracovní tlak v dob</a:t>
            </a:r>
            <a:r>
              <a:rPr lang="cs-CZ"/>
              <a:t>ě </a:t>
            </a:r>
            <a:r>
              <a:rPr lang="cs-CZ">
                <a:cs typeface="Times New Roman" pitchFamily="18" charset="0"/>
              </a:rPr>
              <a:t>sva</a:t>
            </a:r>
            <a:r>
              <a:rPr lang="cs-CZ"/>
              <a:t>ř</a:t>
            </a:r>
            <a:r>
              <a:rPr lang="cs-CZ">
                <a:cs typeface="Times New Roman" pitchFamily="18" charset="0"/>
              </a:rPr>
              <a:t>ování, i kdy</a:t>
            </a:r>
            <a:r>
              <a:rPr lang="cs-CZ"/>
              <a:t>ž</a:t>
            </a:r>
            <a:r>
              <a:rPr lang="cs-CZ">
                <a:cs typeface="Times New Roman" pitchFamily="18" charset="0"/>
              </a:rPr>
              <a:t> tlak v nádob</a:t>
            </a:r>
            <a:r>
              <a:rPr lang="cs-CZ"/>
              <a:t>ě</a:t>
            </a:r>
            <a:r>
              <a:rPr lang="cs-CZ">
                <a:cs typeface="Times New Roman" pitchFamily="18" charset="0"/>
              </a:rPr>
              <a:t> potupn</a:t>
            </a:r>
            <a:r>
              <a:rPr lang="cs-CZ"/>
              <a:t>ě</a:t>
            </a:r>
            <a:r>
              <a:rPr lang="cs-CZ">
                <a:cs typeface="Times New Roman" pitchFamily="18" charset="0"/>
              </a:rPr>
              <a:t> klesá</a:t>
            </a:r>
            <a:r>
              <a:rPr lang="cs-CZ"/>
              <a:t>,</a:t>
            </a:r>
          </a:p>
          <a:p>
            <a:pPr eaLnBrk="0" hangingPunct="0"/>
            <a:r>
              <a:rPr lang="cs-CZ">
                <a:cs typeface="Times New Roman" pitchFamily="18" charset="0"/>
              </a:rPr>
              <a:t>- pojistný ventil slou</a:t>
            </a:r>
            <a:r>
              <a:rPr lang="cs-CZ"/>
              <a:t>ž</a:t>
            </a:r>
            <a:r>
              <a:rPr lang="cs-CZ">
                <a:cs typeface="Times New Roman" pitchFamily="18" charset="0"/>
              </a:rPr>
              <a:t>í k ochran</a:t>
            </a:r>
            <a:r>
              <a:rPr lang="cs-CZ"/>
              <a:t>ě</a:t>
            </a:r>
            <a:r>
              <a:rPr lang="cs-CZ">
                <a:cs typeface="Times New Roman" pitchFamily="18" charset="0"/>
              </a:rPr>
              <a:t> reduk</a:t>
            </a:r>
            <a:r>
              <a:rPr lang="cs-CZ"/>
              <a:t>č</a:t>
            </a:r>
            <a:r>
              <a:rPr lang="cs-CZ">
                <a:cs typeface="Times New Roman" pitchFamily="18" charset="0"/>
              </a:rPr>
              <a:t>ního ventilu p</a:t>
            </a:r>
            <a:r>
              <a:rPr lang="cs-CZ"/>
              <a:t>ř</a:t>
            </a:r>
            <a:r>
              <a:rPr lang="cs-CZ">
                <a:cs typeface="Times New Roman" pitchFamily="18" charset="0"/>
              </a:rPr>
              <a:t>ed vysokým tlakem</a:t>
            </a:r>
            <a:r>
              <a:rPr lang="cs-CZ"/>
              <a:t>.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068638"/>
            <a:ext cx="7189787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511175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bg1"/>
                </a:solidFill>
              </a:rPr>
              <a:t>Ocelové láhve</a:t>
            </a:r>
          </a:p>
        </p:txBody>
      </p:sp>
      <p:sp>
        <p:nvSpPr>
          <p:cNvPr id="17410" name="Rectangle 46"/>
          <p:cNvSpPr>
            <a:spLocks noChangeArrowheads="1"/>
          </p:cNvSpPr>
          <p:nvPr/>
        </p:nvSpPr>
        <p:spPr bwMode="auto">
          <a:xfrm>
            <a:off x="107950" y="1905000"/>
            <a:ext cx="8424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/>
              <a:t>- mají objem 10, 20 nebo 40 litrů, tloušťka stěn 5 až 8mm,</a:t>
            </a:r>
          </a:p>
          <a:p>
            <a:r>
              <a:rPr lang="cs-CZ" sz="2000"/>
              <a:t>- jsou to bezešvé nádoby, označují se barevně,</a:t>
            </a:r>
          </a:p>
          <a:p>
            <a:r>
              <a:rPr lang="cs-CZ" sz="2000"/>
              <a:t>- jsou vybaveny ventilem a hrdlovým kroužkem,</a:t>
            </a:r>
          </a:p>
          <a:p>
            <a:r>
              <a:rPr lang="cs-CZ" sz="2000"/>
              <a:t>- lahve na acetylen jsou vyplněny porézní hmotou.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88913"/>
            <a:ext cx="1965325" cy="295275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789363"/>
            <a:ext cx="7416800" cy="2387600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bg1"/>
                </a:solidFill>
              </a:rPr>
              <a:t>Barevné značení tlakových lahví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44675"/>
            <a:ext cx="669607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bg1"/>
                </a:solidFill>
              </a:rPr>
              <a:t>Svařovací hadice</a:t>
            </a:r>
          </a:p>
        </p:txBody>
      </p:sp>
      <p:pic>
        <p:nvPicPr>
          <p:cNvPr id="25605" name="Picture 5" descr="89817869517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268413"/>
            <a:ext cx="3652838" cy="2481262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933825"/>
            <a:ext cx="3622675" cy="2640013"/>
          </a:xfrm>
          <a:prstGeom prst="rect">
            <a:avLst/>
          </a:prstGeom>
          <a:noFill/>
          <a:ln w="5715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50825" y="1825625"/>
            <a:ext cx="45227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cs-CZ" sz="2400"/>
              <a:t>- na kyslík mají modrou nebo šedou barvu, na acetylen červenou barvu,</a:t>
            </a:r>
          </a:p>
          <a:p>
            <a:pPr>
              <a:spcBef>
                <a:spcPct val="30000"/>
              </a:spcBef>
            </a:pPr>
            <a:r>
              <a:rPr lang="cs-CZ" sz="2400"/>
              <a:t>- nejmenší délka hadice je 5m,</a:t>
            </a:r>
          </a:p>
          <a:p>
            <a:pPr>
              <a:spcBef>
                <a:spcPct val="30000"/>
              </a:spcBef>
            </a:pPr>
            <a:r>
              <a:rPr lang="cs-CZ" sz="2400"/>
              <a:t>- hadice musí být absolutně těsné a připevněné hadicovými svorkami, ne drátem,</a:t>
            </a:r>
          </a:p>
          <a:p>
            <a:pPr>
              <a:spcBef>
                <a:spcPct val="30000"/>
              </a:spcBef>
            </a:pPr>
            <a:r>
              <a:rPr lang="cs-CZ" sz="2400"/>
              <a:t>- nové hadice se proplachují teplou vodou a profukují kyslíkem.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6769100" cy="1143000"/>
          </a:xfrm>
        </p:spPr>
        <p:txBody>
          <a:bodyPr/>
          <a:lstStyle/>
          <a:p>
            <a:r>
              <a:rPr lang="cs-CZ" b="1" smtClean="0">
                <a:solidFill>
                  <a:schemeClr val="bg1"/>
                </a:solidFill>
              </a:rPr>
              <a:t>Svařovací plamen</a:t>
            </a:r>
          </a:p>
        </p:txBody>
      </p:sp>
      <p:sp>
        <p:nvSpPr>
          <p:cNvPr id="19458" name="AutoShape 1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59" name="AutoShape 1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107950" y="1844675"/>
            <a:ext cx="86407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b="1"/>
              <a:t>Vzniká zapálením a následným hořením směsi hořlavého plynu s kyslíkem</a:t>
            </a:r>
            <a:r>
              <a:rPr lang="cs-CZ"/>
              <a:t>. Teplotu plamene ovlivňuje směsný poměr obou plynů.</a:t>
            </a:r>
          </a:p>
          <a:p>
            <a:r>
              <a:rPr lang="cs-CZ"/>
              <a:t>Nejpoužívanější je směs kyslíku O2 a acetylenu C2H2. 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829175"/>
            <a:ext cx="8821738" cy="1527175"/>
          </a:xfrm>
          <a:prstGeom prst="rect">
            <a:avLst/>
          </a:prstGeom>
          <a:noFill/>
          <a:ln w="5715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07950" y="2787650"/>
            <a:ext cx="9328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cs-CZ"/>
              <a:t>Vzhledem k </a:t>
            </a:r>
            <a:r>
              <a:rPr lang="cs-CZ" b="1"/>
              <a:t>poměru acetylenu a kyslíku</a:t>
            </a:r>
            <a:r>
              <a:rPr lang="cs-CZ"/>
              <a:t> ve směsi vznikají tyto druhy plamenů:</a:t>
            </a:r>
          </a:p>
          <a:p>
            <a:pPr indent="449263"/>
            <a:endParaRPr lang="cs-CZ"/>
          </a:p>
          <a:p>
            <a:pPr indent="449263"/>
            <a:r>
              <a:rPr lang="cs-CZ" b="1">
                <a:sym typeface="Symbol" pitchFamily="18" charset="2"/>
              </a:rPr>
              <a:t>NEUTRÁLNÍ</a:t>
            </a:r>
            <a:r>
              <a:rPr lang="cs-CZ">
                <a:sym typeface="Symbol" pitchFamily="18" charset="2"/>
              </a:rPr>
              <a:t>	- poměr acetylenu a kyslíku je 1:1,1, pro svařování ocel		</a:t>
            </a:r>
          </a:p>
          <a:p>
            <a:pPr indent="449263"/>
            <a:r>
              <a:rPr lang="cs-CZ" b="1">
                <a:sym typeface="Symbol" pitchFamily="18" charset="2"/>
              </a:rPr>
              <a:t>OXIDAČNÍ</a:t>
            </a:r>
            <a:r>
              <a:rPr lang="cs-CZ">
                <a:sym typeface="Symbol" pitchFamily="18" charset="2"/>
              </a:rPr>
              <a:t>	- s přebytkem kyslíku, ke svařování mědi a bronzu a pevné oceli</a:t>
            </a:r>
          </a:p>
          <a:p>
            <a:pPr indent="449263"/>
            <a:r>
              <a:rPr lang="cs-CZ">
                <a:sym typeface="Symbol" pitchFamily="18" charset="2"/>
              </a:rPr>
              <a:t>		- svar bývá křehký, tvrdý a pórovitý</a:t>
            </a:r>
          </a:p>
          <a:p>
            <a:pPr indent="449263"/>
            <a:r>
              <a:rPr lang="cs-CZ" b="1">
                <a:sym typeface="Symbol" pitchFamily="18" charset="2"/>
              </a:rPr>
              <a:t>REDUKČNÍ </a:t>
            </a:r>
            <a:r>
              <a:rPr lang="cs-CZ">
                <a:sym typeface="Symbol" pitchFamily="18" charset="2"/>
              </a:rPr>
              <a:t>	- přebytkem acetylenu, slouží ke svařování hliníku, litiny a slitin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137525" cy="1143000"/>
          </a:xfrm>
        </p:spPr>
        <p:txBody>
          <a:bodyPr/>
          <a:lstStyle/>
          <a:p>
            <a:r>
              <a:rPr lang="cs-CZ" b="1" smtClean="0">
                <a:solidFill>
                  <a:schemeClr val="bg1"/>
                </a:solidFill>
              </a:rPr>
              <a:t>Zpětné šlehnutí plamene</a:t>
            </a:r>
          </a:p>
        </p:txBody>
      </p:sp>
      <p:sp>
        <p:nvSpPr>
          <p:cNvPr id="20482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16113"/>
            <a:ext cx="8351838" cy="475297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1800" smtClean="0"/>
              <a:t>- nebezpečný jev vedoucí k poškození svařovacího zařízení, k vyhoření ventilů a explozi tlakových nádob.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1800" smtClean="0"/>
              <a:t>- projevuje se </a:t>
            </a:r>
            <a:r>
              <a:rPr lang="cs-CZ" sz="1800" b="1" smtClean="0"/>
              <a:t>třeskavým výstřelem</a:t>
            </a:r>
            <a:r>
              <a:rPr lang="cs-CZ" sz="1800" smtClean="0"/>
              <a:t>, po kterém plamen zhasne.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cs-CZ" sz="1600" b="1" smtClean="0"/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2400" b="1" smtClean="0">
                <a:solidFill>
                  <a:srgbClr val="0C788E"/>
                </a:solidFill>
              </a:rPr>
              <a:t>!!!!! Při zpětném šlehnutí okamžitě zastavit přívod plynů,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2400" b="1" smtClean="0">
                <a:solidFill>
                  <a:srgbClr val="0C788E"/>
                </a:solidFill>
              </a:rPr>
              <a:t>NEJDŘÍV KYSLÍK, POTOM ACETYLÉN!!!!!!</a:t>
            </a:r>
            <a:r>
              <a:rPr lang="cs-CZ" sz="2000" b="1" smtClean="0">
                <a:solidFill>
                  <a:srgbClr val="0C788E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1800" smtClean="0"/>
              <a:t>Pak uzavřít ventily, ochladit nástavec hořáku a zjistit a odstranit příčiny vzniku zpětného šlehnutí.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cs-CZ" sz="1800" smtClean="0"/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1800" b="1" smtClean="0"/>
              <a:t>Příčiny: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1800" smtClean="0"/>
              <a:t>- nadměrný ohřev hubice u koutových svarů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1800" smtClean="0"/>
              <a:t>- ucpaná hubice hořáku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1800" smtClean="0"/>
              <a:t>- nízký tlak plynu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sz="1800" smtClean="0"/>
              <a:t>- proniknutí žhavé částečky kovu do hubice</a:t>
            </a:r>
          </a:p>
          <a:p>
            <a:pPr>
              <a:lnSpc>
                <a:spcPct val="80000"/>
              </a:lnSpc>
              <a:buClr>
                <a:srgbClr val="0C788E"/>
              </a:buClr>
              <a:buFont typeface="Wingdings" pitchFamily="2" charset="2"/>
              <a:buNone/>
            </a:pPr>
            <a:endParaRPr lang="cs-CZ" sz="1800" smtClean="0">
              <a:solidFill>
                <a:schemeClr val="accent2"/>
              </a:solidFill>
            </a:endParaRPr>
          </a:p>
        </p:txBody>
      </p:sp>
      <p:sp>
        <p:nvSpPr>
          <p:cNvPr id="20483" name="AutoShape 1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4" name="AutoShape 12" descr="9k=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4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1949</Template>
  <TotalTime>1555</TotalTime>
  <Words>490</Words>
  <Application>Microsoft Office PowerPoint</Application>
  <PresentationFormat>Předvádění na obrazovce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Wingdings</vt:lpstr>
      <vt:lpstr>Calibri</vt:lpstr>
      <vt:lpstr>Symbol</vt:lpstr>
      <vt:lpstr>Times New Roman</vt:lpstr>
      <vt:lpstr>1949</vt:lpstr>
      <vt:lpstr>TAVNÉ SVAŘOVÁNÍ -  SVAŘOVÁNÍ PLAMENEM</vt:lpstr>
      <vt:lpstr>Svařování plamenem</vt:lpstr>
      <vt:lpstr>Hořáky</vt:lpstr>
      <vt:lpstr>Redukční ventily</vt:lpstr>
      <vt:lpstr>Ocelové láhve</vt:lpstr>
      <vt:lpstr>Barevné značení tlakových lahví</vt:lpstr>
      <vt:lpstr>Svařovací hadice</vt:lpstr>
      <vt:lpstr>Svařovací plamen</vt:lpstr>
      <vt:lpstr>Zpětné šlehnutí plamene</vt:lpstr>
      <vt:lpstr>Způsoby svařování</vt:lpstr>
      <vt:lpstr>Pracoviště pro svařování plamenem</vt:lpstr>
      <vt:lpstr>Použité zdroje</vt:lpstr>
    </vt:vector>
  </TitlesOfParts>
  <Company>SPS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SPS</dc:creator>
  <cp:lastModifiedBy>petra</cp:lastModifiedBy>
  <cp:revision>216</cp:revision>
  <dcterms:created xsi:type="dcterms:W3CDTF">2013-01-08T09:25:57Z</dcterms:created>
  <dcterms:modified xsi:type="dcterms:W3CDTF">2013-11-14T22:49:41Z</dcterms:modified>
</cp:coreProperties>
</file>