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307" r:id="rId4"/>
    <p:sldId id="308" r:id="rId5"/>
    <p:sldId id="309" r:id="rId6"/>
    <p:sldId id="310" r:id="rId7"/>
    <p:sldId id="313" r:id="rId8"/>
    <p:sldId id="311" r:id="rId9"/>
    <p:sldId id="312" r:id="rId10"/>
    <p:sldId id="259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Výchozí oddíl" id="{480B6E14-A1D4-4C29-8ECE-84FBB6964D2A}">
          <p14:sldIdLst>
            <p14:sldId id="256"/>
            <p14:sldId id="286"/>
            <p14:sldId id="307"/>
            <p14:sldId id="308"/>
            <p14:sldId id="309"/>
            <p14:sldId id="310"/>
            <p14:sldId id="313"/>
            <p14:sldId id="311"/>
            <p14:sldId id="312"/>
            <p14:sldId id="259"/>
          </p14:sldIdLst>
        </p14:section>
        <p14:section name="Oddíl bez názvu" id="{7FF7616C-A52F-4568-B03A-07CF296A468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54381C"/>
    <a:srgbClr val="A50021"/>
    <a:srgbClr val="FFFFA3"/>
    <a:srgbClr val="E6E6C4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Styl s motivem 2 – zvýraznění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9568" autoAdjust="0"/>
  </p:normalViewPr>
  <p:slideViewPr>
    <p:cSldViewPr>
      <p:cViewPr varScale="1">
        <p:scale>
          <a:sx n="61" d="100"/>
          <a:sy n="61" d="100"/>
        </p:scale>
        <p:origin x="5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9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7725D-07A2-43B0-BA92-ACD2C6F2433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603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FDC33-9A9E-476F-9F2C-CDCC8E04D15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55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78255-035F-4819-82A9-767CB5DB988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5893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7BF2B-E315-492F-BF6E-B7FDF2ABC5D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482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A07D8-4E52-4540-A456-7EF45FAEE3F4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74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F2B05-CEBC-4432-8277-4992777AB24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777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52EC0-339C-446E-9645-0B8AC1528FF4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307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1FC0C-DFF3-4549-8D79-2DDAC3B36C6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66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DF94D-3596-4178-80AD-8AFC841E9B9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57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0165D-9633-4C57-AC81-0FE8DA4A10C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48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46F68-B477-433C-956A-64D1EB9F0FC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778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1B38DF-5653-4635-8A13-32D5BFCBE3AC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mp.felk.cvut.cz/~hlavac/TeachPresCz/51Robotika/51SenzoryRobotika.pdf" TargetMode="External"/><Relationship Id="rId2" Type="http://schemas.openxmlformats.org/officeDocument/2006/relationships/hyperlink" Target="http://www.sps-ko.cz/documents/ARO_prorok/Pr%C5%AFmyslov%C3%A9%20roboty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0hWe1oF5UBg" TargetMode="External"/><Relationship Id="rId4" Type="http://schemas.openxmlformats.org/officeDocument/2006/relationships/hyperlink" Target="http://coptel.coptkm.cz/index.php?docGroup=20&amp;cmd=1&amp;instance=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b/b5/Potentiometer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hyperlink" Target="javascript:void(0);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23528" y="188640"/>
            <a:ext cx="8568951" cy="1008112"/>
          </a:xfrm>
        </p:spPr>
        <p:txBody>
          <a:bodyPr/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Vstupní senzory 1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2217" name="Rectangle 169"/>
          <p:cNvSpPr>
            <a:spLocks noChangeArrowheads="1"/>
          </p:cNvSpPr>
          <p:nvPr/>
        </p:nvSpPr>
        <p:spPr bwMode="auto">
          <a:xfrm>
            <a:off x="683568" y="4437112"/>
            <a:ext cx="7776864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b="1" dirty="0" smtClean="0">
                <a:solidFill>
                  <a:schemeClr val="bg1"/>
                </a:solidFill>
              </a:rPr>
              <a:t>Vypracoval: Ing. Jaroslav Chlubný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Kód prezentace: OPVK-TBdV-AUTOROB-EL-3-STZ-JCH-001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184632"/>
            <a:ext cx="4536504" cy="820432"/>
          </a:xfrm>
          <a:prstGeom prst="rect">
            <a:avLst/>
          </a:prstGeom>
        </p:spPr>
      </p:pic>
      <p:sp>
        <p:nvSpPr>
          <p:cNvPr id="10" name="Rectangle 169"/>
          <p:cNvSpPr>
            <a:spLocks noChangeArrowheads="1"/>
          </p:cNvSpPr>
          <p:nvPr/>
        </p:nvSpPr>
        <p:spPr bwMode="auto">
          <a:xfrm>
            <a:off x="0" y="6749721"/>
            <a:ext cx="9144000" cy="21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sz="1400" b="1" dirty="0" smtClean="0">
                <a:solidFill>
                  <a:schemeClr val="bg1"/>
                </a:solidFill>
              </a:rPr>
              <a:t>Technologie budoucnosti do výuky 		     		              CZ.1.07/1.1.38/02.0032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Použité zdroje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cs-CZ" sz="1800" dirty="0"/>
              <a:t>Automatizace a robotizace 1: Učební text pro žáky 3. ročníku oboru 23-41-M/001 Strojírenství. In: [online]. [cit. 2014-06-07]. Dostupné z: </a:t>
            </a:r>
            <a:r>
              <a:rPr lang="cs-CZ" sz="1800" dirty="0">
                <a:hlinkClick r:id="rId2"/>
              </a:rPr>
              <a:t>http://www.sps-ko.cz/documents/ARO_prorok/Pr%C5%AFmyslov%C3%A9%20roboty.pdf</a:t>
            </a:r>
            <a:endParaRPr lang="cs-CZ" sz="1800" dirty="0"/>
          </a:p>
          <a:p>
            <a:r>
              <a:rPr lang="cs-CZ" sz="1800" dirty="0"/>
              <a:t>HLAVÁČ, Václav. Senzory pro robotiku. In: [online]. [cit. 2014-06-07]. Dostupné z: </a:t>
            </a:r>
            <a:r>
              <a:rPr lang="cs-CZ" sz="1800" dirty="0">
                <a:hlinkClick r:id="rId3"/>
              </a:rPr>
              <a:t>http://cmp.felk.cvut.cz/~</a:t>
            </a:r>
            <a:r>
              <a:rPr lang="cs-CZ" sz="1800" dirty="0" smtClean="0">
                <a:hlinkClick r:id="rId3"/>
              </a:rPr>
              <a:t>hlavac/TeachPresCz/51Robotika/51SenzoryRobotika.pdf</a:t>
            </a:r>
            <a:endParaRPr lang="cs-CZ" sz="1800" dirty="0" smtClean="0"/>
          </a:p>
          <a:p>
            <a:r>
              <a:rPr lang="cs-CZ" sz="1800" dirty="0"/>
              <a:t>KOCHANÍČEK, Ludvík. Automatice. </a:t>
            </a:r>
            <a:r>
              <a:rPr lang="cs-CZ" sz="1800" i="1" dirty="0"/>
              <a:t>COPTEL</a:t>
            </a:r>
            <a:r>
              <a:rPr lang="cs-CZ" sz="1800" dirty="0"/>
              <a:t> [online]. [cit. 2014-06-07]. Dostupné z: </a:t>
            </a:r>
          </a:p>
          <a:p>
            <a:pPr marL="0" indent="0">
              <a:buNone/>
            </a:pPr>
            <a:r>
              <a:rPr lang="cs-CZ" sz="1800" dirty="0"/>
              <a:t>      </a:t>
            </a:r>
            <a:r>
              <a:rPr lang="cs-CZ" sz="1800" dirty="0">
                <a:hlinkClick r:id="rId4"/>
              </a:rPr>
              <a:t>http://</a:t>
            </a:r>
            <a:r>
              <a:rPr lang="cs-CZ" sz="1800" dirty="0" smtClean="0">
                <a:hlinkClick r:id="rId4"/>
              </a:rPr>
              <a:t>coptel.coptkm.cz/index.php?docGroup=20&amp;cmd=1&amp;instance=1</a:t>
            </a:r>
            <a:endParaRPr lang="cs-CZ" sz="1800" dirty="0" smtClean="0"/>
          </a:p>
          <a:p>
            <a:r>
              <a:rPr lang="cs-CZ" sz="1800" smtClean="0"/>
              <a:t>Simtel</a:t>
            </a:r>
            <a:r>
              <a:rPr lang="cs-CZ" sz="1800" dirty="0" smtClean="0"/>
              <a:t> </a:t>
            </a:r>
            <a:r>
              <a:rPr lang="cs-CZ" sz="1800" dirty="0" err="1"/>
              <a:t>Robotics</a:t>
            </a:r>
            <a:r>
              <a:rPr lang="cs-CZ" sz="1800" dirty="0"/>
              <a:t>. In: </a:t>
            </a:r>
            <a:r>
              <a:rPr lang="cs-CZ" sz="1800" i="1" dirty="0" err="1"/>
              <a:t>Youtube</a:t>
            </a:r>
            <a:r>
              <a:rPr lang="cs-CZ" sz="1800" dirty="0"/>
              <a:t> [online]. [cit. 2014-05-23]. Dostupné z: </a:t>
            </a:r>
            <a:r>
              <a:rPr lang="cs-CZ" sz="1800" u="sng" dirty="0">
                <a:hlinkClick r:id="rId5"/>
              </a:rPr>
              <a:t>http://www.youtube.com/watch?v=0hWe1oF5UBg</a:t>
            </a: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98465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Senzory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995936" y="5445224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7504" y="1916832"/>
            <a:ext cx="8946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Senzory jsou smyslové orgány robotu, kterými robot vnímá sebe</a:t>
            </a:r>
          </a:p>
          <a:p>
            <a:r>
              <a:rPr lang="cs-CZ" sz="2400" dirty="0" smtClean="0"/>
              <a:t> a svoje okolí</a:t>
            </a:r>
            <a:endParaRPr lang="cs-CZ" sz="2400" dirty="0"/>
          </a:p>
        </p:txBody>
      </p:sp>
      <p:sp>
        <p:nvSpPr>
          <p:cNvPr id="5" name="Obdélník 4"/>
          <p:cNvSpPr/>
          <p:nvPr/>
        </p:nvSpPr>
        <p:spPr>
          <a:xfrm>
            <a:off x="356128" y="2996952"/>
            <a:ext cx="3168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 smtClean="0"/>
              <a:t>Dělení podle: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měřené veličiny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fyzikálního principu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technologie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energie</a:t>
            </a:r>
          </a:p>
          <a:p>
            <a:pPr lvl="0"/>
            <a:r>
              <a:rPr lang="cs-CZ" sz="2400" dirty="0" smtClean="0"/>
              <a:t> </a:t>
            </a:r>
            <a:endParaRPr lang="cs-CZ" sz="2400" dirty="0"/>
          </a:p>
        </p:txBody>
      </p:sp>
      <p:sp>
        <p:nvSpPr>
          <p:cNvPr id="6" name="Obdélník 5"/>
          <p:cNvSpPr/>
          <p:nvPr/>
        </p:nvSpPr>
        <p:spPr>
          <a:xfrm>
            <a:off x="3635896" y="2924944"/>
            <a:ext cx="58595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sz="2400" b="1" dirty="0" smtClean="0"/>
              <a:t>Využití: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/>
              <a:t>monitorování </a:t>
            </a:r>
            <a:r>
              <a:rPr lang="cs-CZ" sz="2400" dirty="0"/>
              <a:t>okolního prostředí – orientace v prostředí, zjišťování </a:t>
            </a:r>
            <a:r>
              <a:rPr lang="cs-CZ" sz="2400" dirty="0" smtClean="0"/>
              <a:t>překážek </a:t>
            </a:r>
            <a:endParaRPr lang="cs-CZ" sz="2400" dirty="0"/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monitorování interakce s </a:t>
            </a:r>
            <a:r>
              <a:rPr lang="cs-CZ" sz="2400" dirty="0" smtClean="0"/>
              <a:t>prostředím</a:t>
            </a:r>
            <a:endParaRPr lang="cs-CZ" sz="2400" dirty="0"/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zjišťování změn prostředí, které </a:t>
            </a:r>
            <a:endParaRPr lang="cs-CZ" sz="2400" dirty="0" smtClean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 </a:t>
            </a:r>
            <a:r>
              <a:rPr lang="cs-CZ" sz="2400" dirty="0" smtClean="0"/>
              <a:t>   mohou </a:t>
            </a:r>
            <a:r>
              <a:rPr lang="cs-CZ" sz="2400" dirty="0"/>
              <a:t>ovlivnit </a:t>
            </a:r>
            <a:r>
              <a:rPr lang="cs-CZ" sz="2400" dirty="0" smtClean="0"/>
              <a:t>úlohu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/>
              <a:t>kontrola </a:t>
            </a:r>
            <a:r>
              <a:rPr lang="cs-CZ" sz="2400" dirty="0"/>
              <a:t>výsledků činnosti robotu</a:t>
            </a:r>
          </a:p>
        </p:txBody>
      </p:sp>
    </p:spTree>
    <p:extLst>
      <p:ext uri="{BB962C8B-B14F-4D97-AF65-F5344CB8AC3E}">
        <p14:creationId xmlns:p14="http://schemas.microsoft.com/office/powerpoint/2010/main" val="175562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Senzory interních informací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995936" y="5445224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2103239"/>
            <a:ext cx="87218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Slouží ke sledování činnosti samotného průmyslového </a:t>
            </a:r>
            <a:r>
              <a:rPr lang="cs-CZ" sz="2400" dirty="0" smtClean="0"/>
              <a:t>robotu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většinou se jedná o sledování polohy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a parametrů použitých systémů (tlak hydrauliky, el. </a:t>
            </a:r>
            <a:r>
              <a:rPr lang="cs-CZ" sz="2400" dirty="0"/>
              <a:t>p</a:t>
            </a:r>
            <a:r>
              <a:rPr lang="cs-CZ" sz="2400" dirty="0" smtClean="0"/>
              <a:t>roud)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13434" y="3501008"/>
            <a:ext cx="2834430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Principy snímačů: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 smtClean="0"/>
              <a:t>odporové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 smtClean="0"/>
              <a:t>optoelektronické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 smtClean="0"/>
              <a:t>indukční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 smtClean="0"/>
              <a:t>kapacitní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8" name="Obrázek 7" descr="File:Potentiometer.jpg">
            <a:hlinkClick r:id="rId2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" t="9076" r="10081" b="15757"/>
          <a:stretch/>
        </p:blipFill>
        <p:spPr bwMode="auto">
          <a:xfrm>
            <a:off x="3203849" y="3933056"/>
            <a:ext cx="1656184" cy="16813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491880" y="5661248"/>
            <a:ext cx="5673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spojitý odporový snímač a nespojitý koncový spínač a</a:t>
            </a:r>
          </a:p>
          <a:p>
            <a:r>
              <a:rPr lang="cs-CZ" dirty="0" smtClean="0"/>
              <a:t>kruhový rtuťový spínač</a:t>
            </a:r>
            <a:endParaRPr lang="cs-CZ" dirty="0"/>
          </a:p>
        </p:txBody>
      </p:sp>
      <p:pic>
        <p:nvPicPr>
          <p:cNvPr id="10" name="Obrázek 9" descr="http://static.tme.eu/katalog_pics/4/a/4/4a480d821b2a6f50b101470fc91f9fec/fr515-1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22864"/>
            <a:ext cx="1734820" cy="130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02100"/>
            <a:ext cx="1900555" cy="134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02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/>
          <p:nvPr/>
        </p:nvPicPr>
        <p:blipFill>
          <a:blip r:embed="rId2"/>
          <a:stretch>
            <a:fillRect/>
          </a:stretch>
        </p:blipFill>
        <p:spPr>
          <a:xfrm>
            <a:off x="4321205" y="4084330"/>
            <a:ext cx="4067219" cy="1946250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Optoelektrické senzory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995936" y="5445224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2060848"/>
            <a:ext cx="77011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Změna polohy způsobuje změnu světelného toku mezi </a:t>
            </a:r>
          </a:p>
          <a:p>
            <a:r>
              <a:rPr lang="cs-CZ" sz="2400" dirty="0" smtClean="0"/>
              <a:t>vysílačem a přijímačem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51520" y="3284984"/>
            <a:ext cx="37240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Druhy snímačů: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optická závora </a:t>
            </a:r>
            <a:endParaRPr lang="cs-CZ" sz="24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optická </a:t>
            </a:r>
            <a:r>
              <a:rPr lang="cs-CZ" sz="2400" dirty="0" smtClean="0"/>
              <a:t>reflexní závora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 smtClean="0"/>
              <a:t>difúzní optický senzor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88024" y="5867980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optická a optická reflexní závora</a:t>
            </a:r>
            <a:endParaRPr lang="cs-CZ" dirty="0"/>
          </a:p>
        </p:txBody>
      </p:sp>
      <p:pic>
        <p:nvPicPr>
          <p:cNvPr id="10" name="Obrázek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97" y="2636912"/>
            <a:ext cx="4571451" cy="135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6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Reflexní optočlen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995936" y="5445224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Obrázek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83961"/>
            <a:ext cx="5044988" cy="2588208"/>
          </a:xfrm>
          <a:prstGeom prst="rect">
            <a:avLst/>
          </a:prstGeom>
        </p:spPr>
      </p:pic>
      <p:pic>
        <p:nvPicPr>
          <p:cNvPr id="12" name="Obrázek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8" b="20563"/>
          <a:stretch/>
        </p:blipFill>
        <p:spPr>
          <a:xfrm>
            <a:off x="5076056" y="2874088"/>
            <a:ext cx="3832943" cy="2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8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/>
          <p:nvPr/>
        </p:nvPicPr>
        <p:blipFill>
          <a:blip r:embed="rId2"/>
          <a:stretch>
            <a:fillRect/>
          </a:stretch>
        </p:blipFill>
        <p:spPr>
          <a:xfrm>
            <a:off x="6073006" y="3558500"/>
            <a:ext cx="2809344" cy="1886724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Optický inkrementální senzor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995936" y="5445224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988840"/>
            <a:ext cx="89017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Inkrementální optický senzor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světelný </a:t>
            </a:r>
            <a:r>
              <a:rPr lang="cs-CZ" sz="2400" dirty="0"/>
              <a:t>paprsek prochází přes </a:t>
            </a:r>
            <a:r>
              <a:rPr lang="cs-CZ" sz="2400" dirty="0" smtClean="0"/>
              <a:t>optický </a:t>
            </a:r>
            <a:r>
              <a:rPr lang="cs-CZ" sz="2400" dirty="0"/>
              <a:t>disk s </a:t>
            </a:r>
            <a:r>
              <a:rPr lang="cs-CZ" sz="2400" dirty="0" smtClean="0"/>
              <a:t>okénky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při </a:t>
            </a:r>
            <a:r>
              <a:rPr lang="cs-CZ" sz="2400" dirty="0"/>
              <a:t>otáčení </a:t>
            </a:r>
            <a:r>
              <a:rPr lang="cs-CZ" sz="2400" dirty="0" smtClean="0"/>
              <a:t>je paprsek přerušován; na </a:t>
            </a:r>
            <a:r>
              <a:rPr lang="cs-CZ" sz="2400" dirty="0"/>
              <a:t>detektoru vznikají </a:t>
            </a:r>
            <a:r>
              <a:rPr lang="cs-CZ" sz="2400" dirty="0" smtClean="0"/>
              <a:t>pulzy</a:t>
            </a:r>
            <a:endParaRPr lang="cs-CZ" sz="2400" dirty="0"/>
          </a:p>
          <a:p>
            <a:endParaRPr lang="cs-CZ" sz="2400" dirty="0" smtClean="0"/>
          </a:p>
        </p:txBody>
      </p:sp>
      <p:pic>
        <p:nvPicPr>
          <p:cNvPr id="8" name="Obrázek 7" descr="http://coptel.coptkm.cz/reposit.php?action=2&amp;id=976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58500"/>
            <a:ext cx="6110699" cy="1701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224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Animace optického inkrementálního senzoru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995936" y="5445224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encod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4689" y="2060848"/>
            <a:ext cx="8153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1" descr="http://coptel.coptkm.cz/reposit.php?action=4&amp;id=10100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35029"/>
            <a:ext cx="6190962" cy="16654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Indukční senzory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995936" y="5445224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988840"/>
            <a:ext cx="81467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Převádějí </a:t>
            </a:r>
            <a:r>
              <a:rPr lang="cs-CZ" sz="2400" dirty="0"/>
              <a:t>měřenou veličinu na změnu indukčnosti, která </a:t>
            </a:r>
            <a:r>
              <a:rPr lang="cs-CZ" sz="2400" dirty="0" smtClean="0"/>
              <a:t>je</a:t>
            </a:r>
          </a:p>
          <a:p>
            <a:r>
              <a:rPr lang="cs-CZ" sz="2400" dirty="0" smtClean="0"/>
              <a:t>zapojena </a:t>
            </a:r>
            <a:r>
              <a:rPr lang="cs-CZ" sz="2400" dirty="0"/>
              <a:t>do měřícího obvodu se </a:t>
            </a:r>
            <a:r>
              <a:rPr lang="cs-CZ" sz="2400" dirty="0" smtClean="0"/>
              <a:t>střídavým napájením.</a:t>
            </a:r>
            <a:endParaRPr lang="cs-CZ" sz="2400" dirty="0"/>
          </a:p>
          <a:p>
            <a:endParaRPr lang="cs-CZ" sz="2400" dirty="0" smtClean="0"/>
          </a:p>
        </p:txBody>
      </p:sp>
      <p:pic>
        <p:nvPicPr>
          <p:cNvPr id="8" name="Obrázek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608" y="3657988"/>
            <a:ext cx="3528392" cy="267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77072"/>
            <a:ext cx="2880320" cy="1872208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Kapacitní senzory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995936" y="5445224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2086104"/>
            <a:ext cx="8352928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A</a:t>
            </a:r>
            <a:r>
              <a:rPr lang="cs-CZ" sz="2400" dirty="0" smtClean="0"/>
              <a:t>ktivní část tvoří dvě elektrody měřícího kondenzátoru zapojeného v obvodu RC oscilátoru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 smtClean="0"/>
              <a:t>při přiblížení k předmětu změna kapacity a tím kmitočtu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/>
              <a:t>vyhodnocení elektronikou senzoru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endParaRPr lang="cs-CZ" sz="2400" dirty="0" smtClean="0"/>
          </a:p>
        </p:txBody>
      </p:sp>
      <p:pic>
        <p:nvPicPr>
          <p:cNvPr id="10" name="Obrázek 9"/>
          <p:cNvPicPr/>
          <p:nvPr/>
        </p:nvPicPr>
        <p:blipFill>
          <a:blip r:embed="rId3"/>
          <a:stretch>
            <a:fillRect/>
          </a:stretch>
        </p:blipFill>
        <p:spPr>
          <a:xfrm>
            <a:off x="323528" y="4077072"/>
            <a:ext cx="5737076" cy="177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949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1949</Template>
  <TotalTime>1991</TotalTime>
  <Words>290</Words>
  <Application>Microsoft Office PowerPoint</Application>
  <PresentationFormat>Předvádění na obrazovce (4:3)</PresentationFormat>
  <Paragraphs>59</Paragraphs>
  <Slides>10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Arial</vt:lpstr>
      <vt:lpstr>1949</vt:lpstr>
      <vt:lpstr>Vstupní senzory 1</vt:lpstr>
      <vt:lpstr>Senzory</vt:lpstr>
      <vt:lpstr>Senzory interních informací</vt:lpstr>
      <vt:lpstr>Optoelektrické senzory </vt:lpstr>
      <vt:lpstr>Reflexní optočlen</vt:lpstr>
      <vt:lpstr>Optický inkrementální senzor</vt:lpstr>
      <vt:lpstr>Animace optického inkrementálního senzoru</vt:lpstr>
      <vt:lpstr>Indukční senzory </vt:lpstr>
      <vt:lpstr>Kapacitní senzory </vt:lpstr>
      <vt:lpstr>Použité zdroje</vt:lpstr>
    </vt:vector>
  </TitlesOfParts>
  <Company>SPS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SPS</dc:creator>
  <cp:lastModifiedBy>01</cp:lastModifiedBy>
  <cp:revision>153</cp:revision>
  <dcterms:created xsi:type="dcterms:W3CDTF">2013-01-08T09:25:57Z</dcterms:created>
  <dcterms:modified xsi:type="dcterms:W3CDTF">2015-04-04T09:56:31Z</dcterms:modified>
</cp:coreProperties>
</file>