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F14DD-35FE-49D2-B74B-DC25BBD18747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DBA7B-5659-471C-AC4B-B1B836300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7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DBA7B-5659-471C-AC4B-B1B836300AE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57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D29DA3-BB9A-4AE4-A0CF-B272618F57AC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8C7BA8-90D5-4E94-9528-88861AABA0E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2088232"/>
          </a:xfrm>
        </p:spPr>
        <p:txBody>
          <a:bodyPr>
            <a:normAutofit/>
          </a:bodyPr>
          <a:lstStyle/>
          <a:p>
            <a:r>
              <a:rPr lang="cs-CZ" dirty="0" smtClean="0"/>
              <a:t>PODNIKÁNÍ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991503"/>
            <a:ext cx="6264696" cy="152870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228184" y="908720"/>
            <a:ext cx="2578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VY_32_INOVACE_POD_20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7225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Obchodní společnosti se člení do dvou skupin</a:t>
            </a:r>
            <a:r>
              <a:rPr lang="cs-CZ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osobní</a:t>
            </a:r>
            <a:r>
              <a:rPr lang="cs-CZ" dirty="0" smtClean="0"/>
              <a:t>  </a:t>
            </a:r>
            <a:r>
              <a:rPr lang="cs-CZ" dirty="0"/>
              <a:t>– veřejná obchodní společnost</a:t>
            </a:r>
          </a:p>
          <a:p>
            <a:pPr marL="82296" indent="0">
              <a:buNone/>
            </a:pPr>
            <a:r>
              <a:rPr lang="cs-CZ" dirty="0" smtClean="0"/>
              <a:t>               </a:t>
            </a:r>
            <a:r>
              <a:rPr lang="cs-CZ" dirty="0"/>
              <a:t>-</a:t>
            </a:r>
            <a:r>
              <a:rPr lang="cs-CZ" dirty="0" smtClean="0"/>
              <a:t>  </a:t>
            </a:r>
            <a:r>
              <a:rPr lang="cs-CZ" dirty="0"/>
              <a:t>komanditní společnost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kapitálové</a:t>
            </a:r>
            <a:r>
              <a:rPr lang="cs-CZ" dirty="0" smtClean="0"/>
              <a:t> </a:t>
            </a:r>
            <a:r>
              <a:rPr lang="cs-CZ" dirty="0"/>
              <a:t>– akciová společnost</a:t>
            </a:r>
          </a:p>
          <a:p>
            <a:pPr marL="82296" indent="0">
              <a:buNone/>
            </a:pPr>
            <a:r>
              <a:rPr lang="cs-CZ" dirty="0" smtClean="0"/>
              <a:t>                    </a:t>
            </a:r>
            <a:r>
              <a:rPr lang="cs-CZ" dirty="0"/>
              <a:t>-  společnost s ručením </a:t>
            </a:r>
            <a:r>
              <a:rPr lang="cs-CZ" dirty="0" smtClean="0"/>
              <a:t>          </a:t>
            </a:r>
            <a:endParaRPr lang="cs-CZ" dirty="0"/>
          </a:p>
          <a:p>
            <a:pPr marL="82296" indent="0">
              <a:buNone/>
            </a:pPr>
            <a:r>
              <a:rPr lang="cs-CZ" dirty="0" smtClean="0"/>
              <a:t>                       omezeným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45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Družstva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b="1" dirty="0"/>
              <a:t>Družstvo</a:t>
            </a:r>
            <a:r>
              <a:rPr lang="cs-CZ" dirty="0"/>
              <a:t> je společenství neuzavřeného počtu osob (mohou do něj přistupovat další členové a jiní členové vystupovat) založeným za účelem podnikání nebo zajišťování hospodářských, sociálních nebo jiných potřeb svých členů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Rozdělení družstev: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v</a:t>
            </a:r>
            <a:r>
              <a:rPr lang="cs-CZ" b="1" dirty="0" smtClean="0"/>
              <a:t>ýrobní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b</a:t>
            </a:r>
            <a:r>
              <a:rPr lang="cs-CZ" b="1" dirty="0" smtClean="0"/>
              <a:t>ytová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z</a:t>
            </a:r>
            <a:r>
              <a:rPr lang="cs-CZ" b="1" dirty="0" smtClean="0"/>
              <a:t>emědělská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bchodní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65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Jde </a:t>
            </a:r>
            <a:r>
              <a:rPr lang="cs-CZ" dirty="0"/>
              <a:t>o speciální formu podnikání skrze právnickou osobu. Činnost státního podniku je upravena </a:t>
            </a:r>
            <a:r>
              <a:rPr lang="cs-CZ" b="1" dirty="0"/>
              <a:t>zákonem o státním podniku. </a:t>
            </a:r>
            <a:endParaRPr lang="cs-CZ" b="1" dirty="0" smtClean="0"/>
          </a:p>
          <a:p>
            <a:pPr marL="82296" indent="0">
              <a:buNone/>
            </a:pPr>
            <a:r>
              <a:rPr lang="cs-CZ" dirty="0" smtClean="0"/>
              <a:t>Zřizovatelem státního </a:t>
            </a:r>
            <a:r>
              <a:rPr lang="cs-CZ" dirty="0"/>
              <a:t>podniku je stát, o zřízení zpravidla rozhoduje vláda. </a:t>
            </a:r>
            <a:endParaRPr lang="cs-CZ" dirty="0" smtClean="0"/>
          </a:p>
          <a:p>
            <a:pPr marL="82296" lvl="0" indent="0">
              <a:buNone/>
            </a:pPr>
            <a:r>
              <a:rPr lang="cs-CZ" dirty="0"/>
              <a:t>(Česká správa letišť, s. p.; Česká pošta, s. p.; Lesy ČR, s. p.)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89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b="1" dirty="0"/>
              <a:t>Neziskovou organizací </a:t>
            </a:r>
            <a:r>
              <a:rPr lang="cs-CZ" dirty="0"/>
              <a:t>je sdružení, jehož primárním cílem není tvorba zisku a jehož výstupy jsou hlavně služby, které řeší specifické individuální i celospolečenské potřeby. </a:t>
            </a:r>
          </a:p>
          <a:p>
            <a:pPr marL="82296" indent="0">
              <a:buNone/>
            </a:pPr>
            <a:r>
              <a:rPr lang="cs-CZ" dirty="0"/>
              <a:t>Právní formy neziskových organizací: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příspěvkové organizace 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/>
              <a:t>občanská sdružení 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/>
              <a:t>obecně prospěšné společnosti 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/>
              <a:t>nadace a nadační fondy </a:t>
            </a:r>
            <a:endParaRPr lang="cs-CZ" b="1" dirty="0" smtClean="0"/>
          </a:p>
          <a:p>
            <a:pPr lvl="0">
              <a:buFont typeface="Arial" pitchFamily="34" charset="0"/>
              <a:buChar char="•"/>
            </a:pPr>
            <a:r>
              <a:rPr lang="cs-CZ" b="1" dirty="0"/>
              <a:t>církve a politické strany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72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podnikatelů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Účetnictví</a:t>
            </a:r>
            <a:r>
              <a:rPr lang="cs-CZ" dirty="0"/>
              <a:t> vedou povinně:</a:t>
            </a:r>
          </a:p>
          <a:p>
            <a:pPr lvl="0"/>
            <a:r>
              <a:rPr lang="cs-CZ" dirty="0"/>
              <a:t>právnické osoby</a:t>
            </a:r>
          </a:p>
          <a:p>
            <a:pPr lvl="0"/>
            <a:r>
              <a:rPr lang="cs-CZ" dirty="0"/>
              <a:t>fyzické osoby – podnikatelé zapsaní do obchodního rejstříku, jejichž obrat přesáhl 25 </a:t>
            </a:r>
            <a:r>
              <a:rPr lang="cs-CZ" dirty="0" smtClean="0"/>
              <a:t>milionů</a:t>
            </a:r>
          </a:p>
          <a:p>
            <a:pPr marL="82296" lvl="0" indent="0">
              <a:buNone/>
            </a:pPr>
            <a:r>
              <a:rPr lang="cs-CZ" dirty="0" smtClean="0"/>
              <a:t>Řídí se </a:t>
            </a:r>
            <a:r>
              <a:rPr lang="cs-CZ" b="1" dirty="0" smtClean="0"/>
              <a:t>zákonem o účetnictví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r>
              <a:rPr lang="cs-CZ" dirty="0"/>
              <a:t>Ostatní fyzické osoby mohou vést účetnictví dobrovolně nebo vedou </a:t>
            </a:r>
            <a:r>
              <a:rPr lang="cs-CZ" b="1" dirty="0"/>
              <a:t>daňovou evidenci </a:t>
            </a:r>
            <a:r>
              <a:rPr lang="cs-CZ" dirty="0"/>
              <a:t>podle zákona </a:t>
            </a:r>
            <a:r>
              <a:rPr lang="cs-CZ" b="1" dirty="0"/>
              <a:t>o dani z příjmu.</a:t>
            </a:r>
          </a:p>
          <a:p>
            <a:pPr marL="82296" lvl="0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719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dirty="0"/>
              <a:t>BUČKOVÁ, Veronika, Alena ŠAFROVÁ a kol. </a:t>
            </a:r>
            <a:r>
              <a:rPr lang="cs-CZ" i="1" dirty="0"/>
              <a:t>Ekonomika pro střední školy - Úvod</a:t>
            </a:r>
            <a:r>
              <a:rPr lang="cs-CZ" dirty="0"/>
              <a:t>.  Brno: DIDAKTIS, 2013. ISBN 978-80-7358-203-6.</a:t>
            </a:r>
          </a:p>
          <a:p>
            <a:pPr marL="82296" indent="0">
              <a:buNone/>
            </a:pPr>
            <a:r>
              <a:rPr lang="cs-CZ" smtClean="0"/>
              <a:t>ČISTÁ</a:t>
            </a:r>
            <a:r>
              <a:rPr lang="cs-CZ" dirty="0"/>
              <a:t>, </a:t>
            </a:r>
            <a:r>
              <a:rPr lang="cs-CZ" dirty="0" err="1"/>
              <a:t>Lydia</a:t>
            </a:r>
            <a:r>
              <a:rPr lang="cs-CZ" dirty="0"/>
              <a:t>. </a:t>
            </a:r>
            <a:r>
              <a:rPr lang="cs-CZ" i="1" dirty="0"/>
              <a:t>Ekonomika pro střední odborná učiliště a veřejnost</a:t>
            </a:r>
            <a:r>
              <a:rPr lang="cs-CZ" dirty="0"/>
              <a:t>. 1. vyd. Praha: Fortuna, 2005-2007, 2 sv. (159, 160 s.). </a:t>
            </a:r>
            <a:r>
              <a:rPr lang="cs-CZ" dirty="0" smtClean="0"/>
              <a:t>ISBN </a:t>
            </a:r>
            <a:r>
              <a:rPr lang="cs-CZ" dirty="0"/>
              <a:t>978-80-7373-017-82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r>
              <a:rPr lang="cs-CZ" dirty="0"/>
              <a:t>KLÍNSKÝ, Petr, Otto MÜNCH a Danuše CHROMÁ. </a:t>
            </a:r>
            <a:r>
              <a:rPr lang="cs-CZ" i="1" dirty="0"/>
              <a:t>Ekonomika: ekonomická a finanční gramotnost pro střední školy</a:t>
            </a:r>
            <a:r>
              <a:rPr lang="cs-CZ" dirty="0"/>
              <a:t>. 3., </a:t>
            </a:r>
            <a:r>
              <a:rPr lang="cs-CZ" dirty="0" err="1"/>
              <a:t>upr</a:t>
            </a:r>
            <a:r>
              <a:rPr lang="cs-CZ" dirty="0"/>
              <a:t>. vyd. Praha: </a:t>
            </a:r>
            <a:r>
              <a:rPr lang="cs-CZ" dirty="0" err="1"/>
              <a:t>Eduko</a:t>
            </a:r>
            <a:r>
              <a:rPr lang="cs-CZ" dirty="0"/>
              <a:t>, 2012, 179 s. ISBN 978-80-87204-65-8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r>
              <a:rPr lang="cs-CZ" dirty="0"/>
              <a:t>ŠVARCOVÁ, Jena. </a:t>
            </a:r>
            <a:r>
              <a:rPr lang="cs-CZ" i="1" dirty="0"/>
              <a:t>Ekonomie: stručný přehled : teorie a praxe aktuálně a v souvislostech : učebnice : [2012/2013]</a:t>
            </a:r>
            <a:r>
              <a:rPr lang="cs-CZ" dirty="0"/>
              <a:t>. Zlín: CEED, 2012, 303 s. ISBN 978-80-87301-16-6.</a:t>
            </a:r>
          </a:p>
          <a:p>
            <a:pPr marL="82296" indent="0">
              <a:buNone/>
            </a:pPr>
            <a:endParaRPr lang="cs-CZ" dirty="0"/>
          </a:p>
          <a:p>
            <a:pPr marL="596646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37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Základní pojmy</a:t>
            </a:r>
            <a:endParaRPr lang="cs-CZ" dirty="0" smtClean="0"/>
          </a:p>
          <a:p>
            <a:r>
              <a:rPr lang="cs-CZ" dirty="0" smtClean="0"/>
              <a:t>Právní úprava</a:t>
            </a:r>
            <a:endParaRPr lang="cs-CZ" dirty="0" smtClean="0"/>
          </a:p>
          <a:p>
            <a:r>
              <a:rPr lang="cs-CZ" dirty="0" smtClean="0"/>
              <a:t>Podnikání podle živnostenského zákona</a:t>
            </a:r>
          </a:p>
          <a:p>
            <a:r>
              <a:rPr lang="cs-CZ" dirty="0" smtClean="0"/>
              <a:t>Obchodní společnosti</a:t>
            </a:r>
          </a:p>
          <a:p>
            <a:r>
              <a:rPr lang="cs-CZ" dirty="0" smtClean="0"/>
              <a:t>Družstva</a:t>
            </a:r>
          </a:p>
          <a:p>
            <a:r>
              <a:rPr lang="cs-CZ" dirty="0" smtClean="0"/>
              <a:t>Státní podnik</a:t>
            </a:r>
          </a:p>
          <a:p>
            <a:r>
              <a:rPr lang="cs-CZ" dirty="0" smtClean="0"/>
              <a:t>Neziskové organizace</a:t>
            </a:r>
          </a:p>
          <a:p>
            <a:r>
              <a:rPr lang="cs-CZ" dirty="0" smtClean="0"/>
              <a:t>Účetnictví podnikatelů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90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Podnikání – </a:t>
            </a:r>
            <a:r>
              <a:rPr lang="cs-CZ" dirty="0"/>
              <a:t>je soustavná činnost prováděná podnikatelem samostatně, vlastním jménem a na vlastní účet, za účelem dosažení zisku.</a:t>
            </a:r>
          </a:p>
          <a:p>
            <a:pPr marL="82296" indent="0" fontAlgn="base">
              <a:buNone/>
            </a:pPr>
            <a:r>
              <a:rPr lang="cs-CZ" b="1" dirty="0" smtClean="0"/>
              <a:t>Podnikatel</a:t>
            </a:r>
            <a:r>
              <a:rPr lang="cs-CZ" dirty="0"/>
              <a:t> </a:t>
            </a:r>
            <a:r>
              <a:rPr lang="cs-CZ" dirty="0" smtClean="0"/>
              <a:t>– je osoba</a:t>
            </a:r>
            <a:r>
              <a:rPr lang="cs-CZ" dirty="0"/>
              <a:t>, která podnik zakládá, provozuje jeho činnost a nese podnikatelské riziko. Podnikatel spojuje práci, kapitál a přírodní zdroje za účelem dosažení podnikatelského zisku.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24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>
            <a:normAutofit lnSpcReduction="10000"/>
          </a:bodyPr>
          <a:lstStyle/>
          <a:p>
            <a:pPr marL="82296" lvl="0" indent="0">
              <a:buNone/>
            </a:pPr>
            <a:r>
              <a:rPr lang="cs-CZ" b="1" dirty="0"/>
              <a:t>Fyzická osoba </a:t>
            </a:r>
            <a:r>
              <a:rPr lang="cs-CZ" b="1" dirty="0" smtClean="0"/>
              <a:t>–</a:t>
            </a:r>
            <a:r>
              <a:rPr lang="cs-CZ" dirty="0" smtClean="0"/>
              <a:t> </a:t>
            </a:r>
            <a:r>
              <a:rPr lang="cs-CZ" dirty="0"/>
              <a:t>vykonává činnost menšího </a:t>
            </a:r>
            <a:r>
              <a:rPr lang="cs-CZ" dirty="0" smtClean="0"/>
              <a:t>rozsahu, podnik sama řídí a vede. Patří sem osoba, která:</a:t>
            </a:r>
          </a:p>
          <a:p>
            <a:pPr lvl="0">
              <a:buFont typeface="Arial" pitchFamily="34" charset="0"/>
              <a:buChar char="•"/>
            </a:pPr>
            <a:r>
              <a:rPr lang="cs-CZ" b="1" dirty="0"/>
              <a:t>podniká na základě živnostenského oprávnění dle živnostenského </a:t>
            </a:r>
            <a:r>
              <a:rPr lang="cs-CZ" b="1" dirty="0" smtClean="0"/>
              <a:t>zákona</a:t>
            </a:r>
          </a:p>
          <a:p>
            <a:pPr lvl="0">
              <a:buFont typeface="Arial" pitchFamily="34" charset="0"/>
              <a:buChar char="•"/>
            </a:pPr>
            <a:r>
              <a:rPr lang="cs-CZ" b="1" dirty="0"/>
              <a:t>podniká podle zvláštních </a:t>
            </a:r>
            <a:r>
              <a:rPr lang="cs-CZ" b="1" dirty="0" smtClean="0"/>
              <a:t>předpisů</a:t>
            </a:r>
          </a:p>
          <a:p>
            <a:pPr lvl="0">
              <a:buFont typeface="Arial" pitchFamily="34" charset="0"/>
              <a:buChar char="•"/>
            </a:pPr>
            <a:r>
              <a:rPr lang="cs-CZ" b="1" dirty="0"/>
              <a:t>provozuje zemědělskou činnost </a:t>
            </a:r>
            <a:r>
              <a:rPr lang="cs-CZ" b="1" dirty="0" smtClean="0"/>
              <a:t> </a:t>
            </a:r>
            <a:endParaRPr lang="cs-CZ" b="1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1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Právnické osoby –</a:t>
            </a:r>
            <a:r>
              <a:rPr lang="cs-CZ" dirty="0"/>
              <a:t> organizace vytvořené lidmi, uměle vytvořený subjekt, má vlastní právní subjektivitu, jsou zapsány v obchodním rejstříku, který je veden rejstříkovým soudem, podnikají dle obchodního zákoníku. </a:t>
            </a: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Mezi </a:t>
            </a:r>
            <a:r>
              <a:rPr lang="cs-CZ" dirty="0"/>
              <a:t>právnické osoby patří:</a:t>
            </a:r>
          </a:p>
          <a:p>
            <a:pPr lvl="0"/>
            <a:r>
              <a:rPr lang="cs-CZ" b="1" dirty="0"/>
              <a:t>obchodní společnosti</a:t>
            </a:r>
            <a:endParaRPr lang="cs-CZ" dirty="0"/>
          </a:p>
          <a:p>
            <a:r>
              <a:rPr lang="cs-CZ" b="1" dirty="0" smtClean="0"/>
              <a:t>družstva</a:t>
            </a:r>
            <a:endParaRPr lang="cs-CZ" dirty="0"/>
          </a:p>
          <a:p>
            <a:r>
              <a:rPr lang="cs-CZ" b="1" dirty="0" smtClean="0"/>
              <a:t>státní </a:t>
            </a:r>
            <a:r>
              <a:rPr lang="cs-CZ" b="1" dirty="0"/>
              <a:t>podniky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16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úprava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Občanský zákoník – </a:t>
            </a:r>
            <a:r>
              <a:rPr lang="cs-CZ" dirty="0"/>
              <a:t>základní úprava průběhu podnikatelské činnosti a vztahy se zákazníky</a:t>
            </a:r>
          </a:p>
          <a:p>
            <a:pPr lvl="0"/>
            <a:r>
              <a:rPr lang="cs-CZ" b="1" dirty="0"/>
              <a:t>Obchodní zákoník </a:t>
            </a:r>
            <a:r>
              <a:rPr lang="cs-CZ" dirty="0"/>
              <a:t>– bude zrušen zač. r. 2014</a:t>
            </a:r>
          </a:p>
          <a:p>
            <a:pPr lvl="0"/>
            <a:r>
              <a:rPr lang="cs-CZ" b="1" dirty="0"/>
              <a:t>Živnostenský zákon</a:t>
            </a:r>
            <a:endParaRPr lang="cs-CZ" dirty="0"/>
          </a:p>
          <a:p>
            <a:pPr lvl="0"/>
            <a:r>
              <a:rPr lang="cs-CZ" b="1" dirty="0"/>
              <a:t>Ústava České republiky </a:t>
            </a:r>
            <a:r>
              <a:rPr lang="cs-CZ" dirty="0"/>
              <a:t>– nejvyšší právní norma státu</a:t>
            </a:r>
          </a:p>
          <a:p>
            <a:pPr lvl="0"/>
            <a:r>
              <a:rPr lang="cs-CZ" b="1" dirty="0"/>
              <a:t>Zákoník práce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82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Podnikání podle živnostenského zákona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b="1" dirty="0"/>
              <a:t>Živnost </a:t>
            </a:r>
            <a:r>
              <a:rPr lang="cs-CZ" dirty="0"/>
              <a:t>je soustavná činnost provozovaná samostatně, vlastním jménem, na vlastní odpovědnost, za účelem dosažení zisku a za podmínek daných živnostenským </a:t>
            </a:r>
            <a:r>
              <a:rPr lang="cs-CZ" dirty="0" smtClean="0"/>
              <a:t>zákonem.</a:t>
            </a:r>
          </a:p>
          <a:p>
            <a:pPr marL="82296" indent="0">
              <a:buNone/>
            </a:pPr>
            <a:r>
              <a:rPr lang="cs-CZ" dirty="0" smtClean="0"/>
              <a:t>Podmínky k založení živnosti:</a:t>
            </a:r>
          </a:p>
          <a:p>
            <a:r>
              <a:rPr lang="cs-CZ" b="1" dirty="0" smtClean="0"/>
              <a:t>všeobecné </a:t>
            </a:r>
            <a:r>
              <a:rPr lang="cs-CZ" b="1" dirty="0"/>
              <a:t>podmínky</a:t>
            </a:r>
            <a:endParaRPr lang="cs-CZ" sz="2800" dirty="0"/>
          </a:p>
          <a:p>
            <a:pPr lvl="1"/>
            <a:r>
              <a:rPr lang="cs-CZ" dirty="0" smtClean="0"/>
              <a:t>dosažení </a:t>
            </a:r>
            <a:r>
              <a:rPr lang="cs-CZ" dirty="0"/>
              <a:t>věku 18 let</a:t>
            </a:r>
            <a:endParaRPr lang="cs-CZ" sz="2400" dirty="0"/>
          </a:p>
          <a:p>
            <a:pPr lvl="1"/>
            <a:r>
              <a:rPr lang="cs-CZ" dirty="0" smtClean="0"/>
              <a:t>způsobilost </a:t>
            </a:r>
            <a:r>
              <a:rPr lang="cs-CZ" dirty="0"/>
              <a:t>k právním úkonům (svéprávnost)</a:t>
            </a:r>
            <a:endParaRPr lang="cs-CZ" sz="2400" dirty="0"/>
          </a:p>
          <a:p>
            <a:pPr lvl="1"/>
            <a:r>
              <a:rPr lang="cs-CZ" dirty="0" smtClean="0"/>
              <a:t>bezúhonnost </a:t>
            </a:r>
            <a:r>
              <a:rPr lang="cs-CZ" dirty="0"/>
              <a:t>– prokazuje se výpisem z trestního rejstříku</a:t>
            </a:r>
            <a:endParaRPr lang="cs-CZ" sz="2400" dirty="0"/>
          </a:p>
          <a:p>
            <a:r>
              <a:rPr lang="cs-CZ" b="1" dirty="0" smtClean="0"/>
              <a:t>zvláštní </a:t>
            </a:r>
            <a:r>
              <a:rPr lang="cs-CZ" b="1" dirty="0"/>
              <a:t>podmínky</a:t>
            </a:r>
            <a:endParaRPr lang="cs-CZ" sz="2800" dirty="0"/>
          </a:p>
          <a:p>
            <a:pPr lvl="1"/>
            <a:r>
              <a:rPr lang="cs-CZ" dirty="0"/>
              <a:t>odborná a jiná způsobilost </a:t>
            </a:r>
            <a:endParaRPr lang="cs-CZ" sz="2400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11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Podnikání podle živnostenského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/>
              <a:t>Druhy živností</a:t>
            </a:r>
            <a:endParaRPr lang="cs-CZ" dirty="0"/>
          </a:p>
          <a:p>
            <a:pPr marL="82296" indent="0">
              <a:buNone/>
            </a:pPr>
            <a:r>
              <a:rPr lang="cs-CZ" dirty="0"/>
              <a:t>Existují dvě velké skupiny živností</a:t>
            </a:r>
            <a:r>
              <a:rPr lang="cs-CZ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Živnosti ohlašovací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- volné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- řemeslné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- vázané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Živnosti koncesované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52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smtClean="0"/>
              <a:t>Obchodní </a:t>
            </a:r>
            <a:r>
              <a:rPr lang="cs-CZ" b="1" dirty="0"/>
              <a:t>společnost </a:t>
            </a:r>
            <a:r>
              <a:rPr lang="cs-CZ" dirty="0"/>
              <a:t>je právnickou osobou založenou za účelem podnikání. Na podnikání se zpravidla účastní více fyzických i právnických osob – společníci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/>
              <a:t>Jejich právní úprava je </a:t>
            </a:r>
            <a:r>
              <a:rPr lang="cs-CZ" dirty="0" smtClean="0"/>
              <a:t>řešena v</a:t>
            </a:r>
            <a:r>
              <a:rPr lang="cs-CZ" dirty="0"/>
              <a:t> </a:t>
            </a:r>
            <a:r>
              <a:rPr lang="cs-CZ" b="1" dirty="0"/>
              <a:t>obchodním zákoníku</a:t>
            </a:r>
            <a:r>
              <a:rPr lang="cs-CZ" dirty="0"/>
              <a:t>.</a:t>
            </a:r>
          </a:p>
          <a:p>
            <a:pPr marL="82296" indent="0">
              <a:buNone/>
            </a:pPr>
            <a:r>
              <a:rPr lang="cs-CZ" dirty="0"/>
              <a:t> 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055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615</Words>
  <Application>Microsoft Office PowerPoint</Application>
  <PresentationFormat>Předvádění na obrazovce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PODNIKÁNÍ</vt:lpstr>
      <vt:lpstr>Obsah</vt:lpstr>
      <vt:lpstr>Základní pojmy</vt:lpstr>
      <vt:lpstr>Základní pojmy</vt:lpstr>
      <vt:lpstr>Základní pojmy</vt:lpstr>
      <vt:lpstr>Právní úprava </vt:lpstr>
      <vt:lpstr>Podnikání podle živnostenského zákona</vt:lpstr>
      <vt:lpstr>Podnikání podle živnostenského zákona</vt:lpstr>
      <vt:lpstr>Obchodní společnosti</vt:lpstr>
      <vt:lpstr>Obchodní společnosti</vt:lpstr>
      <vt:lpstr>Družstva</vt:lpstr>
      <vt:lpstr>Státní podnik</vt:lpstr>
      <vt:lpstr>Neziskové organizace</vt:lpstr>
      <vt:lpstr>Účetnictví podnikatelů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Dlouhodobý majetek podniku</dc:title>
  <dc:creator>pc</dc:creator>
  <cp:lastModifiedBy>pc</cp:lastModifiedBy>
  <cp:revision>32</cp:revision>
  <dcterms:created xsi:type="dcterms:W3CDTF">2012-12-17T08:35:49Z</dcterms:created>
  <dcterms:modified xsi:type="dcterms:W3CDTF">2013-08-25T13:48:18Z</dcterms:modified>
</cp:coreProperties>
</file>