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9" r:id="rId2"/>
    <p:sldId id="257" r:id="rId3"/>
    <p:sldId id="259" r:id="rId4"/>
    <p:sldId id="261" r:id="rId5"/>
    <p:sldId id="267" r:id="rId6"/>
    <p:sldId id="262" r:id="rId7"/>
    <p:sldId id="263" r:id="rId8"/>
    <p:sldId id="264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4E896-C6FD-4462-A800-3BE8A20DAECF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C43E5-2A49-4EA7-A3ED-BF0912072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53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A2D21B-333B-4492-BF59-5E98A1E19702}" type="datetimeFigureOut">
              <a:rPr lang="cs-CZ" smtClean="0"/>
              <a:t>17.6.2013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90D84E-30A3-4993-BE68-A8F74D5A1D6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noviny.sk/svet/webnoviny/218802-fotografia.html" TargetMode="External"/><Relationship Id="rId2" Type="http://schemas.openxmlformats.org/officeDocument/2006/relationships/hyperlink" Target="http://www.google.cz/imgres?q=tov%C3%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asecar.cz/" TargetMode="External"/><Relationship Id="rId4" Type="http://schemas.openxmlformats.org/officeDocument/2006/relationships/hyperlink" Target="http://halek.info/www/prezentace/krizovy-management-prednasky4/kmpr4-print.php?projection&amp;l=0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268760"/>
            <a:ext cx="6172200" cy="20882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Majetek podniku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991503"/>
            <a:ext cx="6264696" cy="152870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228184" y="908720"/>
            <a:ext cx="2500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smtClean="0"/>
              <a:t>VY_32_INOVACE_MAJ_19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5379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cs typeface="Arial" pitchFamily="34" charset="0"/>
              </a:rPr>
              <a:t>Rozvaha</a:t>
            </a:r>
            <a:endParaRPr lang="cs-CZ" dirty="0"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628800"/>
            <a:ext cx="756084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cs typeface="Times New Roman" pitchFamily="18" charset="0"/>
              </a:rPr>
              <a:t>AKTIVA </a:t>
            </a:r>
            <a:r>
              <a:rPr lang="cs-CZ" b="1" dirty="0">
                <a:cs typeface="Times New Roman" pitchFamily="18" charset="0"/>
              </a:rPr>
              <a:t>= PASIVA</a:t>
            </a:r>
            <a:endParaRPr lang="cs-CZ" dirty="0">
              <a:cs typeface="Times New Roman" pitchFamily="18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cs typeface="Times New Roman" pitchFamily="18" charset="0"/>
              </a:rPr>
              <a:t>Přehled majetku </a:t>
            </a:r>
            <a:r>
              <a:rPr lang="cs-CZ" b="1" dirty="0">
                <a:cs typeface="Times New Roman" pitchFamily="18" charset="0"/>
              </a:rPr>
              <a:t>(aktiv) </a:t>
            </a:r>
            <a:r>
              <a:rPr lang="cs-CZ" dirty="0">
                <a:cs typeface="Times New Roman" pitchFamily="18" charset="0"/>
              </a:rPr>
              <a:t>a zdrojů </a:t>
            </a:r>
            <a:r>
              <a:rPr lang="cs-CZ" b="1" dirty="0">
                <a:cs typeface="Times New Roman" pitchFamily="18" charset="0"/>
              </a:rPr>
              <a:t>(pasiv) </a:t>
            </a:r>
            <a:r>
              <a:rPr lang="cs-CZ" dirty="0">
                <a:cs typeface="Times New Roman" pitchFamily="18" charset="0"/>
              </a:rPr>
              <a:t>v peněžním vyjádření a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dirty="0">
                <a:cs typeface="Times New Roman" pitchFamily="18" charset="0"/>
              </a:rPr>
              <a:t>uspořádaný k určitému okamžiku se nazývá </a:t>
            </a:r>
            <a:r>
              <a:rPr lang="cs-CZ" b="1" dirty="0" smtClean="0">
                <a:cs typeface="Times New Roman" pitchFamily="18" charset="0"/>
              </a:rPr>
              <a:t>rozvaha. </a:t>
            </a:r>
            <a:r>
              <a:rPr lang="cs-CZ" dirty="0" smtClean="0">
                <a:cs typeface="Times New Roman" pitchFamily="18" charset="0"/>
              </a:rPr>
              <a:t>Rozeznáváme:</a:t>
            </a:r>
          </a:p>
          <a:p>
            <a:r>
              <a:rPr lang="cs-CZ" dirty="0" smtClean="0">
                <a:cs typeface="Times New Roman" pitchFamily="18" charset="0"/>
              </a:rPr>
              <a:t>Zahajovací rozvahu</a:t>
            </a:r>
          </a:p>
          <a:p>
            <a:r>
              <a:rPr lang="cs-CZ" dirty="0" smtClean="0">
                <a:cs typeface="Times New Roman" pitchFamily="18" charset="0"/>
              </a:rPr>
              <a:t>Počáteční rozvahu</a:t>
            </a:r>
          </a:p>
          <a:p>
            <a:r>
              <a:rPr lang="cs-CZ" dirty="0" smtClean="0">
                <a:cs typeface="Times New Roman" pitchFamily="18" charset="0"/>
              </a:rPr>
              <a:t>Konečnou rozvahu</a:t>
            </a:r>
            <a:endParaRPr lang="cs-CZ" dirty="0"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09120"/>
            <a:ext cx="316835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4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cs-CZ" sz="3400" dirty="0"/>
              <a:t>ČISTÁ, </a:t>
            </a:r>
            <a:r>
              <a:rPr lang="cs-CZ" sz="3400" dirty="0" err="1"/>
              <a:t>Lydia</a:t>
            </a:r>
            <a:r>
              <a:rPr lang="cs-CZ" sz="3400" dirty="0"/>
              <a:t>. </a:t>
            </a:r>
            <a:r>
              <a:rPr lang="cs-CZ" sz="3400" i="1" dirty="0"/>
              <a:t>Ekonomika pro střední odborná učiliště a veřejnost</a:t>
            </a:r>
            <a:r>
              <a:rPr lang="cs-CZ" sz="3400" dirty="0"/>
              <a:t>. 1. vyd. Praha: Fortuna, 2005-2007, 2 sv. (159, 160 s.). ISBN 978-80-7373-017-82.</a:t>
            </a:r>
          </a:p>
          <a:p>
            <a:pPr marL="82296" indent="0">
              <a:buNone/>
            </a:pPr>
            <a:r>
              <a:rPr lang="cs-CZ" sz="3400" dirty="0"/>
              <a:t>KLÍNSKÝ, Petr, Otto MÜNCH a Danuše CHROMÁ. </a:t>
            </a:r>
            <a:r>
              <a:rPr lang="cs-CZ" sz="3400" i="1" dirty="0"/>
              <a:t>Ekonomika: ekonomická a finanční gramotnost pro střední školy</a:t>
            </a:r>
            <a:r>
              <a:rPr lang="cs-CZ" sz="3400" dirty="0"/>
              <a:t>. 3., </a:t>
            </a:r>
            <a:r>
              <a:rPr lang="cs-CZ" sz="3400" dirty="0" err="1"/>
              <a:t>upr</a:t>
            </a:r>
            <a:r>
              <a:rPr lang="cs-CZ" sz="3400" dirty="0"/>
              <a:t>. vyd. Praha: </a:t>
            </a:r>
            <a:r>
              <a:rPr lang="cs-CZ" sz="3400" dirty="0" err="1"/>
              <a:t>Eduko</a:t>
            </a:r>
            <a:r>
              <a:rPr lang="cs-CZ" sz="3400" dirty="0"/>
              <a:t>, 2012, 179 s. ISBN 978-80-87204-65-8.</a:t>
            </a:r>
          </a:p>
          <a:p>
            <a:pPr marL="82296" indent="0">
              <a:buNone/>
            </a:pPr>
            <a:r>
              <a:rPr lang="cs-CZ" sz="3400" dirty="0"/>
              <a:t>ŠVARCOVÁ, Jena. </a:t>
            </a:r>
            <a:r>
              <a:rPr lang="cs-CZ" sz="3400" i="1" dirty="0"/>
              <a:t>Ekonomie: stručný přehled : teorie a praxe aktuálně a v souvislostech : učebnice : [2012/2013]</a:t>
            </a:r>
            <a:r>
              <a:rPr lang="cs-CZ" sz="3400" dirty="0"/>
              <a:t>. Zlín: CEED, 2012, 303 s. ISBN 978-80-87301-16-6</a:t>
            </a:r>
            <a:r>
              <a:rPr lang="cs-CZ" sz="3400" dirty="0" smtClean="0"/>
              <a:t>.</a:t>
            </a:r>
          </a:p>
          <a:p>
            <a:pPr marL="82296" indent="0">
              <a:buNone/>
            </a:pPr>
            <a:r>
              <a:rPr lang="cs-CZ" sz="3400" dirty="0" err="1"/>
              <a:t>Factory</a:t>
            </a:r>
            <a:r>
              <a:rPr lang="cs-CZ" sz="3400" dirty="0"/>
              <a:t> </a:t>
            </a:r>
            <a:r>
              <a:rPr lang="cs-CZ" sz="3400" dirty="0" err="1"/>
              <a:t>act</a:t>
            </a:r>
            <a:r>
              <a:rPr lang="cs-CZ" sz="3400" dirty="0"/>
              <a:t>. In: [online]. [cit. </a:t>
            </a:r>
            <a:r>
              <a:rPr lang="cs-CZ" sz="3400" dirty="0" smtClean="0"/>
              <a:t>2012-12-15]. </a:t>
            </a:r>
            <a:r>
              <a:rPr lang="cs-CZ" sz="3400" dirty="0"/>
              <a:t>Dostupné z: </a:t>
            </a:r>
            <a:r>
              <a:rPr lang="cs-CZ" sz="3400" u="sng" dirty="0">
                <a:hlinkClick r:id="rId2"/>
              </a:rPr>
              <a:t>http://www.google.cz/imgres?q=tov%C3</a:t>
            </a:r>
            <a:r>
              <a:rPr lang="cs-CZ" sz="3400" u="sng" dirty="0" smtClean="0">
                <a:hlinkClick r:id="rId2"/>
              </a:rPr>
              <a:t>%</a:t>
            </a:r>
            <a:endParaRPr lang="cs-CZ" sz="3400" u="sng" dirty="0" smtClean="0"/>
          </a:p>
          <a:p>
            <a:pPr marL="82296" indent="0">
              <a:buNone/>
            </a:pPr>
            <a:r>
              <a:rPr lang="it-IT" sz="3400" dirty="0"/>
              <a:t>[online]. [cit. </a:t>
            </a:r>
            <a:r>
              <a:rPr lang="it-IT" sz="3400" dirty="0" smtClean="0"/>
              <a:t>201</a:t>
            </a:r>
            <a:r>
              <a:rPr lang="cs-CZ" sz="3400" dirty="0" smtClean="0"/>
              <a:t>2</a:t>
            </a:r>
            <a:r>
              <a:rPr lang="it-IT" sz="3400" dirty="0" smtClean="0"/>
              <a:t>-</a:t>
            </a:r>
            <a:r>
              <a:rPr lang="cs-CZ" sz="3400" dirty="0" smtClean="0"/>
              <a:t>12</a:t>
            </a:r>
            <a:r>
              <a:rPr lang="it-IT" sz="3400" dirty="0" smtClean="0"/>
              <a:t>-</a:t>
            </a:r>
            <a:r>
              <a:rPr lang="cs-CZ" sz="3400" dirty="0" smtClean="0"/>
              <a:t>15</a:t>
            </a:r>
            <a:r>
              <a:rPr lang="it-IT" sz="3400" dirty="0" smtClean="0"/>
              <a:t>]. </a:t>
            </a:r>
            <a:r>
              <a:rPr lang="it-IT" sz="3400" dirty="0"/>
              <a:t>Dostupné z: </a:t>
            </a:r>
            <a:r>
              <a:rPr lang="it-IT" sz="3400" dirty="0">
                <a:hlinkClick r:id="rId3"/>
              </a:rPr>
              <a:t>http://</a:t>
            </a:r>
            <a:r>
              <a:rPr lang="it-IT" sz="3400" dirty="0" smtClean="0">
                <a:hlinkClick r:id="rId3"/>
              </a:rPr>
              <a:t>www.webnoviny.sk/svet/webnoviny/218802-fotografia.html</a:t>
            </a:r>
            <a:endParaRPr lang="cs-CZ" sz="3400" dirty="0" smtClean="0"/>
          </a:p>
          <a:p>
            <a:pPr marL="82296" indent="0">
              <a:buNone/>
            </a:pPr>
            <a:r>
              <a:rPr lang="it-IT" sz="3400" dirty="0"/>
              <a:t>[online]. [cit. </a:t>
            </a:r>
            <a:r>
              <a:rPr lang="it-IT" sz="3400" dirty="0" smtClean="0"/>
              <a:t>201</a:t>
            </a:r>
            <a:r>
              <a:rPr lang="cs-CZ" sz="3400" dirty="0" smtClean="0"/>
              <a:t>2</a:t>
            </a:r>
            <a:r>
              <a:rPr lang="it-IT" sz="3400" dirty="0" smtClean="0"/>
              <a:t>-</a:t>
            </a:r>
            <a:r>
              <a:rPr lang="cs-CZ" sz="3400" dirty="0" smtClean="0"/>
              <a:t>12</a:t>
            </a:r>
            <a:r>
              <a:rPr lang="it-IT" sz="3400" dirty="0" smtClean="0"/>
              <a:t>-</a:t>
            </a:r>
            <a:r>
              <a:rPr lang="cs-CZ" sz="3400" dirty="0" smtClean="0"/>
              <a:t>15</a:t>
            </a:r>
            <a:r>
              <a:rPr lang="it-IT" sz="3400" dirty="0" smtClean="0"/>
              <a:t>]. </a:t>
            </a:r>
            <a:r>
              <a:rPr lang="it-IT" sz="3400" dirty="0"/>
              <a:t>Dostupné z: </a:t>
            </a:r>
            <a:r>
              <a:rPr lang="it-IT" sz="3400" dirty="0">
                <a:hlinkClick r:id="rId4"/>
              </a:rPr>
              <a:t>http://</a:t>
            </a:r>
            <a:r>
              <a:rPr lang="it-IT" sz="3400" dirty="0" smtClean="0">
                <a:hlinkClick r:id="rId4"/>
              </a:rPr>
              <a:t>halek.info/www/prezentace/krizovy-management-prednasky4/kmpr4-print.php?projection&amp;l=03</a:t>
            </a:r>
            <a:endParaRPr lang="cs-CZ" sz="3400" dirty="0" smtClean="0"/>
          </a:p>
          <a:p>
            <a:pPr marL="82296" indent="0">
              <a:buNone/>
            </a:pPr>
            <a:r>
              <a:rPr lang="it-IT" sz="3400" dirty="0"/>
              <a:t>[online]. [cit. </a:t>
            </a:r>
            <a:r>
              <a:rPr lang="it-IT" sz="3400" dirty="0" smtClean="0"/>
              <a:t>201</a:t>
            </a:r>
            <a:r>
              <a:rPr lang="cs-CZ" sz="3400" dirty="0" smtClean="0"/>
              <a:t>2</a:t>
            </a:r>
            <a:r>
              <a:rPr lang="it-IT" sz="3400" dirty="0" smtClean="0"/>
              <a:t>-</a:t>
            </a:r>
            <a:r>
              <a:rPr lang="cs-CZ" sz="3400" dirty="0" smtClean="0"/>
              <a:t>12</a:t>
            </a:r>
            <a:r>
              <a:rPr lang="it-IT" sz="3400" dirty="0" smtClean="0"/>
              <a:t>-</a:t>
            </a:r>
            <a:r>
              <a:rPr lang="cs-CZ" sz="3400" dirty="0" smtClean="0"/>
              <a:t>15</a:t>
            </a:r>
            <a:r>
              <a:rPr lang="it-IT" sz="3400" dirty="0" smtClean="0"/>
              <a:t>]. </a:t>
            </a:r>
            <a:r>
              <a:rPr lang="it-IT" sz="3400" dirty="0"/>
              <a:t>Dostupné z: </a:t>
            </a:r>
            <a:r>
              <a:rPr lang="it-IT" sz="3400" dirty="0">
                <a:hlinkClick r:id="rId5"/>
              </a:rPr>
              <a:t>http://www.leasecar.cz</a:t>
            </a:r>
            <a:r>
              <a:rPr lang="it-IT" sz="3400" dirty="0" smtClean="0">
                <a:hlinkClick r:id="rId5"/>
              </a:rPr>
              <a:t>/</a:t>
            </a:r>
            <a:endParaRPr lang="cs-CZ" sz="3400" dirty="0" smtClean="0"/>
          </a:p>
          <a:p>
            <a:pPr marL="82296" indent="0">
              <a:buNone/>
            </a:pPr>
            <a:r>
              <a:rPr lang="it-IT" sz="3400" dirty="0"/>
              <a:t>[online]. [cit. </a:t>
            </a:r>
            <a:r>
              <a:rPr lang="it-IT" sz="3400" dirty="0" smtClean="0"/>
              <a:t>201</a:t>
            </a:r>
            <a:r>
              <a:rPr lang="cs-CZ" sz="3400" dirty="0" smtClean="0"/>
              <a:t>2</a:t>
            </a:r>
            <a:r>
              <a:rPr lang="it-IT" sz="3400" dirty="0" smtClean="0"/>
              <a:t>-</a:t>
            </a:r>
            <a:r>
              <a:rPr lang="cs-CZ" sz="3400" dirty="0" smtClean="0"/>
              <a:t>12</a:t>
            </a:r>
            <a:r>
              <a:rPr lang="it-IT" sz="3400" dirty="0" smtClean="0"/>
              <a:t>-</a:t>
            </a:r>
            <a:r>
              <a:rPr lang="cs-CZ" sz="3400" dirty="0" smtClean="0"/>
              <a:t>15</a:t>
            </a:r>
            <a:r>
              <a:rPr lang="it-IT" sz="3400" dirty="0" smtClean="0"/>
              <a:t>]. </a:t>
            </a:r>
            <a:r>
              <a:rPr lang="it-IT" sz="3400" dirty="0"/>
              <a:t>Dostupné z: http://www.google.cz/imgres?q=majetek+podniku+a+zdroje+financov%C3%A1n%C3%AD&amp;start=149&amp;num=10&amp;hl=cs&amp;tbo=d&amp;biw=1366&amp;bih=585&amp;tbm=isch&amp;tbnid=MZc1v2c71sq02M:&amp;imgrefurl=http://halek.info/www/prezentace/krizovy-management-prednasky4/kmpr4-print.php%3Fprojection%26l%3D03&amp;docid=iZ1DhKClP6lUFM&amp;imgurl=http://</a:t>
            </a:r>
            <a:r>
              <a:rPr lang="it-IT" sz="3400" dirty="0" smtClean="0"/>
              <a:t>halek.info/www/prezentace/krizovy-management-</a:t>
            </a:r>
            <a:endParaRPr lang="cs-CZ" sz="3400" dirty="0" smtClean="0"/>
          </a:p>
          <a:p>
            <a:pPr marL="82296" indent="0">
              <a:buNone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endParaRPr lang="cs-CZ" dirty="0"/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endParaRPr lang="cs-CZ" dirty="0"/>
          </a:p>
          <a:p>
            <a:pPr marL="596646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00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  <a:cs typeface="Arial" pitchFamily="34" charset="0"/>
              </a:rPr>
              <a:t>Obsah:</a:t>
            </a:r>
            <a:endParaRPr lang="cs-CZ" dirty="0">
              <a:effectLst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Times New Roman" pitchFamily="18" charset="0"/>
              </a:rPr>
              <a:t>Definice podniku</a:t>
            </a:r>
          </a:p>
          <a:p>
            <a:r>
              <a:rPr lang="cs-CZ" dirty="0" smtClean="0">
                <a:cs typeface="Times New Roman" pitchFamily="18" charset="0"/>
              </a:rPr>
              <a:t>Definice majetku podniku</a:t>
            </a:r>
          </a:p>
          <a:p>
            <a:r>
              <a:rPr lang="cs-CZ" dirty="0" smtClean="0">
                <a:cs typeface="Times New Roman" pitchFamily="18" charset="0"/>
              </a:rPr>
              <a:t>Rozdělení majetku ze dvou hledisek</a:t>
            </a:r>
          </a:p>
          <a:p>
            <a:r>
              <a:rPr lang="cs-CZ" dirty="0" smtClean="0">
                <a:cs typeface="Times New Roman" pitchFamily="18" charset="0"/>
              </a:rPr>
              <a:t>Aktiva – dlouhodobý a oběžný majetek</a:t>
            </a:r>
          </a:p>
          <a:p>
            <a:r>
              <a:rPr lang="cs-CZ" dirty="0" smtClean="0">
                <a:cs typeface="Times New Roman" pitchFamily="18" charset="0"/>
              </a:rPr>
              <a:t>Pasiva – vlastní a cizí zdroje</a:t>
            </a:r>
          </a:p>
          <a:p>
            <a:r>
              <a:rPr lang="cs-CZ" dirty="0" smtClean="0">
                <a:cs typeface="Times New Roman" pitchFamily="18" charset="0"/>
              </a:rPr>
              <a:t>Rozvaha</a:t>
            </a:r>
          </a:p>
          <a:p>
            <a:r>
              <a:rPr lang="cs-CZ" dirty="0" smtClean="0">
                <a:cs typeface="Times New Roman" pitchFamily="18" charset="0"/>
              </a:rPr>
              <a:t>Použité zdroje</a:t>
            </a:r>
            <a:endParaRPr lang="cs-CZ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5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  <a:cs typeface="Arial" pitchFamily="34" charset="0"/>
              </a:rPr>
              <a:t>Definice podniku</a:t>
            </a:r>
            <a:endParaRPr lang="cs-CZ" dirty="0">
              <a:effectLst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cs typeface="Times New Roman" pitchFamily="18" charset="0"/>
              </a:rPr>
              <a:t>Podnikem </a:t>
            </a:r>
            <a:r>
              <a:rPr lang="cs-CZ" dirty="0" smtClean="0">
                <a:cs typeface="Times New Roman" pitchFamily="18" charset="0"/>
              </a:rPr>
              <a:t>se rozumí soubor:</a:t>
            </a:r>
          </a:p>
          <a:p>
            <a:pPr>
              <a:buFont typeface="Arial" pitchFamily="34" charset="0"/>
              <a:buChar char="•"/>
            </a:pPr>
            <a:r>
              <a:rPr lang="cs-CZ" b="1" dirty="0">
                <a:cs typeface="Times New Roman" pitchFamily="18" charset="0"/>
              </a:rPr>
              <a:t>h</a:t>
            </a:r>
            <a:r>
              <a:rPr lang="cs-CZ" b="1" dirty="0" smtClean="0">
                <a:cs typeface="Times New Roman" pitchFamily="18" charset="0"/>
              </a:rPr>
              <a:t>motných </a:t>
            </a:r>
            <a:r>
              <a:rPr lang="cs-CZ" dirty="0" smtClean="0">
                <a:cs typeface="Times New Roman" pitchFamily="18" charset="0"/>
              </a:rPr>
              <a:t>– stroje, budovy, pozemky</a:t>
            </a:r>
          </a:p>
          <a:p>
            <a:pPr>
              <a:buFont typeface="Arial" pitchFamily="34" charset="0"/>
              <a:buChar char="•"/>
            </a:pPr>
            <a:r>
              <a:rPr lang="cs-CZ" b="1" dirty="0">
                <a:cs typeface="Times New Roman" pitchFamily="18" charset="0"/>
              </a:rPr>
              <a:t>n</a:t>
            </a:r>
            <a:r>
              <a:rPr lang="cs-CZ" b="1" dirty="0" smtClean="0">
                <a:cs typeface="Times New Roman" pitchFamily="18" charset="0"/>
              </a:rPr>
              <a:t>ehmotných </a:t>
            </a:r>
            <a:r>
              <a:rPr lang="cs-CZ" dirty="0" smtClean="0">
                <a:cs typeface="Times New Roman" pitchFamily="18" charset="0"/>
              </a:rPr>
              <a:t>– obchodní jméno, software</a:t>
            </a:r>
          </a:p>
          <a:p>
            <a:pPr>
              <a:buFont typeface="Arial" pitchFamily="34" charset="0"/>
              <a:buChar char="•"/>
            </a:pPr>
            <a:r>
              <a:rPr lang="cs-CZ" b="1" dirty="0">
                <a:cs typeface="Times New Roman" pitchFamily="18" charset="0"/>
              </a:rPr>
              <a:t>o</a:t>
            </a:r>
            <a:r>
              <a:rPr lang="cs-CZ" b="1" dirty="0" smtClean="0">
                <a:cs typeface="Times New Roman" pitchFamily="18" charset="0"/>
              </a:rPr>
              <a:t>sobních </a:t>
            </a:r>
            <a:r>
              <a:rPr lang="cs-CZ" dirty="0" smtClean="0">
                <a:cs typeface="Times New Roman" pitchFamily="18" charset="0"/>
              </a:rPr>
              <a:t>– zaměstnanci</a:t>
            </a:r>
          </a:p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složek podnikání, které slouží k dosažení zisku.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http://servagya.com/FORMS/Factory_Act/factor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25144"/>
            <a:ext cx="3954189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98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effectLst/>
                <a:cs typeface="Arial" pitchFamily="34" charset="0"/>
              </a:rPr>
              <a:t>Definice majetku podniku</a:t>
            </a:r>
            <a:endParaRPr lang="cs-CZ" dirty="0">
              <a:effectLst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5616" y="1712204"/>
            <a:ext cx="741682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 zahájení činnosti potřebuje podnikatel výrobní faktory:</a:t>
            </a:r>
          </a:p>
          <a:p>
            <a:r>
              <a:rPr lang="cs-CZ" b="1" dirty="0" smtClean="0"/>
              <a:t>Dlouhodobý majetek</a:t>
            </a:r>
          </a:p>
          <a:p>
            <a:endParaRPr lang="cs-CZ" b="1" dirty="0" smtClean="0"/>
          </a:p>
          <a:p>
            <a:r>
              <a:rPr lang="cs-CZ" b="1" dirty="0" smtClean="0"/>
              <a:t>Oběžný majetek</a:t>
            </a:r>
          </a:p>
          <a:p>
            <a:endParaRPr lang="cs-CZ" b="1" dirty="0" smtClean="0"/>
          </a:p>
          <a:p>
            <a:r>
              <a:rPr lang="cs-CZ" b="1" dirty="0" smtClean="0"/>
              <a:t>Zaměstnance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373216"/>
            <a:ext cx="1872208" cy="1224136"/>
          </a:xfrm>
          <a:prstGeom prst="rect">
            <a:avLst/>
          </a:prstGeom>
        </p:spPr>
      </p:pic>
      <p:pic>
        <p:nvPicPr>
          <p:cNvPr id="1026" name="Picture 2" descr="C:\Users\pc\Desktop\aut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2895"/>
            <a:ext cx="1872208" cy="124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933056"/>
            <a:ext cx="194421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9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Majetek podniku </a:t>
            </a:r>
            <a:r>
              <a:rPr lang="cs-CZ" dirty="0"/>
              <a:t>je tedy souhrn všech prostředků, které podnik využívá ke své hospodářské činnosti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93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  <a:cs typeface="Arial" pitchFamily="34" charset="0"/>
              </a:rPr>
              <a:t>Rozdělení majetku</a:t>
            </a:r>
            <a:endParaRPr lang="cs-CZ" dirty="0">
              <a:effectLst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Majetek se sleduje ze dvou pohledů:</a:t>
            </a:r>
            <a:endParaRPr lang="cs-CZ" dirty="0">
              <a:cs typeface="Times New Roman" pitchFamily="18" charset="0"/>
            </a:endParaRPr>
          </a:p>
          <a:p>
            <a:r>
              <a:rPr lang="cs-CZ" sz="2400" b="1" dirty="0">
                <a:cs typeface="Times New Roman" pitchFamily="18" charset="0"/>
              </a:rPr>
              <a:t>Z pohledu druhů majetku, </a:t>
            </a:r>
            <a:r>
              <a:rPr lang="cs-CZ" sz="2400" dirty="0">
                <a:cs typeface="Times New Roman" pitchFamily="18" charset="0"/>
              </a:rPr>
              <a:t>v němž jsou prostředky vázány</a:t>
            </a:r>
            <a:r>
              <a:rPr lang="cs-CZ" sz="2400" b="1" dirty="0">
                <a:cs typeface="Times New Roman" pitchFamily="18" charset="0"/>
              </a:rPr>
              <a:t> (</a:t>
            </a:r>
            <a:r>
              <a:rPr lang="cs-CZ" sz="2400" dirty="0">
                <a:cs typeface="Times New Roman" pitchFamily="18" charset="0"/>
              </a:rPr>
              <a:t>co to je, co máme)</a:t>
            </a:r>
            <a:r>
              <a:rPr lang="cs-CZ" sz="2400" b="1" dirty="0">
                <a:cs typeface="Times New Roman" pitchFamily="18" charset="0"/>
              </a:rPr>
              <a:t> </a:t>
            </a:r>
            <a:endParaRPr lang="cs-CZ" sz="2400" b="1" dirty="0" smtClean="0">
              <a:cs typeface="Times New Roman" pitchFamily="18" charset="0"/>
            </a:endParaRPr>
          </a:p>
          <a:p>
            <a:endParaRPr lang="cs-CZ" sz="2400" b="1" dirty="0">
              <a:cs typeface="Times New Roman" pitchFamily="18" charset="0"/>
            </a:endParaRPr>
          </a:p>
          <a:p>
            <a:endParaRPr lang="cs-CZ" sz="2400" b="1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cs-CZ" sz="2400" b="1" dirty="0" smtClean="0">
              <a:cs typeface="Times New Roman" pitchFamily="18" charset="0"/>
            </a:endParaRPr>
          </a:p>
          <a:p>
            <a:r>
              <a:rPr lang="cs-CZ" sz="2400" b="1" dirty="0">
                <a:cs typeface="Times New Roman" pitchFamily="18" charset="0"/>
              </a:rPr>
              <a:t>Z pohledu zdrojů jeho financování </a:t>
            </a:r>
            <a:r>
              <a:rPr lang="cs-CZ" sz="2400" dirty="0">
                <a:cs typeface="Times New Roman" pitchFamily="18" charset="0"/>
              </a:rPr>
              <a:t>(z čeho je zaplacen, odkud to je</a:t>
            </a:r>
            <a:r>
              <a:rPr lang="cs-CZ" sz="2400" dirty="0" smtClean="0">
                <a:cs typeface="Times New Roman" pitchFamily="18" charset="0"/>
              </a:rPr>
              <a:t>)</a:t>
            </a:r>
            <a:endParaRPr lang="cs-CZ" sz="2400" dirty="0"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92896"/>
            <a:ext cx="2448272" cy="16561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25144"/>
            <a:ext cx="2880320" cy="1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0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  <a:cs typeface="Arial" pitchFamily="34" charset="0"/>
              </a:rPr>
              <a:t>Aktiva</a:t>
            </a:r>
            <a:endParaRPr lang="cs-CZ" dirty="0">
              <a:effectLst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cs typeface="Times New Roman" pitchFamily="18" charset="0"/>
              </a:rPr>
              <a:t>Majetek </a:t>
            </a:r>
            <a:r>
              <a:rPr lang="cs-CZ" dirty="0">
                <a:cs typeface="Times New Roman" pitchFamily="18" charset="0"/>
              </a:rPr>
              <a:t>podniku uspořádaný z hlediska formy se nazývá </a:t>
            </a:r>
            <a:r>
              <a:rPr lang="cs-CZ" b="1" dirty="0" smtClean="0">
                <a:cs typeface="Times New Roman" pitchFamily="18" charset="0"/>
              </a:rPr>
              <a:t>aktiva. </a:t>
            </a:r>
            <a:r>
              <a:rPr lang="cs-CZ" dirty="0" smtClean="0">
                <a:cs typeface="Times New Roman" pitchFamily="18" charset="0"/>
              </a:rPr>
              <a:t>Člení se na:</a:t>
            </a:r>
          </a:p>
          <a:p>
            <a:r>
              <a:rPr lang="cs-CZ" sz="2400" b="1" dirty="0" smtClean="0">
                <a:cs typeface="Times New Roman" pitchFamily="18" charset="0"/>
              </a:rPr>
              <a:t>Dlouhodobý </a:t>
            </a:r>
            <a:r>
              <a:rPr lang="cs-CZ" sz="2400" b="1" dirty="0">
                <a:cs typeface="Times New Roman" pitchFamily="18" charset="0"/>
              </a:rPr>
              <a:t>majetek (stálá aktiva) – </a:t>
            </a:r>
            <a:r>
              <a:rPr lang="cs-CZ" sz="2400" dirty="0">
                <a:cs typeface="Times New Roman" pitchFamily="18" charset="0"/>
              </a:rPr>
              <a:t>majetek, který v podniku slouží déle než jeden rok a během používání neztrácí svou formu, pouze se postupně opotřebovává – </a:t>
            </a:r>
            <a:r>
              <a:rPr lang="cs-CZ" sz="2400" b="1" dirty="0">
                <a:cs typeface="Times New Roman" pitchFamily="18" charset="0"/>
              </a:rPr>
              <a:t>fixní, neoběžný </a:t>
            </a:r>
            <a:r>
              <a:rPr lang="cs-CZ" sz="2400" b="1" dirty="0" smtClean="0">
                <a:cs typeface="Times New Roman" pitchFamily="18" charset="0"/>
              </a:rPr>
              <a:t>majetek</a:t>
            </a:r>
          </a:p>
          <a:p>
            <a:endParaRPr lang="cs-CZ" sz="2400" dirty="0">
              <a:cs typeface="Times New Roman" pitchFamily="18" charset="0"/>
            </a:endParaRPr>
          </a:p>
          <a:p>
            <a:r>
              <a:rPr lang="cs-CZ" sz="2400" b="1" dirty="0">
                <a:cs typeface="Times New Roman" pitchFamily="18" charset="0"/>
              </a:rPr>
              <a:t>Oběžný majetek (oběžná aktiva)</a:t>
            </a:r>
            <a:r>
              <a:rPr lang="cs-CZ" sz="2400" dirty="0">
                <a:cs typeface="Times New Roman" pitchFamily="18" charset="0"/>
              </a:rPr>
              <a:t> – majetek, který se při činnosti podniku spotřebuje jednorázově, je v držení podniku po dobu kratší než jeden rok – </a:t>
            </a:r>
            <a:r>
              <a:rPr lang="cs-CZ" sz="2400" b="1" dirty="0">
                <a:cs typeface="Times New Roman" pitchFamily="18" charset="0"/>
              </a:rPr>
              <a:t>krátkodobý </a:t>
            </a:r>
            <a:r>
              <a:rPr lang="cs-CZ" sz="2400" b="1" dirty="0" smtClean="0">
                <a:cs typeface="Times New Roman" pitchFamily="18" charset="0"/>
              </a:rPr>
              <a:t>majetek </a:t>
            </a:r>
            <a:endParaRPr lang="cs-CZ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cs typeface="Times New Roman" pitchFamily="18" charset="0"/>
              </a:rPr>
              <a:t>Drobný hmotný a nehmotný majetek </a:t>
            </a:r>
            <a:r>
              <a:rPr lang="cs-CZ" dirty="0">
                <a:cs typeface="Times New Roman" pitchFamily="18" charset="0"/>
              </a:rPr>
              <a:t>– jedná se o vybavení firmy, u kterého je splněna podmínka použitelnosti delší než jeden rok, ale vstupní cena tohoto vybavení není vyšší než požaduje zákon (cena vyšší než 40 000,--Kč nebo 60 000,-- Kč).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372" y="4365104"/>
            <a:ext cx="2143125" cy="18722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39816"/>
            <a:ext cx="2133600" cy="15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8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  <a:cs typeface="Arial" pitchFamily="34" charset="0"/>
              </a:rPr>
              <a:t>Pasiva</a:t>
            </a:r>
            <a:endParaRPr lang="cs-CZ" dirty="0">
              <a:effectLst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cs typeface="Times New Roman" pitchFamily="18" charset="0"/>
              </a:rPr>
              <a:t>Majetek </a:t>
            </a:r>
            <a:r>
              <a:rPr lang="cs-CZ" dirty="0">
                <a:cs typeface="Times New Roman" pitchFamily="18" charset="0"/>
              </a:rPr>
              <a:t>podniku uspořádaný z </a:t>
            </a:r>
            <a:r>
              <a:rPr lang="cs-CZ" dirty="0" smtClean="0">
                <a:cs typeface="Times New Roman" pitchFamily="18" charset="0"/>
              </a:rPr>
              <a:t>hlediska </a:t>
            </a:r>
            <a:r>
              <a:rPr lang="cs-CZ" dirty="0">
                <a:cs typeface="Times New Roman" pitchFamily="18" charset="0"/>
              </a:rPr>
              <a:t>zdroje jeho financování se </a:t>
            </a:r>
            <a:r>
              <a:rPr lang="cs-CZ" dirty="0" smtClean="0">
                <a:cs typeface="Times New Roman" pitchFamily="18" charset="0"/>
              </a:rPr>
              <a:t>nazývá </a:t>
            </a:r>
            <a:r>
              <a:rPr lang="cs-CZ" b="1" dirty="0">
                <a:cs typeface="Times New Roman" pitchFamily="18" charset="0"/>
              </a:rPr>
              <a:t>pasiva. </a:t>
            </a:r>
            <a:r>
              <a:rPr lang="cs-CZ" dirty="0" smtClean="0">
                <a:cs typeface="Times New Roman" pitchFamily="18" charset="0"/>
              </a:rPr>
              <a:t>Člení se na:</a:t>
            </a:r>
          </a:p>
          <a:p>
            <a:r>
              <a:rPr lang="cs-CZ" sz="2400" b="1" dirty="0">
                <a:cs typeface="Times New Roman" pitchFamily="18" charset="0"/>
              </a:rPr>
              <a:t>Vlastní zdroje – </a:t>
            </a:r>
            <a:r>
              <a:rPr lang="cs-CZ" sz="2400" dirty="0">
                <a:cs typeface="Times New Roman" pitchFamily="18" charset="0"/>
              </a:rPr>
              <a:t>tedy prostředky, které jsou v jeho vlastnictví</a:t>
            </a:r>
            <a:r>
              <a:rPr lang="cs-CZ" sz="2400" dirty="0" smtClean="0">
                <a:cs typeface="Times New Roman" pitchFamily="18" charset="0"/>
              </a:rPr>
              <a:t>. </a:t>
            </a:r>
            <a:r>
              <a:rPr lang="cs-CZ" sz="2400" dirty="0">
                <a:cs typeface="Times New Roman" pitchFamily="18" charset="0"/>
              </a:rPr>
              <a:t>Mohou to být jak peníze, </a:t>
            </a:r>
            <a:r>
              <a:rPr lang="cs-CZ" sz="2400" dirty="0" smtClean="0">
                <a:cs typeface="Times New Roman" pitchFamily="18" charset="0"/>
              </a:rPr>
              <a:t>majetek </a:t>
            </a:r>
            <a:r>
              <a:rPr lang="cs-CZ" sz="2400" dirty="0">
                <a:cs typeface="Times New Roman" pitchFamily="18" charset="0"/>
              </a:rPr>
              <a:t>n</a:t>
            </a:r>
            <a:r>
              <a:rPr lang="cs-CZ" sz="2400" dirty="0" smtClean="0">
                <a:cs typeface="Times New Roman" pitchFamily="18" charset="0"/>
              </a:rPr>
              <a:t>ebo </a:t>
            </a:r>
            <a:r>
              <a:rPr lang="cs-CZ" sz="2400" dirty="0">
                <a:cs typeface="Times New Roman" pitchFamily="18" charset="0"/>
              </a:rPr>
              <a:t>zisk </a:t>
            </a:r>
          </a:p>
          <a:p>
            <a:endParaRPr lang="cs-CZ" sz="2400" dirty="0" smtClean="0">
              <a:cs typeface="Times New Roman" pitchFamily="18" charset="0"/>
            </a:endParaRPr>
          </a:p>
          <a:p>
            <a:r>
              <a:rPr lang="cs-CZ" sz="2400" b="1" dirty="0" smtClean="0">
                <a:cs typeface="Times New Roman" pitchFamily="18" charset="0"/>
              </a:rPr>
              <a:t>Cizí </a:t>
            </a:r>
            <a:r>
              <a:rPr lang="cs-CZ" sz="2400" b="1" dirty="0">
                <a:cs typeface="Times New Roman" pitchFamily="18" charset="0"/>
              </a:rPr>
              <a:t>zdroje –</a:t>
            </a:r>
            <a:r>
              <a:rPr lang="cs-CZ" sz="2400" dirty="0">
                <a:cs typeface="Times New Roman" pitchFamily="18" charset="0"/>
              </a:rPr>
              <a:t> prostředky, které získáme od ostatních – např. od banky úvěry, 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cs-CZ" sz="2400" dirty="0">
                <a:cs typeface="Times New Roman" pitchFamily="18" charset="0"/>
              </a:rPr>
              <a:t>závazky vůči </a:t>
            </a:r>
            <a:r>
              <a:rPr lang="cs-CZ" sz="2400" dirty="0" smtClean="0">
                <a:cs typeface="Times New Roman" pitchFamily="18" charset="0"/>
              </a:rPr>
              <a:t>zaměstnancům…</a:t>
            </a:r>
            <a:endParaRPr lang="cs-CZ" sz="2400" dirty="0"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74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720</TotalTime>
  <Words>381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Majetek podniku</vt:lpstr>
      <vt:lpstr>Obsah:</vt:lpstr>
      <vt:lpstr>Definice podniku</vt:lpstr>
      <vt:lpstr>Definice majetku podniku</vt:lpstr>
      <vt:lpstr>Prezentace aplikace PowerPoint</vt:lpstr>
      <vt:lpstr>Rozdělení majetku</vt:lpstr>
      <vt:lpstr>Aktiva</vt:lpstr>
      <vt:lpstr>Prezentace aplikace PowerPoint</vt:lpstr>
      <vt:lpstr>Pasiva</vt:lpstr>
      <vt:lpstr>Rozvaha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Majetek podniku</dc:title>
  <dc:creator>zak</dc:creator>
  <cp:lastModifiedBy>pc</cp:lastModifiedBy>
  <cp:revision>31</cp:revision>
  <dcterms:created xsi:type="dcterms:W3CDTF">2012-08-31T13:51:57Z</dcterms:created>
  <dcterms:modified xsi:type="dcterms:W3CDTF">2013-06-17T08:51:43Z</dcterms:modified>
</cp:coreProperties>
</file>