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3/1/2013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radna-pracovni-pravo.cz/img/3-mzda-plat-duchod.jpg" TargetMode="External"/><Relationship Id="rId2" Type="http://schemas.openxmlformats.org/officeDocument/2006/relationships/hyperlink" Target="http://www.serius.cz/sites/default/files/imagecache/product_full/katalog-praci2006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3.cn.cz/3/1354617587_07-cr_hospodarstvi_mzdy_3_ctvrtleti_csu_829.gif" TargetMode="External"/><Relationship Id="rId5" Type="http://schemas.openxmlformats.org/officeDocument/2006/relationships/hyperlink" Target="http://www.esipa.cz/sbirka/obr/2010/2010s381_p05_bod_14.gif" TargetMode="External"/><Relationship Id="rId4" Type="http://schemas.openxmlformats.org/officeDocument/2006/relationships/hyperlink" Target="http://i3.cn.cz/2/1140708380_200602230467_EEE_1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96136" y="359898"/>
            <a:ext cx="2664296" cy="836854"/>
          </a:xfrm>
        </p:spPr>
        <p:txBody>
          <a:bodyPr>
            <a:normAutofit/>
          </a:bodyPr>
          <a:lstStyle/>
          <a:p>
            <a:r>
              <a:rPr lang="cs-CZ" sz="1600" dirty="0" smtClean="0"/>
              <a:t>VY_32_INOVACE_LID_20</a:t>
            </a: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79712" y="2996952"/>
            <a:ext cx="6859488" cy="1008112"/>
          </a:xfrm>
        </p:spPr>
        <p:txBody>
          <a:bodyPr>
            <a:normAutofit/>
          </a:bodyPr>
          <a:lstStyle/>
          <a:p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Odměňování zaměstnanců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991503"/>
            <a:ext cx="6264696" cy="1528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804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základní mzdy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cs-CZ" sz="2400" dirty="0"/>
              <a:t>Je dána množstvím odvedené práce. Rozlišujeme:</a:t>
            </a:r>
          </a:p>
          <a:p>
            <a:pPr lvl="0"/>
            <a:r>
              <a:rPr lang="cs-CZ" sz="2400" b="1" dirty="0"/>
              <a:t>časová mzda – </a:t>
            </a:r>
            <a:r>
              <a:rPr lang="cs-CZ" sz="2400" dirty="0"/>
              <a:t>závisí na odpracovaném </a:t>
            </a:r>
            <a:r>
              <a:rPr lang="cs-CZ" sz="2400" dirty="0" smtClean="0"/>
              <a:t>čase</a:t>
            </a:r>
            <a:r>
              <a:rPr lang="cs-CZ" sz="2400" dirty="0"/>
              <a:t>,</a:t>
            </a:r>
            <a:r>
              <a:rPr lang="cs-CZ" sz="2400" dirty="0" smtClean="0"/>
              <a:t> </a:t>
            </a:r>
            <a:r>
              <a:rPr lang="cs-CZ" sz="2400" dirty="0"/>
              <a:t>nelze ovlivnit pracovní tempo nebo měřit </a:t>
            </a:r>
            <a:r>
              <a:rPr lang="cs-CZ" sz="2400" dirty="0" smtClean="0"/>
              <a:t>výkon. Časová </a:t>
            </a:r>
            <a:r>
              <a:rPr lang="cs-CZ" sz="2400" dirty="0"/>
              <a:t>mzda může být dána:</a:t>
            </a:r>
          </a:p>
          <a:p>
            <a:pPr marL="82296" lvl="0" indent="0">
              <a:buNone/>
            </a:pPr>
            <a:r>
              <a:rPr lang="cs-CZ" sz="2400" dirty="0" smtClean="0"/>
              <a:t>   - hodinovou </a:t>
            </a:r>
            <a:r>
              <a:rPr lang="cs-CZ" sz="2400" dirty="0"/>
              <a:t>sazbou – zjistíme ze mzdových tarifů a </a:t>
            </a:r>
            <a:r>
              <a:rPr lang="cs-CZ" sz="2400" dirty="0" smtClean="0"/>
              <a:t> počtu </a:t>
            </a:r>
            <a:r>
              <a:rPr lang="cs-CZ" sz="2400" dirty="0"/>
              <a:t>odpracovaných hodin</a:t>
            </a:r>
          </a:p>
          <a:p>
            <a:pPr marL="82296" lvl="0" indent="0">
              <a:buNone/>
            </a:pPr>
            <a:r>
              <a:rPr lang="cs-CZ" sz="2400" dirty="0" smtClean="0"/>
              <a:t>   - jako </a:t>
            </a:r>
            <a:r>
              <a:rPr lang="cs-CZ" sz="2400" dirty="0"/>
              <a:t>měsíční stálá mzda  - nezávisí na počtu odpracovaných hodin, je vhodná pro duševní </a:t>
            </a:r>
            <a:r>
              <a:rPr lang="cs-CZ" sz="2400" dirty="0" smtClean="0"/>
              <a:t>činnosti</a:t>
            </a:r>
          </a:p>
          <a:p>
            <a:pPr lvl="0"/>
            <a:r>
              <a:rPr lang="cs-CZ" sz="2400" b="1" dirty="0"/>
              <a:t>úkolová mzda – </a:t>
            </a:r>
            <a:r>
              <a:rPr lang="cs-CZ" sz="2400" dirty="0"/>
              <a:t>podle odvedené práce. Používáme ji tam, kde je výkon snadno </a:t>
            </a:r>
            <a:r>
              <a:rPr lang="cs-CZ" sz="2400" dirty="0" smtClean="0"/>
              <a:t>měřitelný </a:t>
            </a:r>
            <a:r>
              <a:rPr lang="cs-CZ" sz="2400" dirty="0"/>
              <a:t>(frézaři, </a:t>
            </a:r>
            <a:r>
              <a:rPr lang="cs-CZ" sz="2400" dirty="0" smtClean="0"/>
              <a:t>kopáči)</a:t>
            </a:r>
            <a:endParaRPr lang="cs-CZ" sz="2400" dirty="0"/>
          </a:p>
          <a:p>
            <a:pPr lvl="0"/>
            <a:r>
              <a:rPr lang="cs-CZ" sz="2400" b="1" dirty="0" smtClean="0"/>
              <a:t>podílová </a:t>
            </a:r>
            <a:r>
              <a:rPr lang="cs-CZ" sz="2400" b="1" dirty="0"/>
              <a:t>mzda – </a:t>
            </a:r>
            <a:r>
              <a:rPr lang="cs-CZ" sz="2400" dirty="0"/>
              <a:t>zaměstnanec obdrží určitý podíl z dosažených výsledků </a:t>
            </a:r>
            <a:r>
              <a:rPr lang="cs-CZ" sz="2400" dirty="0" smtClean="0"/>
              <a:t>práce</a:t>
            </a:r>
            <a:r>
              <a:rPr lang="cs-CZ" sz="2400" dirty="0"/>
              <a:t> </a:t>
            </a:r>
            <a:r>
              <a:rPr lang="cs-CZ" sz="2400" dirty="0" smtClean="0"/>
              <a:t>- prodejci</a:t>
            </a:r>
            <a:endParaRPr lang="cs-CZ" sz="2400" dirty="0"/>
          </a:p>
          <a:p>
            <a:endParaRPr lang="cs-CZ" sz="2400" dirty="0"/>
          </a:p>
          <a:p>
            <a:pPr marL="82296" lvl="0" indent="0">
              <a:buNone/>
            </a:pPr>
            <a:endParaRPr lang="cs-CZ" sz="2400" dirty="0"/>
          </a:p>
          <a:p>
            <a:pPr marL="82296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83384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Pobídkové složky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82296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marL="82296" lvl="0" indent="0">
              <a:buNone/>
            </a:pPr>
            <a:r>
              <a:rPr lang="cs-CZ" sz="4000" b="1" dirty="0"/>
              <a:t>O</a:t>
            </a:r>
            <a:r>
              <a:rPr lang="cs-CZ" sz="4000" b="1" dirty="0" smtClean="0"/>
              <a:t>sobní </a:t>
            </a:r>
            <a:r>
              <a:rPr lang="cs-CZ" sz="4000" b="1" dirty="0"/>
              <a:t>ohodnocení – </a:t>
            </a:r>
            <a:r>
              <a:rPr lang="cs-CZ" sz="4000" dirty="0"/>
              <a:t>vyjadřuje trvaleji kvalitu práce zaměstnance nebo důležitost jeho osoby pro podnik. Bývá pravidelnou složkou mzdy vedle základní </a:t>
            </a:r>
            <a:r>
              <a:rPr lang="cs-CZ" sz="4000" dirty="0" smtClean="0"/>
              <a:t>mzdy</a:t>
            </a:r>
          </a:p>
          <a:p>
            <a:pPr marL="82296" lvl="0" indent="0">
              <a:buNone/>
            </a:pPr>
            <a:endParaRPr lang="cs-CZ" sz="4000" dirty="0"/>
          </a:p>
          <a:p>
            <a:pPr marL="82296" lvl="0" indent="0">
              <a:buNone/>
            </a:pPr>
            <a:r>
              <a:rPr lang="cs-CZ" sz="4000" b="1" dirty="0"/>
              <a:t>P</a:t>
            </a:r>
            <a:r>
              <a:rPr lang="cs-CZ" sz="4000" b="1" dirty="0" smtClean="0"/>
              <a:t>říplatky </a:t>
            </a:r>
            <a:r>
              <a:rPr lang="cs-CZ" sz="4000" b="1" dirty="0"/>
              <a:t>– </a:t>
            </a:r>
            <a:r>
              <a:rPr lang="cs-CZ" sz="4000" dirty="0"/>
              <a:t>přísluší za práci konanou za zvláštních podmínek. Zákon stanoví 5 povinných příplatků v jejich minimální výši:</a:t>
            </a:r>
          </a:p>
          <a:p>
            <a:pPr lvl="0"/>
            <a:r>
              <a:rPr lang="cs-CZ" sz="4000" b="1" dirty="0"/>
              <a:t>v noci – </a:t>
            </a:r>
            <a:r>
              <a:rPr lang="cs-CZ" sz="4000" dirty="0"/>
              <a:t>10 % z průměrného výdělku</a:t>
            </a:r>
          </a:p>
          <a:p>
            <a:pPr lvl="0"/>
            <a:r>
              <a:rPr lang="cs-CZ" sz="4000" b="1" dirty="0"/>
              <a:t>v sobotu a neděli –</a:t>
            </a:r>
            <a:r>
              <a:rPr lang="cs-CZ" sz="4000" dirty="0"/>
              <a:t> 10 % z průměrného výdělku</a:t>
            </a:r>
          </a:p>
          <a:p>
            <a:pPr lvl="0"/>
            <a:r>
              <a:rPr lang="cs-CZ" sz="4000" b="1" dirty="0"/>
              <a:t>ve ztíženém pracovním prostředí –</a:t>
            </a:r>
            <a:r>
              <a:rPr lang="cs-CZ" sz="4000" dirty="0"/>
              <a:t> 10 % z minimální mzdy</a:t>
            </a:r>
          </a:p>
          <a:p>
            <a:pPr lvl="0"/>
            <a:r>
              <a:rPr lang="cs-CZ" sz="4000" b="1" dirty="0"/>
              <a:t>přesčas –</a:t>
            </a:r>
            <a:r>
              <a:rPr lang="cs-CZ" sz="4000" dirty="0"/>
              <a:t> pokud není poskytnuto náhradní volno, pak 25 % z průměrné hodinové </a:t>
            </a:r>
            <a:r>
              <a:rPr lang="cs-CZ" sz="4000" dirty="0" smtClean="0"/>
              <a:t>mzdy</a:t>
            </a:r>
            <a:endParaRPr lang="cs-CZ" sz="4000" dirty="0"/>
          </a:p>
          <a:p>
            <a:pPr lvl="0"/>
            <a:r>
              <a:rPr lang="cs-CZ" sz="4000" b="1" dirty="0"/>
              <a:t>ve svátek –</a:t>
            </a:r>
            <a:r>
              <a:rPr lang="cs-CZ" sz="4000" dirty="0"/>
              <a:t> j</a:t>
            </a:r>
            <a:r>
              <a:rPr lang="cs-CZ" sz="4000" dirty="0" smtClean="0"/>
              <a:t>estliže </a:t>
            </a:r>
            <a:r>
              <a:rPr lang="cs-CZ" sz="4000" dirty="0"/>
              <a:t>je pracovní den svátkem a zaměstnanec tedy nepracuje, má nárok na mzdu za </a:t>
            </a:r>
            <a:r>
              <a:rPr lang="cs-CZ" sz="4000" dirty="0" smtClean="0"/>
              <a:t>daný den</a:t>
            </a:r>
            <a:endParaRPr lang="cs-CZ" sz="4000" b="1" dirty="0" smtClean="0"/>
          </a:p>
          <a:p>
            <a:pPr marL="82296" lvl="0" indent="0">
              <a:buNone/>
            </a:pPr>
            <a:r>
              <a:rPr lang="cs-CZ" sz="4000" dirty="0" smtClean="0"/>
              <a:t> </a:t>
            </a:r>
          </a:p>
          <a:p>
            <a:pPr marL="82296" indent="0">
              <a:buNone/>
            </a:pPr>
            <a:r>
              <a:rPr lang="cs-CZ" sz="4000" b="1" dirty="0"/>
              <a:t>P</a:t>
            </a:r>
            <a:r>
              <a:rPr lang="cs-CZ" sz="4000" b="1" dirty="0" smtClean="0"/>
              <a:t>rémie </a:t>
            </a:r>
            <a:r>
              <a:rPr lang="cs-CZ" sz="4000" b="1" dirty="0"/>
              <a:t>a odměny – </a:t>
            </a:r>
            <a:r>
              <a:rPr lang="cs-CZ" sz="4000" dirty="0"/>
              <a:t>vyplácejí se za určité výsledky práce </a:t>
            </a:r>
          </a:p>
          <a:p>
            <a:pPr lvl="0"/>
            <a:endParaRPr lang="cs-CZ" sz="4000" dirty="0"/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557808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Náhrada mzdy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cs-CZ" sz="2400" dirty="0"/>
              <a:t>Vyplácejí se v případech, že zaměstnanec nepracoval, avšak by měl na mzdu nárok. Jde o důvody dané</a:t>
            </a:r>
            <a:r>
              <a:rPr lang="cs-CZ" sz="2400" dirty="0" smtClean="0"/>
              <a:t>:</a:t>
            </a:r>
          </a:p>
          <a:p>
            <a:pPr marL="82296" indent="0">
              <a:buNone/>
            </a:pPr>
            <a:endParaRPr lang="cs-CZ" sz="2400" dirty="0"/>
          </a:p>
          <a:p>
            <a:pPr marL="82296" lvl="0" indent="0">
              <a:buNone/>
            </a:pPr>
            <a:r>
              <a:rPr lang="cs-CZ" sz="2400" b="1" dirty="0"/>
              <a:t>Z</a:t>
            </a:r>
            <a:r>
              <a:rPr lang="cs-CZ" sz="2400" b="1" dirty="0" smtClean="0"/>
              <a:t>ákonem </a:t>
            </a:r>
            <a:r>
              <a:rPr lang="cs-CZ" sz="2400" b="1" dirty="0"/>
              <a:t>– </a:t>
            </a:r>
            <a:r>
              <a:rPr lang="cs-CZ" sz="2400" dirty="0"/>
              <a:t>náhrady mzdy za dovolenou nebo </a:t>
            </a:r>
            <a:r>
              <a:rPr lang="cs-CZ" sz="2400" dirty="0" smtClean="0"/>
              <a:t>svátek</a:t>
            </a:r>
          </a:p>
          <a:p>
            <a:pPr marL="82296" lvl="0" indent="0">
              <a:buNone/>
            </a:pPr>
            <a:endParaRPr lang="cs-CZ" sz="2400" dirty="0"/>
          </a:p>
          <a:p>
            <a:pPr marL="82296" lvl="0" indent="0">
              <a:buNone/>
            </a:pPr>
            <a:r>
              <a:rPr lang="cs-CZ" sz="2400" b="1" dirty="0"/>
              <a:t>P</a:t>
            </a:r>
            <a:r>
              <a:rPr lang="cs-CZ" sz="2400" b="1" dirty="0" smtClean="0"/>
              <a:t>řekážkami </a:t>
            </a:r>
            <a:r>
              <a:rPr lang="cs-CZ" sz="2400" b="1" dirty="0"/>
              <a:t>v práci z důvodu:</a:t>
            </a:r>
            <a:endParaRPr lang="cs-CZ" sz="2400" dirty="0"/>
          </a:p>
          <a:p>
            <a:pPr lvl="0"/>
            <a:r>
              <a:rPr lang="cs-CZ" sz="2400" dirty="0"/>
              <a:t>obecného zájmu (výkon veřejné funkce, výkon občanské povinnosti – svědectví u soudu)</a:t>
            </a:r>
          </a:p>
          <a:p>
            <a:pPr lvl="0"/>
            <a:r>
              <a:rPr lang="cs-CZ" sz="2400" dirty="0"/>
              <a:t>důležitých osobních překážek – studium při zaměstnání</a:t>
            </a:r>
          </a:p>
          <a:p>
            <a:pPr lvl="0"/>
            <a:r>
              <a:rPr lang="cs-CZ" sz="2400" dirty="0"/>
              <a:t>na straně zaměstnavatele – prostoje v důsledku nezaviněné poruchy, výpadku dodávky energie, živelní události apod.</a:t>
            </a:r>
          </a:p>
          <a:p>
            <a:pPr marL="82296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77930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82296" indent="0">
              <a:buNone/>
            </a:pPr>
            <a:r>
              <a:rPr lang="cs-CZ" sz="3400" dirty="0"/>
              <a:t>ČISTÁ, </a:t>
            </a:r>
            <a:r>
              <a:rPr lang="cs-CZ" sz="3400" dirty="0" err="1"/>
              <a:t>Lydia</a:t>
            </a:r>
            <a:r>
              <a:rPr lang="cs-CZ" sz="3400" dirty="0"/>
              <a:t>. </a:t>
            </a:r>
            <a:r>
              <a:rPr lang="cs-CZ" sz="3400" i="1" dirty="0"/>
              <a:t>Ekonomika pro střední odborná učiliště a veřejnost 2. </a:t>
            </a:r>
            <a:r>
              <a:rPr lang="cs-CZ" sz="3400" dirty="0"/>
              <a:t>Praha: Fortuna, 2007. ISBN 978-80-7373-017-8.</a:t>
            </a:r>
          </a:p>
          <a:p>
            <a:pPr marL="82296" indent="0">
              <a:buNone/>
            </a:pPr>
            <a:r>
              <a:rPr lang="cs-CZ" sz="3400" dirty="0"/>
              <a:t>KLÍNSKÝ, Petr a Otto MÜNCH. </a:t>
            </a:r>
            <a:r>
              <a:rPr lang="cs-CZ" sz="3400" i="1" dirty="0"/>
              <a:t>Ekonomika pro obchodní akademie a ostatní střední školy1. </a:t>
            </a:r>
            <a:r>
              <a:rPr lang="cs-CZ" sz="3400" dirty="0"/>
              <a:t>Praha: EDUKO, 2012. ISBN 978-80-87204-55-9.</a:t>
            </a:r>
          </a:p>
          <a:p>
            <a:pPr marL="82296" indent="0">
              <a:buNone/>
            </a:pPr>
            <a:r>
              <a:rPr lang="cs-CZ" sz="3400" dirty="0"/>
              <a:t>KLÍNSKÝ, Petr a Otto MÜNCH. </a:t>
            </a:r>
            <a:r>
              <a:rPr lang="cs-CZ" sz="3400" i="1" dirty="0"/>
              <a:t>Ekonomika pro obchodní akademie a ostatní střední školy2. </a:t>
            </a:r>
            <a:r>
              <a:rPr lang="cs-CZ" sz="3400" dirty="0"/>
              <a:t>Praha: EDUKO, 2012. ISBN 978-80-87204-60-3</a:t>
            </a:r>
            <a:r>
              <a:rPr lang="cs-CZ" sz="3400" dirty="0" smtClean="0"/>
              <a:t>.</a:t>
            </a:r>
            <a:r>
              <a:rPr lang="cs-CZ" sz="3400" dirty="0"/>
              <a:t> </a:t>
            </a:r>
          </a:p>
          <a:p>
            <a:pPr marL="82296" indent="0">
              <a:buNone/>
            </a:pPr>
            <a:r>
              <a:rPr lang="cs-CZ" sz="3400" dirty="0"/>
              <a:t>Katalog prací uplatňování podle povolání a platových tříd ve veřejných službách a správě. In: [online]. [cit. 2013-02-26]. Dostupné z: </a:t>
            </a:r>
            <a:r>
              <a:rPr lang="cs-CZ" sz="3400" u="sng" dirty="0">
                <a:hlinkClick r:id="rId2"/>
              </a:rPr>
              <a:t>http://</a:t>
            </a:r>
            <a:r>
              <a:rPr lang="cs-CZ" sz="3400" u="sng" dirty="0" smtClean="0">
                <a:hlinkClick r:id="rId2"/>
              </a:rPr>
              <a:t>www.serius.cz/sites/default/files/imagecache/product_full/katalog-praci2006.jpg</a:t>
            </a:r>
            <a:endParaRPr lang="cs-CZ" sz="3400" u="sng" dirty="0" smtClean="0"/>
          </a:p>
          <a:p>
            <a:pPr marL="82296" indent="0">
              <a:buNone/>
            </a:pPr>
            <a:r>
              <a:rPr lang="it-IT" sz="3400" dirty="0" smtClean="0"/>
              <a:t>Minimální </a:t>
            </a:r>
            <a:r>
              <a:rPr lang="it-IT" sz="3400" dirty="0"/>
              <a:t>mzda. In: [online]. [cit. 2013-02-28]. Dostupné z: http://portal.pohoda.cz/getattachment/8d406e47-a233-4844-920f-8119eb82f0ed/Minimalni-mzda-od-1-1-2013/ </a:t>
            </a:r>
            <a:endParaRPr lang="cs-CZ" sz="3400" dirty="0" smtClean="0"/>
          </a:p>
          <a:p>
            <a:pPr marL="82296" indent="0">
              <a:buNone/>
            </a:pPr>
            <a:r>
              <a:rPr lang="cs-CZ" sz="3400" dirty="0"/>
              <a:t>Mzda a plat. In: [online]. [cit. 2013-02-28]. Dostupné z: </a:t>
            </a:r>
            <a:r>
              <a:rPr lang="cs-CZ" sz="3400" u="sng" dirty="0">
                <a:hlinkClick r:id="rId3"/>
              </a:rPr>
              <a:t>http://www.poradna-pracovni-pravo.cz/img/3-mzda-plat-duchod.jpg</a:t>
            </a:r>
            <a:endParaRPr lang="cs-CZ" sz="3400" dirty="0"/>
          </a:p>
          <a:p>
            <a:pPr marL="82296" indent="0">
              <a:buNone/>
            </a:pPr>
            <a:r>
              <a:rPr lang="cs-CZ" sz="3400" dirty="0"/>
              <a:t>Naturální mzda. In: [online]. [cit. 2013-02-28]. Dostupné z: </a:t>
            </a:r>
            <a:r>
              <a:rPr lang="cs-CZ" sz="3400" u="sng" dirty="0">
                <a:hlinkClick r:id="rId4"/>
              </a:rPr>
              <a:t>http://i3.cn.cz/2/1140708380_200602230467_EEE_1.jpg</a:t>
            </a:r>
            <a:endParaRPr lang="cs-CZ" sz="3400" dirty="0"/>
          </a:p>
          <a:p>
            <a:pPr marL="82296" indent="0">
              <a:buNone/>
            </a:pPr>
            <a:r>
              <a:rPr lang="cs-CZ" sz="3400" dirty="0"/>
              <a:t>Platová třída. In: [online]. [cit. 2013-02-26]. Dostupné z: </a:t>
            </a:r>
          </a:p>
          <a:p>
            <a:pPr marL="82296" indent="0">
              <a:buNone/>
            </a:pPr>
            <a:r>
              <a:rPr lang="cs-CZ" sz="3400" u="sng" dirty="0">
                <a:hlinkClick r:id="rId5"/>
              </a:rPr>
              <a:t>http://</a:t>
            </a:r>
            <a:r>
              <a:rPr lang="cs-CZ" sz="3400" u="sng" dirty="0" smtClean="0">
                <a:hlinkClick r:id="rId5"/>
              </a:rPr>
              <a:t>www.esipa.cz/sbirka/obr/2010/2010s381_p05_bod_14.gif</a:t>
            </a:r>
            <a:endParaRPr lang="cs-CZ" sz="3400" u="sng" dirty="0" smtClean="0"/>
          </a:p>
          <a:p>
            <a:pPr marL="82296" indent="0">
              <a:buNone/>
            </a:pPr>
            <a:r>
              <a:rPr lang="cs-CZ" sz="3400" dirty="0"/>
              <a:t>Průměrná mzda. In: [online]. [cit. 2013-02-28]. Dostupné z: </a:t>
            </a:r>
            <a:r>
              <a:rPr lang="cs-CZ" sz="3400" u="sng" dirty="0">
                <a:hlinkClick r:id="rId6"/>
              </a:rPr>
              <a:t>http://i3.cn.cz/3/1354617587_07-cr_hospodarstvi_mzdy_3_ctvrtleti_csu_829.gif</a:t>
            </a:r>
            <a:endParaRPr lang="cs-CZ" sz="3400" u="sng" dirty="0"/>
          </a:p>
          <a:p>
            <a:pPr marL="82296" indent="0">
              <a:buNone/>
            </a:pPr>
            <a:endParaRPr lang="cs-CZ" dirty="0" smtClean="0"/>
          </a:p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3518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Odměňování pracovníků</a:t>
            </a:r>
          </a:p>
          <a:p>
            <a:r>
              <a:rPr lang="cs-CZ" dirty="0" smtClean="0"/>
              <a:t>Mzda</a:t>
            </a:r>
          </a:p>
          <a:p>
            <a:r>
              <a:rPr lang="cs-CZ" dirty="0" smtClean="0"/>
              <a:t>Mzdová soustava</a:t>
            </a:r>
          </a:p>
          <a:p>
            <a:r>
              <a:rPr lang="cs-CZ" dirty="0" smtClean="0"/>
              <a:t>Formy a složky mzdy</a:t>
            </a:r>
          </a:p>
          <a:p>
            <a:r>
              <a:rPr lang="cs-CZ" dirty="0" smtClean="0"/>
              <a:t>Druhy základní mzdy</a:t>
            </a:r>
          </a:p>
          <a:p>
            <a:r>
              <a:rPr lang="cs-CZ" dirty="0" smtClean="0"/>
              <a:t>Pobídkové složky mzdy</a:t>
            </a:r>
          </a:p>
          <a:p>
            <a:r>
              <a:rPr lang="cs-CZ" dirty="0" smtClean="0"/>
              <a:t>Náhrada mzdy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2392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Odměňování pracovníků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cs-CZ" sz="2400" b="1" dirty="0"/>
              <a:t>Odměňování = systém přímých a nepřímých finančních a nefinančních odměn pracovníků, poskytovaných na základě hodnocení jejich práce, osobního přispění a výkonu</a:t>
            </a:r>
            <a:r>
              <a:rPr lang="cs-CZ" sz="2400" b="1" dirty="0" smtClean="0"/>
              <a:t>.</a:t>
            </a:r>
          </a:p>
          <a:p>
            <a:pPr marL="82296" indent="0">
              <a:buNone/>
            </a:pPr>
            <a:endParaRPr lang="cs-CZ" sz="2400" b="1" dirty="0" smtClean="0"/>
          </a:p>
          <a:p>
            <a:pPr marL="82296" indent="0">
              <a:buNone/>
            </a:pPr>
            <a:r>
              <a:rPr lang="cs-CZ" sz="2400" b="1" dirty="0"/>
              <a:t>Přímé finanční odměny: </a:t>
            </a:r>
            <a:r>
              <a:rPr lang="cs-CZ" sz="2400" dirty="0"/>
              <a:t>plat, </a:t>
            </a:r>
            <a:r>
              <a:rPr lang="cs-CZ" sz="2400" dirty="0" smtClean="0"/>
              <a:t>mzda</a:t>
            </a:r>
          </a:p>
          <a:p>
            <a:pPr marL="82296" indent="0">
              <a:buNone/>
            </a:pPr>
            <a:endParaRPr lang="cs-CZ" sz="2400" dirty="0"/>
          </a:p>
          <a:p>
            <a:pPr marL="82296" indent="0">
              <a:buNone/>
            </a:pPr>
            <a:r>
              <a:rPr lang="cs-CZ" sz="2400" b="1" dirty="0"/>
              <a:t>Nepřímé finanční odměny: </a:t>
            </a:r>
            <a:r>
              <a:rPr lang="cs-CZ" sz="2400" dirty="0"/>
              <a:t>zaměstnanecké výhody</a:t>
            </a:r>
          </a:p>
          <a:p>
            <a:pPr marL="82296" indent="0">
              <a:buNone/>
            </a:pPr>
            <a:r>
              <a:rPr lang="cs-CZ" sz="2400" dirty="0" smtClean="0"/>
              <a:t>(příspěvek na stravování, příspěvek na dovolenou, podnikové půjčky, mobilní telefon atd.)</a:t>
            </a:r>
          </a:p>
          <a:p>
            <a:pPr marL="82296" indent="0">
              <a:buNone/>
            </a:pPr>
            <a:endParaRPr lang="cs-CZ" sz="2400" dirty="0" smtClean="0"/>
          </a:p>
          <a:p>
            <a:pPr marL="82296" indent="0">
              <a:buNone/>
            </a:pPr>
            <a:r>
              <a:rPr lang="cs-CZ" sz="2400" b="1" dirty="0"/>
              <a:t>Nefinanční odměny:  </a:t>
            </a:r>
            <a:r>
              <a:rPr lang="cs-CZ" sz="2400" dirty="0"/>
              <a:t>pochvala, stáž, studijní dovolená, kladná publicita ve firemním časopise, pozvání na slavnostní oběd či večeři.</a:t>
            </a:r>
          </a:p>
          <a:p>
            <a:pPr marL="82296" indent="0">
              <a:buNone/>
            </a:pPr>
            <a:r>
              <a:rPr lang="cs-CZ" sz="2400" dirty="0"/>
              <a:t> </a:t>
            </a:r>
          </a:p>
          <a:p>
            <a:pPr marL="82296" indent="0">
              <a:buNone/>
            </a:pPr>
            <a:endParaRPr lang="cs-CZ" sz="2400" dirty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1654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Mzda - plat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2400" dirty="0" smtClean="0"/>
              <a:t>Zákoník práce stanovuje právo zaměstnance na odměnu za vykonanou práci a povinnost zaměstnavatele tuto odměnu zaměstnanci ve stanoveném termínu vyplatit.</a:t>
            </a:r>
          </a:p>
          <a:p>
            <a:pPr marL="82296" indent="0">
              <a:buNone/>
            </a:pPr>
            <a:endParaRPr lang="cs-CZ" sz="2400" dirty="0" smtClean="0"/>
          </a:p>
          <a:p>
            <a:pPr marL="82296" indent="0">
              <a:buNone/>
            </a:pPr>
            <a:r>
              <a:rPr lang="cs-CZ" sz="2400" b="1" dirty="0"/>
              <a:t>Mzdou se rozumí peněžité plnění nebo plnění peněžité hodnoty  (naturální mzda) poskytovaná zaměstnavatelem zaměstnanci za práci.</a:t>
            </a:r>
            <a:endParaRPr lang="cs-CZ" sz="2400" dirty="0"/>
          </a:p>
          <a:p>
            <a:pPr marL="82296" indent="0">
              <a:buNone/>
            </a:pP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4581128"/>
            <a:ext cx="3024337" cy="144016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581128"/>
            <a:ext cx="2304256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829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Mzda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Nominální mzdu – </a:t>
            </a:r>
            <a:r>
              <a:rPr lang="cs-CZ" dirty="0"/>
              <a:t>to je, kolik peněz zaměstnanec </a:t>
            </a:r>
            <a:r>
              <a:rPr lang="cs-CZ" dirty="0" smtClean="0"/>
              <a:t>obdrží</a:t>
            </a:r>
          </a:p>
          <a:p>
            <a:endParaRPr lang="cs-CZ" dirty="0"/>
          </a:p>
          <a:p>
            <a:r>
              <a:rPr lang="cs-CZ" b="1" dirty="0"/>
              <a:t>Reálnou mzdu </a:t>
            </a:r>
            <a:r>
              <a:rPr lang="cs-CZ" dirty="0"/>
              <a:t>– ta vyjadřuje koupěschopnost nominální mzdy. Závisí na cenách, za které si můžeme koupit určité množství statků a </a:t>
            </a:r>
            <a:r>
              <a:rPr lang="cs-CZ" dirty="0" smtClean="0"/>
              <a:t>služeb</a:t>
            </a:r>
          </a:p>
          <a:p>
            <a:endParaRPr lang="cs-CZ" dirty="0"/>
          </a:p>
          <a:p>
            <a:r>
              <a:rPr lang="cs-CZ" b="1" dirty="0"/>
              <a:t>Zaručená mzda – </a:t>
            </a:r>
            <a:r>
              <a:rPr lang="cs-CZ" dirty="0"/>
              <a:t>představuje minimální výši mzdy, která zaměstnanci přísluší za určitou práci podle její složitosti, odpovědnosti nebo </a:t>
            </a:r>
            <a:r>
              <a:rPr lang="cs-CZ" dirty="0" smtClean="0"/>
              <a:t>namáhavosti</a:t>
            </a:r>
            <a:endParaRPr lang="cs-CZ" dirty="0"/>
          </a:p>
          <a:p>
            <a:pPr marL="82296" indent="0">
              <a:buNone/>
            </a:pPr>
            <a:endParaRPr lang="cs-CZ" dirty="0"/>
          </a:p>
          <a:p>
            <a:r>
              <a:rPr lang="cs-CZ" b="1" dirty="0"/>
              <a:t>Minimální mzda – </a:t>
            </a:r>
            <a:r>
              <a:rPr lang="cs-CZ" dirty="0"/>
              <a:t>vláda nařízením stanovuje minimální mzdu v národním hospodářství. Žádný zaměstnanec nesmí dostávat za plný úvazek mzdu nižší. Minimální hrubá mzda činí měsíčně 8 000 Kč, jinak nejméně 48,10 Kč/hod.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2108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Mzda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844824"/>
            <a:ext cx="6120680" cy="3816424"/>
          </a:xfrm>
        </p:spPr>
      </p:pic>
    </p:spTree>
    <p:extLst>
      <p:ext uri="{BB962C8B-B14F-4D97-AF65-F5344CB8AC3E}">
        <p14:creationId xmlns:p14="http://schemas.microsoft.com/office/powerpoint/2010/main" val="564009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Mzdová soustava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dirty="0"/>
              <a:t>Mzdovou soustavu </a:t>
            </a:r>
            <a:r>
              <a:rPr lang="cs-CZ" dirty="0" smtClean="0"/>
              <a:t>tvoří:</a:t>
            </a:r>
            <a:endParaRPr lang="cs-CZ" dirty="0"/>
          </a:p>
          <a:p>
            <a:pPr lvl="0"/>
            <a:r>
              <a:rPr lang="cs-CZ" dirty="0"/>
              <a:t>kvalifikační </a:t>
            </a:r>
            <a:r>
              <a:rPr lang="cs-CZ" dirty="0" smtClean="0"/>
              <a:t>katalogy</a:t>
            </a:r>
          </a:p>
          <a:p>
            <a:pPr lvl="0"/>
            <a:endParaRPr lang="cs-CZ" dirty="0"/>
          </a:p>
          <a:p>
            <a:pPr lvl="0"/>
            <a:endParaRPr lang="cs-CZ" dirty="0" smtClean="0"/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lvl="0"/>
            <a:r>
              <a:rPr lang="cs-CZ" dirty="0"/>
              <a:t>mzdové tarify a tarifní stupnice</a:t>
            </a:r>
          </a:p>
          <a:p>
            <a:pPr lvl="0"/>
            <a:r>
              <a:rPr lang="cs-CZ" dirty="0"/>
              <a:t>formy mezd a pohyblivé složky mezd</a:t>
            </a:r>
          </a:p>
          <a:p>
            <a:pPr marL="82296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340769"/>
            <a:ext cx="2088231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71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Mzdové tarify a tarifní stupnice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7" y="1772816"/>
            <a:ext cx="6912768" cy="4176464"/>
          </a:xfrm>
        </p:spPr>
      </p:pic>
    </p:spTree>
    <p:extLst>
      <p:ext uri="{BB962C8B-B14F-4D97-AF65-F5344CB8AC3E}">
        <p14:creationId xmlns:p14="http://schemas.microsoft.com/office/powerpoint/2010/main" val="4096614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 a složky mzdy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2400" dirty="0"/>
              <a:t>Mzda se skládá z několika složek, které často závisí na množství a kvalitě práce. Souhrn těchto složek tvoří </a:t>
            </a:r>
            <a:r>
              <a:rPr lang="cs-CZ" sz="2400" b="1" dirty="0"/>
              <a:t>hrubou mzdu</a:t>
            </a:r>
            <a:r>
              <a:rPr lang="cs-CZ" sz="2400" b="1" dirty="0" smtClean="0"/>
              <a:t>. </a:t>
            </a:r>
            <a:r>
              <a:rPr lang="cs-CZ" sz="2400" dirty="0" smtClean="0"/>
              <a:t>Patří sem:</a:t>
            </a:r>
          </a:p>
          <a:p>
            <a:pPr marL="82296" indent="0">
              <a:buNone/>
            </a:pPr>
            <a:endParaRPr lang="cs-CZ" sz="2400" dirty="0"/>
          </a:p>
          <a:p>
            <a:pPr marL="539496" indent="-457200">
              <a:buAutoNum type="arabicPeriod"/>
            </a:pPr>
            <a:r>
              <a:rPr lang="cs-CZ" sz="2400" dirty="0" smtClean="0"/>
              <a:t>Základní mzda</a:t>
            </a:r>
          </a:p>
          <a:p>
            <a:pPr marL="539496" indent="-457200">
              <a:buAutoNum type="arabicPeriod"/>
            </a:pPr>
            <a:r>
              <a:rPr lang="cs-CZ" sz="2400" dirty="0" smtClean="0"/>
              <a:t>Pobídkové složky mzdy</a:t>
            </a:r>
          </a:p>
          <a:p>
            <a:pPr marL="539496" indent="-457200">
              <a:buAutoNum type="arabicPeriod"/>
            </a:pPr>
            <a:r>
              <a:rPr lang="cs-CZ" sz="2400" dirty="0" smtClean="0"/>
              <a:t>Náhrada mzdy</a:t>
            </a:r>
            <a:endParaRPr lang="cs-CZ" sz="2400" dirty="0"/>
          </a:p>
          <a:p>
            <a:pPr marL="82296" indent="0">
              <a:buNone/>
            </a:pP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429000"/>
            <a:ext cx="2952328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2103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143</TotalTime>
  <Words>412</Words>
  <Application>Microsoft Office PowerPoint</Application>
  <PresentationFormat>Předvádění na obrazovce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Slunovrat</vt:lpstr>
      <vt:lpstr>VY_32_INOVACE_LID_20 </vt:lpstr>
      <vt:lpstr>Obsah</vt:lpstr>
      <vt:lpstr>Odměňování pracovníků</vt:lpstr>
      <vt:lpstr>Mzda - plat</vt:lpstr>
      <vt:lpstr>Mzda</vt:lpstr>
      <vt:lpstr>Mzda</vt:lpstr>
      <vt:lpstr>Mzdová soustava</vt:lpstr>
      <vt:lpstr>Mzdové tarify a tarifní stupnice</vt:lpstr>
      <vt:lpstr>Formy a složky mzdy</vt:lpstr>
      <vt:lpstr>Druhy základní mzdy</vt:lpstr>
      <vt:lpstr>Pobídkové složky</vt:lpstr>
      <vt:lpstr>Náhrada mzdy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pc</dc:creator>
  <cp:lastModifiedBy>pc</cp:lastModifiedBy>
  <cp:revision>13</cp:revision>
  <dcterms:created xsi:type="dcterms:W3CDTF">2013-02-28T17:14:52Z</dcterms:created>
  <dcterms:modified xsi:type="dcterms:W3CDTF">2013-03-01T09:33:42Z</dcterms:modified>
</cp:coreProperties>
</file>