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3/1/2013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3/1/2013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pohoda.cz/dane-ucetnictvi-mzdy/mzdy-a-prace/rozvazani-a-skonceni-pracovniho-pomeru/?css=print" TargetMode="External"/><Relationship Id="rId2" Type="http://schemas.openxmlformats.org/officeDocument/2006/relationships/hyperlink" Target="http://www.zbynekmlcoch.cz/informace/images/stories/texty/tiskopisy_formulare/zapoctovy_list____potvrzeni_o_zamestnani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ovesluzby.cz/img/full/2/6644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12160" y="359898"/>
            <a:ext cx="2827040" cy="1124886"/>
          </a:xfrm>
        </p:spPr>
        <p:txBody>
          <a:bodyPr>
            <a:normAutofit/>
          </a:bodyPr>
          <a:lstStyle/>
          <a:p>
            <a:r>
              <a:rPr lang="cs-CZ" sz="1600" dirty="0" smtClean="0"/>
              <a:t>VY_32_INOVACE_LID_19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051720" y="2852936"/>
            <a:ext cx="6787480" cy="749728"/>
          </a:xfrm>
        </p:spPr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Ukončení pracovního poměru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4991503"/>
            <a:ext cx="6264696" cy="152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130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způsoby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Uplynutím </a:t>
            </a:r>
            <a:r>
              <a:rPr lang="cs-CZ" sz="2400" b="1" dirty="0" smtClean="0"/>
              <a:t>doby</a:t>
            </a:r>
            <a:r>
              <a:rPr lang="cs-CZ" sz="2400" dirty="0"/>
              <a:t> </a:t>
            </a:r>
            <a:r>
              <a:rPr lang="cs-CZ" sz="2400" dirty="0" smtClean="0"/>
              <a:t>-pracovní </a:t>
            </a:r>
            <a:r>
              <a:rPr lang="cs-CZ" sz="2400" dirty="0"/>
              <a:t>poměr sjednaný na dobu určitou končí uplynutím této </a:t>
            </a:r>
            <a:r>
              <a:rPr lang="cs-CZ" sz="2400" dirty="0" smtClean="0"/>
              <a:t>doby</a:t>
            </a:r>
          </a:p>
          <a:p>
            <a:endParaRPr lang="cs-CZ" sz="2400" dirty="0"/>
          </a:p>
          <a:p>
            <a:r>
              <a:rPr lang="cs-CZ" sz="2400" dirty="0"/>
              <a:t>Pracovní poměr </a:t>
            </a:r>
            <a:r>
              <a:rPr lang="cs-CZ" sz="2400" b="1" dirty="0"/>
              <a:t>zaniká smrtí </a:t>
            </a:r>
            <a:r>
              <a:rPr lang="cs-CZ" sz="2400" dirty="0" smtClean="0"/>
              <a:t>zaměstnance</a:t>
            </a:r>
          </a:p>
          <a:p>
            <a:endParaRPr lang="cs-CZ" sz="2400" dirty="0" smtClean="0"/>
          </a:p>
          <a:p>
            <a:r>
              <a:rPr lang="cs-CZ" sz="2400" dirty="0" smtClean="0"/>
              <a:t>Zaniká </a:t>
            </a:r>
            <a:r>
              <a:rPr lang="cs-CZ" sz="2400" dirty="0"/>
              <a:t>také </a:t>
            </a:r>
            <a:r>
              <a:rPr lang="cs-CZ" sz="2400" b="1" dirty="0"/>
              <a:t>dnem zániku organizace</a:t>
            </a:r>
            <a:r>
              <a:rPr lang="cs-CZ" sz="2400" dirty="0"/>
              <a:t>, pokud nedošlo k přechodu práv a povinností z pracovně-právních vztahů.</a:t>
            </a:r>
          </a:p>
          <a:p>
            <a:pPr marL="82296" indent="0">
              <a:buNone/>
            </a:pPr>
            <a:endParaRPr lang="cs-CZ" sz="2400" dirty="0"/>
          </a:p>
          <a:p>
            <a:pPr marL="82296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948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Dokumenty vydávané při ukončení pracovního poměru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Potvrzení o zaměstnání – zápočtový list</a:t>
            </a:r>
          </a:p>
          <a:p>
            <a:r>
              <a:rPr lang="cs-CZ" sz="2400" dirty="0" smtClean="0"/>
              <a:t>Potvrzení o zdanitelných příjmech a sražených zálohách na daň</a:t>
            </a:r>
          </a:p>
          <a:p>
            <a:r>
              <a:rPr lang="cs-CZ" sz="2400" dirty="0" smtClean="0"/>
              <a:t>Pracovní posudek</a:t>
            </a:r>
            <a:endParaRPr lang="cs-CZ" sz="24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276872"/>
            <a:ext cx="3312368" cy="4581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151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82296" indent="0">
              <a:buNone/>
            </a:pPr>
            <a:r>
              <a:rPr lang="cs-CZ" sz="1600" dirty="0"/>
              <a:t>KLÍNSKÝ, Petr, Otto MÜNCH a Danuše CHROMÁ. </a:t>
            </a:r>
            <a:r>
              <a:rPr lang="cs-CZ" sz="1600" i="1" dirty="0"/>
              <a:t>Ekonomika: Ekonomická a finanční gramotnost pro střední škol</a:t>
            </a:r>
            <a:r>
              <a:rPr lang="cs-CZ" sz="1600" dirty="0"/>
              <a:t>. Praha: EDUKO, 2012. ISBN 978-80-87204-65-8.</a:t>
            </a:r>
          </a:p>
          <a:p>
            <a:pPr marL="82296" indent="0">
              <a:buNone/>
            </a:pPr>
            <a:r>
              <a:rPr lang="cs-CZ" sz="1600" dirty="0"/>
              <a:t>KLÍNSKÝ, Petr a Otto MÜNCH. </a:t>
            </a:r>
            <a:r>
              <a:rPr lang="cs-CZ" sz="1600" i="1" dirty="0"/>
              <a:t>Ekonomika pro obchodní akademie a ostatní střední školy1. </a:t>
            </a:r>
            <a:r>
              <a:rPr lang="cs-CZ" sz="1600" dirty="0"/>
              <a:t>Praha: EDUKO, 2012. ISBN 978-80-87204-55-9.</a:t>
            </a:r>
          </a:p>
          <a:p>
            <a:pPr marL="82296" indent="0">
              <a:buNone/>
            </a:pPr>
            <a:r>
              <a:rPr lang="cs-CZ" sz="1600" dirty="0"/>
              <a:t>ŠVARCOVÁ, Jena. </a:t>
            </a:r>
            <a:r>
              <a:rPr lang="cs-CZ" sz="1600" i="1" dirty="0"/>
              <a:t>Ekonomie: stručný přehled: teorie a praxe aktuálně a v souvislostech:  učebnice: [2012/2013]</a:t>
            </a:r>
            <a:r>
              <a:rPr lang="cs-CZ" sz="1600" dirty="0"/>
              <a:t>. Zlín: CEED, 2012, 303 s. ISBN 978-80-87301-16-6</a:t>
            </a:r>
            <a:r>
              <a:rPr lang="cs-CZ" sz="1600" dirty="0" smtClean="0"/>
              <a:t>.</a:t>
            </a:r>
          </a:p>
          <a:p>
            <a:pPr marL="82296" indent="0">
              <a:buNone/>
            </a:pPr>
            <a:r>
              <a:rPr lang="it-IT" sz="1600" dirty="0"/>
              <a:t>[online]. [cit. 2013-02-28]. Dostupné z: http://</a:t>
            </a:r>
            <a:r>
              <a:rPr lang="it-IT" sz="1600"/>
              <a:t>media.limic.net/tholtova.sk/img/advokatska-kancelaria/03.png </a:t>
            </a:r>
            <a:endParaRPr lang="cs-CZ" sz="1600" dirty="0"/>
          </a:p>
          <a:p>
            <a:pPr marL="82296" indent="0">
              <a:buNone/>
            </a:pPr>
            <a:r>
              <a:rPr lang="cs-CZ" sz="1600" dirty="0"/>
              <a:t>Potvrzení o zaměstnání. In: [online]. [cit. 2013-02-27]. Dostupné z: </a:t>
            </a:r>
            <a:r>
              <a:rPr lang="cs-CZ" sz="1600" u="sng" dirty="0">
                <a:hlinkClick r:id="rId2"/>
              </a:rPr>
              <a:t>http://www.zbynekmlcoch.cz/informace/images/stories/texty/tiskopisy_formulare/zapoctovy_list____</a:t>
            </a:r>
            <a:r>
              <a:rPr lang="cs-CZ" sz="1600" u="sng" dirty="0" smtClean="0">
                <a:hlinkClick r:id="rId2"/>
              </a:rPr>
              <a:t>potvrzeni_o_zamestnani.jpg</a:t>
            </a:r>
            <a:endParaRPr lang="cs-CZ" sz="1600" u="sng" dirty="0" smtClean="0"/>
          </a:p>
          <a:p>
            <a:pPr marL="82296" indent="0">
              <a:buNone/>
            </a:pPr>
            <a:r>
              <a:rPr lang="cs-CZ" sz="1600" dirty="0" smtClean="0"/>
              <a:t>Rozvázání </a:t>
            </a:r>
            <a:r>
              <a:rPr lang="cs-CZ" sz="1600" dirty="0"/>
              <a:t>pracovního poměru. In: [online]. [cit. 2013-02-28]. Dostupné z: </a:t>
            </a:r>
            <a:r>
              <a:rPr lang="cs-CZ" sz="1600" u="sng" dirty="0">
                <a:hlinkClick r:id="rId3"/>
              </a:rPr>
              <a:t>http://portal.pohoda.cz/dane-ucetnictvi-mzdy/mzdy-a-prace/rozvazani-a-skonceni-pracovniho-pomeru/?</a:t>
            </a:r>
            <a:r>
              <a:rPr lang="cs-CZ" sz="1600" u="sng" dirty="0" smtClean="0">
                <a:hlinkClick r:id="rId3"/>
              </a:rPr>
              <a:t>css=print</a:t>
            </a:r>
            <a:endParaRPr lang="cs-CZ" sz="1600" u="sng" dirty="0" smtClean="0"/>
          </a:p>
          <a:p>
            <a:pPr marL="82296" indent="0">
              <a:buNone/>
            </a:pPr>
            <a:r>
              <a:rPr lang="cs-CZ" sz="1600" dirty="0" smtClean="0"/>
              <a:t>Způsoby </a:t>
            </a:r>
            <a:r>
              <a:rPr lang="cs-CZ" sz="1600" dirty="0"/>
              <a:t>skončení pracovního poměru. In: [online]. [cit. 2013-02-28]. Dostupné z: </a:t>
            </a:r>
            <a:r>
              <a:rPr lang="cs-CZ" sz="1600" u="sng" dirty="0">
                <a:hlinkClick r:id="rId4"/>
              </a:rPr>
              <a:t>http://www.novesluzby.cz/img/full/2/6644.jpg</a:t>
            </a:r>
            <a:endParaRPr lang="cs-CZ" sz="1600" dirty="0"/>
          </a:p>
          <a:p>
            <a:pPr marL="82296" indent="0">
              <a:buNone/>
            </a:pPr>
            <a:endParaRPr lang="cs-CZ" sz="1600" dirty="0" smtClean="0"/>
          </a:p>
          <a:p>
            <a:pPr marL="82296" indent="0">
              <a:buNone/>
            </a:pPr>
            <a:endParaRPr lang="cs-CZ" sz="1600" dirty="0"/>
          </a:p>
          <a:p>
            <a:pPr marL="82296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026564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Způsoby ukončení pracovního poměru</a:t>
            </a:r>
          </a:p>
          <a:p>
            <a:r>
              <a:rPr lang="cs-CZ" dirty="0" smtClean="0"/>
              <a:t>Dohoda</a:t>
            </a:r>
          </a:p>
          <a:p>
            <a:r>
              <a:rPr lang="cs-CZ" dirty="0" smtClean="0"/>
              <a:t>Výpověď</a:t>
            </a:r>
          </a:p>
          <a:p>
            <a:r>
              <a:rPr lang="cs-CZ" dirty="0" smtClean="0"/>
              <a:t>Okamžité zrušení</a:t>
            </a:r>
          </a:p>
          <a:p>
            <a:r>
              <a:rPr lang="cs-CZ" dirty="0" smtClean="0"/>
              <a:t>Zrušení ve zkušební lhůtě</a:t>
            </a:r>
          </a:p>
          <a:p>
            <a:r>
              <a:rPr lang="cs-CZ" dirty="0" smtClean="0"/>
              <a:t>Uplynutí doby</a:t>
            </a:r>
          </a:p>
          <a:p>
            <a:r>
              <a:rPr lang="cs-CZ" dirty="0" smtClean="0"/>
              <a:t>Dokumenty vydávané při ukončení pracovního poměru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131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Způsoby ukončení pracovního poměru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sz="2400" dirty="0"/>
              <a:t>Zákoník práce umožňuje ukončení pracovního poměru jak ze strany zaměstnance, tak ze strany zaměstnavatele: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Dohodou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Výpovědí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Okamžitým zrušením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Zrušením ve zkušební době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Uplynutím doby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Smrtí zaměstnance</a:t>
            </a:r>
          </a:p>
          <a:p>
            <a:pPr marL="82296" indent="0">
              <a:buNone/>
            </a:pPr>
            <a:endParaRPr lang="cs-CZ" sz="2400" dirty="0"/>
          </a:p>
          <a:p>
            <a:pPr marL="82296" indent="0">
              <a:buNone/>
            </a:pPr>
            <a:r>
              <a:rPr lang="cs-CZ" sz="2400" dirty="0"/>
              <a:t>Vždy je nutné dodržet zákonné podmínky a důvody.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564904"/>
            <a:ext cx="2880320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405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Dohoda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/>
              <a:t>nejjednodušší a nejčastější způsob</a:t>
            </a:r>
          </a:p>
          <a:p>
            <a:pPr lvl="0"/>
            <a:r>
              <a:rPr lang="cs-CZ" sz="2400" dirty="0"/>
              <a:t>pracovní poměr končí na základě souhlasného projevu vůle zaměstnance a zaměstnavatele (dvoustranný právní úkon)</a:t>
            </a:r>
          </a:p>
          <a:p>
            <a:pPr lvl="0"/>
            <a:r>
              <a:rPr lang="cs-CZ" sz="2400" dirty="0"/>
              <a:t>dohoda musí mít písemnou formu, jinak je neplatná</a:t>
            </a:r>
          </a:p>
          <a:p>
            <a:pPr lvl="0"/>
            <a:r>
              <a:rPr lang="cs-CZ" sz="2400" dirty="0"/>
              <a:t>v dohodě musí být uveden den, </a:t>
            </a:r>
            <a:r>
              <a:rPr lang="cs-CZ" sz="2400" b="1" dirty="0"/>
              <a:t>kdy pracovní poměr končí</a:t>
            </a:r>
            <a:endParaRPr lang="cs-CZ" sz="2400" dirty="0"/>
          </a:p>
          <a:p>
            <a:pPr lvl="0"/>
            <a:r>
              <a:rPr lang="cs-CZ" sz="2400" dirty="0"/>
              <a:t>pracovní poměr může ukončit zaměstnanec i zaměstnavatel buď s udáním důvodu nebo bez udání důvodu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512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Výpověď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/>
              <a:t>častý způsob</a:t>
            </a:r>
          </a:p>
          <a:p>
            <a:pPr lvl="0"/>
            <a:r>
              <a:rPr lang="cs-CZ" sz="2400" dirty="0"/>
              <a:t>jednostranný právní úkon – může ji podat zaměstnanec, ale i zaměstnavatel</a:t>
            </a:r>
          </a:p>
          <a:p>
            <a:pPr lvl="0"/>
            <a:r>
              <a:rPr lang="cs-CZ" sz="2400" dirty="0"/>
              <a:t>výpověď musí být </a:t>
            </a:r>
            <a:r>
              <a:rPr lang="cs-CZ" sz="2400" b="1" dirty="0"/>
              <a:t>písemná </a:t>
            </a:r>
            <a:r>
              <a:rPr lang="cs-CZ" sz="2400" dirty="0"/>
              <a:t>a musí být doručena druhé straně, jinak je neplatná</a:t>
            </a:r>
          </a:p>
          <a:p>
            <a:pPr lvl="0"/>
            <a:r>
              <a:rPr lang="cs-CZ" sz="2400" dirty="0"/>
              <a:t>pracovní poměr končí uplynutím </a:t>
            </a:r>
            <a:r>
              <a:rPr lang="cs-CZ" sz="2400" b="1" dirty="0"/>
              <a:t>výpovědní doby (</a:t>
            </a:r>
            <a:r>
              <a:rPr lang="cs-CZ" sz="2400" dirty="0"/>
              <a:t>2 měsíce), výpovědní doba začíná běžet prvním dnem kalendářního měsíce následujícího po doručení výpovědi</a:t>
            </a:r>
          </a:p>
          <a:p>
            <a:pPr lvl="0"/>
            <a:r>
              <a:rPr lang="cs-CZ" sz="2400" dirty="0"/>
              <a:t>výpověď lze se souhlasem druhé strany odvolat do doby, než uplyne výpovědní lhůta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4440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Výpověď ze strany zaměstnavatele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sz="2400" dirty="0" smtClean="0"/>
              <a:t>jen </a:t>
            </a:r>
            <a:r>
              <a:rPr lang="cs-CZ" sz="2400" dirty="0"/>
              <a:t>z důvodů výslovně uvedených v </a:t>
            </a:r>
            <a:r>
              <a:rPr lang="cs-CZ" sz="2400"/>
              <a:t>zákoníku </a:t>
            </a:r>
            <a:r>
              <a:rPr lang="cs-CZ" sz="2400" smtClean="0"/>
              <a:t>práce -   </a:t>
            </a:r>
            <a:r>
              <a:rPr lang="cs-CZ" sz="2400" dirty="0" smtClean="0"/>
              <a:t>neuspokojivé </a:t>
            </a:r>
            <a:r>
              <a:rPr lang="cs-CZ" sz="2400" dirty="0"/>
              <a:t>pracovní </a:t>
            </a:r>
            <a:r>
              <a:rPr lang="cs-CZ" sz="2400" dirty="0" smtClean="0"/>
              <a:t>výsledky</a:t>
            </a:r>
          </a:p>
          <a:p>
            <a:pPr marL="82296" lv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- </a:t>
            </a:r>
            <a:r>
              <a:rPr lang="cs-CZ" sz="2400" dirty="0"/>
              <a:t>porušování </a:t>
            </a:r>
            <a:r>
              <a:rPr lang="cs-CZ" sz="2400" dirty="0" smtClean="0"/>
              <a:t>pracovní kázně </a:t>
            </a:r>
          </a:p>
          <a:p>
            <a:pPr marL="82296" lv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- reorganizace podniku</a:t>
            </a:r>
          </a:p>
          <a:p>
            <a:pPr marL="82296" lv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- zánik podniku</a:t>
            </a:r>
          </a:p>
          <a:p>
            <a:pPr lvl="0">
              <a:buFont typeface="Arial" pitchFamily="34" charset="0"/>
              <a:buChar char="•"/>
            </a:pPr>
            <a:r>
              <a:rPr lang="cs-CZ" sz="2400" dirty="0" smtClean="0"/>
              <a:t>V</a:t>
            </a:r>
            <a:r>
              <a:rPr lang="cs-CZ" sz="2400" dirty="0"/>
              <a:t> případě výpovědi z organizačních důvodů náleží zaměstnanci </a:t>
            </a:r>
            <a:r>
              <a:rPr lang="cs-CZ" sz="2400" b="1" dirty="0"/>
              <a:t>odstupné</a:t>
            </a:r>
            <a:r>
              <a:rPr lang="cs-CZ" sz="2400" dirty="0"/>
              <a:t> dle délky jeho pracovního poměru</a:t>
            </a:r>
          </a:p>
          <a:p>
            <a:pPr lvl="0"/>
            <a:r>
              <a:rPr lang="cs-CZ" sz="2400" dirty="0"/>
              <a:t>zaměstnavatel nesmí dát výpověď </a:t>
            </a:r>
            <a:r>
              <a:rPr lang="cs-CZ" sz="2400" dirty="0" smtClean="0"/>
              <a:t>zaměstnanci</a:t>
            </a:r>
          </a:p>
          <a:p>
            <a:pPr marL="82296" lv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- </a:t>
            </a:r>
            <a:r>
              <a:rPr lang="cs-CZ" sz="2400" dirty="0"/>
              <a:t>na </a:t>
            </a:r>
            <a:r>
              <a:rPr lang="cs-CZ" sz="2400" dirty="0" smtClean="0"/>
              <a:t>nemocenské</a:t>
            </a:r>
          </a:p>
          <a:p>
            <a:pPr marL="82296" lv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- </a:t>
            </a:r>
            <a:r>
              <a:rPr lang="cs-CZ" sz="2400" dirty="0"/>
              <a:t>povolanému k výkonu vojenské </a:t>
            </a:r>
            <a:r>
              <a:rPr lang="cs-CZ" sz="2400" dirty="0" smtClean="0"/>
              <a:t>služby</a:t>
            </a:r>
          </a:p>
          <a:p>
            <a:pPr marL="82296" lv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- </a:t>
            </a:r>
            <a:r>
              <a:rPr lang="cs-CZ" sz="2400" dirty="0"/>
              <a:t>uvolněnému pro výkon veřejné </a:t>
            </a:r>
            <a:r>
              <a:rPr lang="cs-CZ" sz="2400" dirty="0" smtClean="0"/>
              <a:t>funkce</a:t>
            </a:r>
          </a:p>
          <a:p>
            <a:pPr marL="82296" lv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- </a:t>
            </a:r>
            <a:r>
              <a:rPr lang="cs-CZ" sz="2400" dirty="0"/>
              <a:t>těhotné zaměstnankyni a zaměstnankyni čerpající mateřskou </a:t>
            </a:r>
            <a:r>
              <a:rPr lang="cs-CZ" sz="2400" dirty="0" smtClean="0"/>
              <a:t>nebo rodičovskou dovolenou</a:t>
            </a:r>
            <a:endParaRPr lang="cs-CZ" sz="2400" dirty="0"/>
          </a:p>
          <a:p>
            <a:endParaRPr lang="cs-CZ" sz="2600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268760"/>
            <a:ext cx="1008112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524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Výpověď ze strany zaměstnance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buNone/>
            </a:pPr>
            <a:r>
              <a:rPr lang="cs-CZ" b="1" dirty="0" smtClean="0"/>
              <a:t>Zaměstnanec </a:t>
            </a:r>
            <a:r>
              <a:rPr lang="cs-CZ" dirty="0" smtClean="0"/>
              <a:t>může </a:t>
            </a:r>
            <a:r>
              <a:rPr lang="cs-CZ" dirty="0"/>
              <a:t>dát výpověď z jakéhokoliv důvodu nebo</a:t>
            </a:r>
            <a:r>
              <a:rPr lang="cs-CZ" b="1" dirty="0"/>
              <a:t> </a:t>
            </a:r>
            <a:r>
              <a:rPr lang="cs-CZ" dirty="0"/>
              <a:t>bez udání důvodů kdykoliv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3428999"/>
            <a:ext cx="3888432" cy="2376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586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Okamžité zrušení pracovního poměru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lvl="0" indent="0">
              <a:buNone/>
            </a:pPr>
            <a:r>
              <a:rPr lang="cs-CZ" sz="2400" dirty="0" smtClean="0"/>
              <a:t>Zaměstnanec </a:t>
            </a:r>
            <a:r>
              <a:rPr lang="cs-CZ" sz="2400" dirty="0"/>
              <a:t>i zaměstnavatel</a:t>
            </a:r>
            <a:r>
              <a:rPr lang="cs-CZ" sz="2400" b="1" dirty="0"/>
              <a:t> s okamžitými právními následky </a:t>
            </a:r>
            <a:r>
              <a:rPr lang="cs-CZ" sz="2400" dirty="0"/>
              <a:t>mohou</a:t>
            </a:r>
            <a:r>
              <a:rPr lang="cs-CZ" sz="2400" b="1" dirty="0"/>
              <a:t> ze závažných důvodů</a:t>
            </a:r>
            <a:r>
              <a:rPr lang="cs-CZ" sz="2400" dirty="0"/>
              <a:t> ukončit pracovní poměr</a:t>
            </a:r>
          </a:p>
          <a:p>
            <a:pPr lvl="0"/>
            <a:r>
              <a:rPr lang="cs-CZ" sz="2400" b="1" dirty="0"/>
              <a:t>Zaměstnavatel </a:t>
            </a:r>
            <a:r>
              <a:rPr lang="cs-CZ" sz="2400" dirty="0"/>
              <a:t>-</a:t>
            </a:r>
            <a:r>
              <a:rPr lang="cs-CZ" sz="2400" dirty="0" smtClean="0"/>
              <a:t> </a:t>
            </a:r>
            <a:r>
              <a:rPr lang="cs-CZ" sz="2400" dirty="0"/>
              <a:t>za úmyslný trestní čin, nebo </a:t>
            </a:r>
            <a:r>
              <a:rPr lang="cs-CZ" sz="2400" dirty="0" smtClean="0"/>
              <a:t>porušení </a:t>
            </a:r>
            <a:r>
              <a:rPr lang="cs-CZ" sz="2400" dirty="0"/>
              <a:t>pracovní </a:t>
            </a:r>
            <a:r>
              <a:rPr lang="cs-CZ" sz="2400" dirty="0" smtClean="0"/>
              <a:t>kázně </a:t>
            </a:r>
            <a:r>
              <a:rPr lang="cs-CZ" sz="2400" dirty="0"/>
              <a:t>zvláště hrubým </a:t>
            </a:r>
            <a:r>
              <a:rPr lang="cs-CZ" sz="2400" dirty="0" smtClean="0"/>
              <a:t>způsobem</a:t>
            </a:r>
          </a:p>
          <a:p>
            <a:pPr lvl="0"/>
            <a:endParaRPr lang="cs-CZ" sz="2400" dirty="0"/>
          </a:p>
          <a:p>
            <a:pPr lvl="0"/>
            <a:r>
              <a:rPr lang="cs-CZ" sz="2400" b="1" dirty="0" smtClean="0"/>
              <a:t>Zaměstnanec</a:t>
            </a:r>
            <a:r>
              <a:rPr lang="cs-CZ" sz="2400" dirty="0"/>
              <a:t> </a:t>
            </a:r>
            <a:r>
              <a:rPr lang="cs-CZ" sz="2400" dirty="0" smtClean="0"/>
              <a:t>- </a:t>
            </a:r>
            <a:r>
              <a:rPr lang="cs-CZ" sz="2400" dirty="0"/>
              <a:t>nemůže dále konat svou práci bez vážného ohrožení svého zdraví nebo pokud mu zaměstnavatel nevyplatil mzdu (do 15 dnů po termínu) a má nárok na odstupné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518207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Zrušení ve zkušební době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/>
              <a:t>zaměstnanec i </a:t>
            </a:r>
            <a:r>
              <a:rPr lang="cs-CZ" sz="2400" dirty="0" smtClean="0"/>
              <a:t>zaměstnavatel -</a:t>
            </a:r>
            <a:r>
              <a:rPr lang="cs-CZ" sz="2400" b="1" dirty="0" smtClean="0"/>
              <a:t> </a:t>
            </a:r>
            <a:r>
              <a:rPr lang="cs-CZ" sz="2400" b="1" dirty="0"/>
              <a:t>z jakéhokoliv důvodu nebo bez uvedení </a:t>
            </a:r>
            <a:r>
              <a:rPr lang="cs-CZ" sz="2400" b="1" dirty="0" smtClean="0"/>
              <a:t>důvodu</a:t>
            </a:r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oznámení o zrušení má být doručeno druhé straně </a:t>
            </a:r>
            <a:r>
              <a:rPr lang="cs-CZ" sz="2400" b="1" dirty="0"/>
              <a:t>písemně, </a:t>
            </a:r>
            <a:r>
              <a:rPr lang="cs-CZ" sz="2400" dirty="0"/>
              <a:t>zpravidla</a:t>
            </a:r>
            <a:r>
              <a:rPr lang="cs-CZ" sz="2400" b="1" dirty="0"/>
              <a:t> tři dny předem </a:t>
            </a:r>
            <a:endParaRPr lang="cs-CZ" sz="2400" b="1" dirty="0" smtClean="0"/>
          </a:p>
          <a:p>
            <a:pPr lvl="0"/>
            <a:endParaRPr lang="cs-CZ" sz="2400" dirty="0"/>
          </a:p>
          <a:p>
            <a:pPr lvl="0"/>
            <a:r>
              <a:rPr lang="cs-CZ" sz="2400" dirty="0"/>
              <a:t>tuto formu zrušení nelze použít, nebyla-li ve smlouvě zkušební doba písemně sjednána</a:t>
            </a:r>
          </a:p>
          <a:p>
            <a:pPr marL="82296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5795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67</TotalTime>
  <Words>316</Words>
  <Application>Microsoft Office PowerPoint</Application>
  <PresentationFormat>Předvádění na obrazovce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Slunovrat</vt:lpstr>
      <vt:lpstr>VY_32_INOVACE_LID_19 </vt:lpstr>
      <vt:lpstr>Obsah</vt:lpstr>
      <vt:lpstr>Způsoby ukončení pracovního poměru</vt:lpstr>
      <vt:lpstr>Dohoda</vt:lpstr>
      <vt:lpstr>Výpověď</vt:lpstr>
      <vt:lpstr>Výpověď ze strany zaměstnavatele</vt:lpstr>
      <vt:lpstr>Výpověď ze strany zaměstnance</vt:lpstr>
      <vt:lpstr>Okamžité zrušení pracovního poměru</vt:lpstr>
      <vt:lpstr>Zrušení ve zkušební době</vt:lpstr>
      <vt:lpstr>Další způsoby</vt:lpstr>
      <vt:lpstr>Dokumenty vydávané při ukončení pracovního poměru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VY_32_INOVACE_LID_19</dc:title>
  <dc:creator>pc</dc:creator>
  <cp:lastModifiedBy>pc</cp:lastModifiedBy>
  <cp:revision>9</cp:revision>
  <dcterms:created xsi:type="dcterms:W3CDTF">2013-02-27T21:29:37Z</dcterms:created>
  <dcterms:modified xsi:type="dcterms:W3CDTF">2013-03-01T09:46:44Z</dcterms:modified>
</cp:coreProperties>
</file>