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zine.cz/wp-content/uploads/2010/04/Dohoda-O-Provedeni-Prace.jpg" TargetMode="External"/><Relationship Id="rId2" Type="http://schemas.openxmlformats.org/officeDocument/2006/relationships/hyperlink" Target="http://www.alescenek.cz/content/catalog/sevt-409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eslovo.cz/wp-content/themes/freshnews/thumb.php?src=http://www.mateslovo.cz/wp-content/uploads/2009/04/business-01.jpg&amp;h=240&amp;w=540&amp;zc=1&amp;q=95" TargetMode="External"/><Relationship Id="rId4" Type="http://schemas.openxmlformats.org/officeDocument/2006/relationships/hyperlink" Target="http://www.superkariera.cz/poradna/wp-content/uploads/2008/05/pracovni-smlouv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                       </a:t>
            </a:r>
            <a:r>
              <a:rPr lang="cs-CZ" sz="1600" dirty="0" smtClean="0"/>
              <a:t>VY_32_INOVACE_LID_18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2780928"/>
            <a:ext cx="6355432" cy="821736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Pracovně-právní vztahy</a:t>
            </a:r>
          </a:p>
          <a:p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91503"/>
            <a:ext cx="6264696" cy="15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5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konat práci podle pokynů </a:t>
            </a:r>
            <a:r>
              <a:rPr lang="cs-CZ" sz="2400" dirty="0" smtClean="0"/>
              <a:t>zaměstnavatele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konat práci osobně a ve stanovené pracovní </a:t>
            </a:r>
            <a:r>
              <a:rPr lang="cs-CZ" sz="2400" dirty="0" smtClean="0"/>
              <a:t>době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dodržovat povinnosti, které mu vyplývají z pracovního poměru – pracovní kázeň.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312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omezena na 300 hodin za rok pro jednoho </a:t>
            </a:r>
            <a:r>
              <a:rPr lang="cs-CZ" sz="2400" dirty="0" smtClean="0"/>
              <a:t>zaměstnavatele</a:t>
            </a:r>
            <a:endParaRPr lang="cs-CZ" sz="2400" dirty="0"/>
          </a:p>
          <a:p>
            <a:pPr lvl="0"/>
            <a:r>
              <a:rPr lang="cs-CZ" sz="2400" dirty="0"/>
              <a:t>odměna vyplácená do výše 10 000 Kč nepodléhá odvodům pojistného na sociální a zdravotní pojištění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je povinnost uhradit daň z </a:t>
            </a:r>
            <a:r>
              <a:rPr lang="cs-CZ" sz="2400" dirty="0" smtClean="0"/>
              <a:t>příjmu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musí být uzavřena písemně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je vhodná pro krátkodobé brigády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40968"/>
            <a:ext cx="2520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9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maximálně v rozsahu nepřekračujícím v průměru polovinu stanovené týdenní pracovní </a:t>
            </a:r>
            <a:r>
              <a:rPr lang="cs-CZ" sz="2400" dirty="0" smtClean="0"/>
              <a:t>doby</a:t>
            </a:r>
            <a:endParaRPr lang="cs-CZ" sz="2400" dirty="0"/>
          </a:p>
          <a:p>
            <a:pPr lvl="0"/>
            <a:r>
              <a:rPr lang="cs-CZ" sz="2400" dirty="0" smtClean="0"/>
              <a:t>odvádí </a:t>
            </a:r>
            <a:r>
              <a:rPr lang="cs-CZ" sz="2400" dirty="0"/>
              <a:t>se zdravotní a sociální pojištění, daň z </a:t>
            </a:r>
            <a:r>
              <a:rPr lang="cs-CZ" sz="2400" dirty="0" smtClean="0"/>
              <a:t>příjmu</a:t>
            </a:r>
            <a:endParaRPr lang="cs-CZ" sz="2400" dirty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musí </a:t>
            </a:r>
            <a:r>
              <a:rPr lang="cs-CZ" sz="2400" dirty="0"/>
              <a:t>být uzavřena písemně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08920"/>
            <a:ext cx="295232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cs-CZ" sz="1600" dirty="0"/>
              <a:t>KLÍNSKÝ, Petr a Otto MÜNCH. </a:t>
            </a:r>
            <a:r>
              <a:rPr lang="cs-CZ" sz="1600" i="1" dirty="0"/>
              <a:t>Ekonomika pro obchodní akademie a ostatní střední školy1. </a:t>
            </a:r>
            <a:r>
              <a:rPr lang="cs-CZ" sz="1600" dirty="0"/>
              <a:t>Praha: EDUKO, 2012. ISBN 978-80-87204-55-9.</a:t>
            </a:r>
          </a:p>
          <a:p>
            <a:pPr marL="82296" indent="0">
              <a:buNone/>
            </a:pPr>
            <a:r>
              <a:rPr lang="cs-CZ" sz="1600" dirty="0"/>
              <a:t>KLÍNSKÝ, Petr a Otto MÜNCH. </a:t>
            </a:r>
            <a:r>
              <a:rPr lang="cs-CZ" sz="1600" i="1" dirty="0"/>
              <a:t>Ekonomika pro obchodní akademie a ostatní střední školy2. </a:t>
            </a:r>
            <a:r>
              <a:rPr lang="cs-CZ" sz="1600" dirty="0"/>
              <a:t>Praha: EDUKO, 2012. ISBN 978-80-87204-60-3.</a:t>
            </a:r>
          </a:p>
          <a:p>
            <a:pPr marL="82296" indent="0">
              <a:buNone/>
            </a:pPr>
            <a:r>
              <a:rPr lang="cs-CZ" sz="1600" dirty="0"/>
              <a:t>ŠVARCOVÁ, Jena. </a:t>
            </a:r>
            <a:r>
              <a:rPr lang="cs-CZ" sz="1600" i="1" dirty="0"/>
              <a:t>Ekonomie: stručný přehled : teorie a praxe aktuálně a v souvislostech:  učebnice : [2012/2013]</a:t>
            </a:r>
            <a:r>
              <a:rPr lang="cs-CZ" sz="1600" dirty="0"/>
              <a:t>. Zlín: CEED, 2012, 303 s. ISBN 978-80-87301-16-6.</a:t>
            </a:r>
          </a:p>
          <a:p>
            <a:pPr marL="82296" indent="0">
              <a:buNone/>
            </a:pPr>
            <a:r>
              <a:rPr lang="it-IT" sz="1600" dirty="0" smtClean="0"/>
              <a:t>Dohoda </a:t>
            </a:r>
            <a:r>
              <a:rPr lang="it-IT" sz="1600" dirty="0"/>
              <a:t>o pracovní činnosti. In: [online]. [cit. 2013-02-27]. Dostupné z: </a:t>
            </a:r>
            <a:r>
              <a:rPr lang="it-IT" sz="1600" dirty="0">
                <a:hlinkClick r:id="rId2"/>
              </a:rPr>
              <a:t>http://</a:t>
            </a:r>
            <a:r>
              <a:rPr lang="it-IT" sz="1600" dirty="0" smtClean="0">
                <a:hlinkClick r:id="rId2"/>
              </a:rPr>
              <a:t>www.alescenek.cz/content/catalog/sevt-409.jpg</a:t>
            </a:r>
            <a:endParaRPr lang="cs-CZ" sz="1600" dirty="0"/>
          </a:p>
          <a:p>
            <a:pPr marL="82296" indent="0">
              <a:buNone/>
            </a:pPr>
            <a:r>
              <a:rPr lang="it-IT" sz="1600" dirty="0"/>
              <a:t>Dohoda o provedení práce. In: [online]. [cit. 2013-02-27]. Dostupné z: </a:t>
            </a:r>
            <a:r>
              <a:rPr lang="it-IT" sz="1600" dirty="0">
                <a:hlinkClick r:id="rId3"/>
              </a:rPr>
              <a:t>http://</a:t>
            </a:r>
            <a:r>
              <a:rPr lang="it-IT" sz="1600" dirty="0" smtClean="0">
                <a:hlinkClick r:id="rId3"/>
              </a:rPr>
              <a:t>www.topzine.cz/wp-content/uploads/2010/04/Dohoda-O-Provedeni-Prace.jpg</a:t>
            </a:r>
            <a:r>
              <a:rPr lang="cs-CZ" sz="1600" dirty="0"/>
              <a:t> </a:t>
            </a:r>
          </a:p>
          <a:p>
            <a:pPr marL="82296" indent="0">
              <a:buNone/>
            </a:pPr>
            <a:r>
              <a:rPr lang="cs-CZ" sz="1600" dirty="0"/>
              <a:t>Pracovní smlouva. In: [online]. [cit. 2013-02-27]. Dostupné z: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www.superkariera.cz/poradna/wp-content/uploads/2008/05/pracovni-smlouva.jpg</a:t>
            </a:r>
            <a:endParaRPr lang="cs-CZ" sz="1600" dirty="0"/>
          </a:p>
          <a:p>
            <a:pPr marL="82296" indent="0">
              <a:buNone/>
            </a:pPr>
            <a:r>
              <a:rPr lang="cs-CZ" sz="1600" dirty="0"/>
              <a:t> </a:t>
            </a:r>
            <a:r>
              <a:rPr lang="cs-CZ" sz="1600" dirty="0"/>
              <a:t>Zaměstnanci. In: [online]. [cit. 2013-02-27]. Dostupné z: </a:t>
            </a:r>
            <a:r>
              <a:rPr lang="cs-CZ" sz="1600" u="sng" dirty="0">
                <a:hlinkClick r:id="rId5"/>
              </a:rPr>
              <a:t>http://www.mateslovo.cz/wp-content/themes/freshnews/thumb.php?src=http://www.mateslovo.cz/wp-content/uploads/2009/04/business-01.jpg&amp;h=240&amp;w=540&amp;zc=1&amp;q=95</a:t>
            </a:r>
            <a:endParaRPr lang="cs-CZ" sz="1600" dirty="0"/>
          </a:p>
          <a:p>
            <a:pPr marL="82296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63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Pracovně-právní vztah</a:t>
            </a:r>
          </a:p>
          <a:p>
            <a:r>
              <a:rPr lang="cs-CZ" dirty="0" smtClean="0"/>
              <a:t>Zaměstnanec a zaměstnavatel</a:t>
            </a:r>
          </a:p>
          <a:p>
            <a:r>
              <a:rPr lang="cs-CZ" dirty="0" smtClean="0"/>
              <a:t>Vznik pracovního poměru</a:t>
            </a:r>
          </a:p>
          <a:p>
            <a:r>
              <a:rPr lang="cs-CZ" dirty="0" smtClean="0"/>
              <a:t>Pracovní smlouva</a:t>
            </a:r>
          </a:p>
          <a:p>
            <a:r>
              <a:rPr lang="cs-CZ" dirty="0" smtClean="0"/>
              <a:t>Povinnosti zaměstnavatele</a:t>
            </a:r>
          </a:p>
          <a:p>
            <a:r>
              <a:rPr lang="cs-CZ" dirty="0" smtClean="0"/>
              <a:t>Povinnosti zaměstnance</a:t>
            </a:r>
          </a:p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27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Pracovně-právní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Vztahy týkající se práce, tedy vztahy mezi zaměstnavateli a zaměstnanci jsou upraveny řadou zákonů, které tvoří tzv. </a:t>
            </a:r>
            <a:r>
              <a:rPr lang="cs-CZ" sz="2400" b="1" dirty="0"/>
              <a:t>pracovní právo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dirty="0"/>
          </a:p>
          <a:p>
            <a:r>
              <a:rPr lang="cs-CZ" sz="2400" dirty="0"/>
              <a:t>Základní právní normou je </a:t>
            </a:r>
            <a:r>
              <a:rPr lang="cs-CZ" sz="2400" b="1" dirty="0"/>
              <a:t>zákoník práce.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36912"/>
            <a:ext cx="1656183" cy="206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6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Pracovně-právní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Pracovně-právní vztah může mít podobu</a:t>
            </a:r>
            <a:r>
              <a:rPr lang="cs-CZ" b="1" dirty="0" smtClean="0"/>
              <a:t>:</a:t>
            </a:r>
          </a:p>
          <a:p>
            <a:pPr marL="82296" indent="0">
              <a:buNone/>
            </a:pPr>
            <a:endParaRPr lang="cs-CZ" dirty="0"/>
          </a:p>
          <a:p>
            <a:r>
              <a:rPr lang="cs-CZ" b="1" dirty="0"/>
              <a:t>1</a:t>
            </a:r>
            <a:r>
              <a:rPr lang="cs-CZ" b="1" dirty="0" smtClean="0"/>
              <a:t>. </a:t>
            </a:r>
            <a:r>
              <a:rPr lang="cs-CZ" b="1" dirty="0"/>
              <a:t>Pracovního poměru 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2. Dohody o pracích konaných mimo pracovní poměr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73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a zaměstnavatel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Zaměstnanec – </a:t>
            </a:r>
            <a:r>
              <a:rPr lang="cs-CZ" sz="2400" dirty="0" smtClean="0"/>
              <a:t>pouze </a:t>
            </a:r>
            <a:r>
              <a:rPr lang="cs-CZ" sz="2400" b="1" dirty="0" smtClean="0"/>
              <a:t>fyzická osoba</a:t>
            </a:r>
            <a:r>
              <a:rPr lang="cs-CZ" sz="2400" dirty="0" smtClean="0"/>
              <a:t>, způsobilost fyzické osoby být zaměstnancem vzniká dosažením 15 let věku po ukončení povinné školní docházky</a:t>
            </a:r>
          </a:p>
          <a:p>
            <a:r>
              <a:rPr lang="cs-CZ" sz="2400" b="1" dirty="0"/>
              <a:t>Zaměstnavatel – právnická nebo fyzická osoba</a:t>
            </a:r>
            <a:r>
              <a:rPr lang="cs-CZ" sz="2400" dirty="0"/>
              <a:t>. Zaměstnavatel řídí práci, zajišťuje pracovní nástroje, suroviny, budovy, odebírá výsledky práce (výrobky) a nese podnikatelské riziko.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365104"/>
            <a:ext cx="496855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Z</a:t>
            </a:r>
            <a:r>
              <a:rPr lang="cs-CZ" dirty="0" smtClean="0"/>
              <a:t>působy </a:t>
            </a:r>
            <a:r>
              <a:rPr lang="cs-CZ" dirty="0"/>
              <a:t>vzniku:</a:t>
            </a:r>
          </a:p>
          <a:p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b="1" dirty="0"/>
              <a:t>pracovní smlouvy </a:t>
            </a:r>
            <a:r>
              <a:rPr lang="cs-CZ" dirty="0"/>
              <a:t>– nejběžnější </a:t>
            </a:r>
            <a:r>
              <a:rPr lang="cs-CZ" dirty="0" smtClean="0"/>
              <a:t>způsob</a:t>
            </a:r>
          </a:p>
          <a:p>
            <a:endParaRPr lang="cs-CZ" dirty="0"/>
          </a:p>
          <a:p>
            <a:r>
              <a:rPr lang="cs-CZ" b="1" dirty="0" smtClean="0"/>
              <a:t>jmenováním</a:t>
            </a:r>
            <a:r>
              <a:rPr lang="cs-CZ" dirty="0" smtClean="0"/>
              <a:t> </a:t>
            </a:r>
            <a:r>
              <a:rPr lang="cs-CZ" dirty="0"/>
              <a:t>– předseda představenstva, soudci, ředitel školy, významná řídící </a:t>
            </a:r>
            <a:r>
              <a:rPr lang="cs-CZ" dirty="0" smtClean="0"/>
              <a:t>místa</a:t>
            </a:r>
          </a:p>
          <a:p>
            <a:endParaRPr lang="cs-CZ" dirty="0"/>
          </a:p>
          <a:p>
            <a:r>
              <a:rPr lang="cs-CZ" b="1" dirty="0" smtClean="0"/>
              <a:t>volbou</a:t>
            </a:r>
            <a:r>
              <a:rPr lang="cs-CZ" dirty="0" smtClean="0"/>
              <a:t> </a:t>
            </a:r>
            <a:r>
              <a:rPr lang="cs-CZ" dirty="0"/>
              <a:t>– zvolení poslanci, řídící pracovníci družstev, starosta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35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sz="2400" b="1" dirty="0"/>
              <a:t>Pracovní smlouva – </a:t>
            </a:r>
            <a:r>
              <a:rPr lang="cs-CZ" sz="2400" dirty="0"/>
              <a:t>musí být </a:t>
            </a:r>
            <a:r>
              <a:rPr lang="cs-CZ" sz="2400" b="1" dirty="0" smtClean="0"/>
              <a:t>písemná</a:t>
            </a:r>
            <a:r>
              <a:rPr lang="cs-CZ" sz="2400" b="1" dirty="0"/>
              <a:t> </a:t>
            </a:r>
            <a:r>
              <a:rPr lang="cs-CZ" sz="2400" dirty="0"/>
              <a:t>a</a:t>
            </a:r>
            <a:r>
              <a:rPr lang="cs-CZ" sz="2400" dirty="0" smtClean="0"/>
              <a:t> </a:t>
            </a:r>
            <a:r>
              <a:rPr lang="cs-CZ" sz="2400" b="1" dirty="0" smtClean="0"/>
              <a:t>obsahuje:</a:t>
            </a:r>
          </a:p>
          <a:p>
            <a:pPr marL="82296" indent="0">
              <a:buNone/>
            </a:pPr>
            <a:r>
              <a:rPr lang="cs-CZ" sz="2400" b="1" dirty="0"/>
              <a:t>a) podstatné náležitosti – </a:t>
            </a:r>
            <a:r>
              <a:rPr lang="cs-CZ" sz="2400" dirty="0"/>
              <a:t>bez nich je neplatná</a:t>
            </a:r>
          </a:p>
          <a:p>
            <a:pPr lvl="0"/>
            <a:r>
              <a:rPr lang="cs-CZ" sz="2400" dirty="0"/>
              <a:t>druh práce </a:t>
            </a:r>
          </a:p>
          <a:p>
            <a:pPr lvl="0"/>
            <a:r>
              <a:rPr lang="cs-CZ" sz="2400" dirty="0"/>
              <a:t>místo výkonu práce </a:t>
            </a:r>
          </a:p>
          <a:p>
            <a:pPr lvl="0"/>
            <a:r>
              <a:rPr lang="cs-CZ" sz="2400" dirty="0"/>
              <a:t>den nástupu do práce </a:t>
            </a:r>
            <a:endParaRPr lang="cs-CZ" sz="2400" dirty="0" smtClean="0"/>
          </a:p>
          <a:p>
            <a:pPr marL="82296" indent="0">
              <a:buNone/>
            </a:pPr>
            <a:r>
              <a:rPr lang="cs-CZ" sz="2400" b="1" dirty="0"/>
              <a:t>b) ostatní náležitosti </a:t>
            </a:r>
            <a:r>
              <a:rPr lang="cs-CZ" sz="2400" dirty="0"/>
              <a:t>– nemusejí být uvedeny přímo v pracovní smlouvě, ale musejí být samozřejmě také sjednány písemně – sjednání mzdy a způsobu jejího vyplácení, stanovení pracovní doby, ujednání o dovolené a způsobu jejího čerpání atd.</a:t>
            </a:r>
          </a:p>
          <a:p>
            <a:pPr lvl="0"/>
            <a:endParaRPr lang="cs-CZ" sz="2400" dirty="0"/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4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Pracovní smlouva může být uzavřena na dobu </a:t>
            </a:r>
            <a:r>
              <a:rPr lang="cs-CZ" sz="2400" b="1" dirty="0"/>
              <a:t>určitou či neurčitou </a:t>
            </a:r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V pracovní smlouvě může být také </a:t>
            </a:r>
            <a:r>
              <a:rPr lang="cs-CZ" sz="2400" dirty="0" smtClean="0"/>
              <a:t>dohodnuta</a:t>
            </a:r>
            <a:r>
              <a:rPr lang="cs-CZ" sz="2400" b="1" dirty="0"/>
              <a:t> </a:t>
            </a:r>
            <a:r>
              <a:rPr lang="cs-CZ" sz="2400" b="1" dirty="0" smtClean="0"/>
              <a:t>zkušební </a:t>
            </a:r>
            <a:r>
              <a:rPr lang="cs-CZ" sz="2400" b="1" dirty="0"/>
              <a:t>doba </a:t>
            </a:r>
            <a:r>
              <a:rPr lang="cs-CZ" sz="2400" b="1" dirty="0" smtClean="0"/>
              <a:t>– </a:t>
            </a:r>
            <a:r>
              <a:rPr lang="cs-CZ" sz="2400" dirty="0" smtClean="0"/>
              <a:t>nesmí </a:t>
            </a:r>
            <a:r>
              <a:rPr lang="cs-CZ" sz="2400" dirty="0"/>
              <a:t>být delší než 3</a:t>
            </a:r>
            <a:r>
              <a:rPr lang="cs-CZ" sz="2400" dirty="0" smtClean="0"/>
              <a:t> </a:t>
            </a:r>
            <a:r>
              <a:rPr lang="cs-CZ" sz="2400" dirty="0"/>
              <a:t>měsíce, u vedoucích pracovníků 6 </a:t>
            </a:r>
            <a:r>
              <a:rPr lang="cs-CZ" sz="2400" dirty="0" smtClean="0"/>
              <a:t>měsíců, </a:t>
            </a:r>
            <a:r>
              <a:rPr lang="cs-CZ" sz="2400" dirty="0"/>
              <a:t>m</a:t>
            </a:r>
            <a:r>
              <a:rPr lang="cs-CZ" sz="2400" dirty="0" smtClean="0"/>
              <a:t>usí </a:t>
            </a:r>
            <a:r>
              <a:rPr lang="cs-CZ" sz="2400" dirty="0"/>
              <a:t>být sjednána </a:t>
            </a:r>
            <a:r>
              <a:rPr lang="cs-CZ" sz="2400" dirty="0" smtClean="0"/>
              <a:t>písemně</a:t>
            </a:r>
          </a:p>
          <a:p>
            <a:r>
              <a:rPr lang="cs-CZ" sz="2400" dirty="0" smtClean="0"/>
              <a:t>Během této doby může zaměstnanec i zaměstnavatel od pracovní smlouvy odstoupit bez udání důvodu</a:t>
            </a:r>
            <a:endParaRPr lang="cs-CZ" sz="2400" dirty="0"/>
          </a:p>
          <a:p>
            <a:endParaRPr lang="cs-CZ" sz="31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276872"/>
            <a:ext cx="36004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přidělovat zaměstnanci práci podle pracovní </a:t>
            </a:r>
            <a:r>
              <a:rPr lang="cs-CZ" sz="2400" dirty="0" smtClean="0"/>
              <a:t>smlouvy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platit mu za vykonanou práci </a:t>
            </a:r>
            <a:r>
              <a:rPr lang="cs-CZ" sz="2400" dirty="0" smtClean="0"/>
              <a:t>mzdu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vytvářet podmínky pro plnění jeho pracovních </a:t>
            </a:r>
            <a:r>
              <a:rPr lang="cs-CZ" sz="2400" dirty="0" smtClean="0"/>
              <a:t>úkolů</a:t>
            </a:r>
          </a:p>
          <a:p>
            <a:pPr lvl="0"/>
            <a:endParaRPr lang="cs-CZ" sz="2400" dirty="0"/>
          </a:p>
          <a:p>
            <a:r>
              <a:rPr lang="cs-CZ" sz="2400" dirty="0"/>
              <a:t>dodržovat ostatní pracovní podmínky stanovené právními předpisy, smlouvou nebo vnitřním předpisem</a:t>
            </a:r>
          </a:p>
        </p:txBody>
      </p:sp>
    </p:spTree>
    <p:extLst>
      <p:ext uri="{BB962C8B-B14F-4D97-AF65-F5344CB8AC3E}">
        <p14:creationId xmlns:p14="http://schemas.microsoft.com/office/powerpoint/2010/main" val="293784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366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                            VY_32_INOVACE_LID_18 </vt:lpstr>
      <vt:lpstr>Obsah</vt:lpstr>
      <vt:lpstr>Pracovně-právní vztah</vt:lpstr>
      <vt:lpstr>Pracovně-právní vztah</vt:lpstr>
      <vt:lpstr>Zaměstnanec a zaměstnavatel</vt:lpstr>
      <vt:lpstr>Vznik pracovního poměru</vt:lpstr>
      <vt:lpstr>Pracovní smlouva</vt:lpstr>
      <vt:lpstr>Pracovní smlouva</vt:lpstr>
      <vt:lpstr>Povinnosti zaměstnavatele</vt:lpstr>
      <vt:lpstr>Povinnosti zaměstnance</vt:lpstr>
      <vt:lpstr>Dohoda o provedení práce</vt:lpstr>
      <vt:lpstr>Dohoda o pracovní činnosti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VY_32_INOVACE_LID_18</dc:title>
  <dc:creator>pc</dc:creator>
  <cp:lastModifiedBy>pc</cp:lastModifiedBy>
  <cp:revision>11</cp:revision>
  <dcterms:created xsi:type="dcterms:W3CDTF">2013-02-27T19:34:25Z</dcterms:created>
  <dcterms:modified xsi:type="dcterms:W3CDTF">2013-03-01T09:41:33Z</dcterms:modified>
</cp:coreProperties>
</file>