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5" r:id="rId5"/>
    <p:sldId id="270" r:id="rId6"/>
    <p:sldId id="271" r:id="rId7"/>
    <p:sldId id="266" r:id="rId8"/>
    <p:sldId id="268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4FDDF"/>
    <a:srgbClr val="990000"/>
    <a:srgbClr val="3366FF"/>
    <a:srgbClr val="422C16"/>
    <a:srgbClr val="0C788E"/>
    <a:srgbClr val="025198"/>
    <a:srgbClr val="000099"/>
    <a:srgbClr val="1C1C1C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171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6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E8581-0443-4882-8871-D17B3A19E525}" type="datetimeFigureOut">
              <a:rPr lang="cs-CZ" smtClean="0"/>
              <a:t>29.11.2013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8CAB1-2D31-4021-B767-B9889BBCD1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136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F434-8BE4-4208-A27E-B9B0B17D62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5.bin"/><Relationship Id="rId3" Type="http://schemas.openxmlformats.org/officeDocument/2006/relationships/image" Target="../media/image20.png"/><Relationship Id="rId21" Type="http://schemas.openxmlformats.org/officeDocument/2006/relationships/image" Target="../media/image18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3.wmf"/><Relationship Id="rId5" Type="http://schemas.openxmlformats.org/officeDocument/2006/relationships/image" Target="../media/image6.wmf"/><Relationship Id="rId15" Type="http://schemas.openxmlformats.org/officeDocument/2006/relationships/image" Target="../media/image15.wmf"/><Relationship Id="rId23" Type="http://schemas.openxmlformats.org/officeDocument/2006/relationships/image" Target="../media/image19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3.bin"/><Relationship Id="rId22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ovnice.kosanet.cz/reseni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Rovnice a nerovnice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sz="2800" dirty="0">
                <a:solidFill>
                  <a:schemeClr val="bg1"/>
                </a:solidFill>
              </a:rPr>
              <a:t>Soustava </a:t>
            </a:r>
            <a:r>
              <a:rPr lang="cs-CZ" sz="2800" dirty="0" smtClean="0">
                <a:solidFill>
                  <a:schemeClr val="bg1"/>
                </a:solidFill>
              </a:rPr>
              <a:t>lineární a </a:t>
            </a:r>
            <a:r>
              <a:rPr lang="cs-CZ" sz="2800" dirty="0">
                <a:solidFill>
                  <a:schemeClr val="bg1"/>
                </a:solidFill>
              </a:rPr>
              <a:t>kvadratické </a:t>
            </a:r>
            <a:r>
              <a:rPr lang="cs-CZ" sz="2800" dirty="0" smtClean="0">
                <a:solidFill>
                  <a:schemeClr val="bg1"/>
                </a:solidFill>
              </a:rPr>
              <a:t>rovnice</a:t>
            </a:r>
            <a:endParaRPr lang="es-ES" sz="2800" dirty="0">
              <a:solidFill>
                <a:schemeClr val="bg1"/>
              </a:solidFill>
            </a:endParaRPr>
          </a:p>
          <a:p>
            <a:pPr eaLnBrk="1" hangingPunct="1"/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383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VY_32_INOVACE_RONE_18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Soustava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686800" cy="4525962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400" dirty="0" smtClean="0"/>
              <a:t>je tvořena </a:t>
            </a:r>
            <a:r>
              <a:rPr lang="cs-CZ" sz="2400" dirty="0"/>
              <a:t>lineární a </a:t>
            </a:r>
            <a:r>
              <a:rPr lang="cs-CZ" sz="2400" dirty="0" smtClean="0"/>
              <a:t>kvadratickou rovnicí se dvěma neznámými, které platí zároveň</a:t>
            </a:r>
            <a:r>
              <a:rPr lang="cs-CZ" sz="2800" dirty="0" smtClean="0"/>
              <a:t>	</a:t>
            </a:r>
          </a:p>
          <a:p>
            <a:pPr marL="0" indent="0">
              <a:buNone/>
            </a:pPr>
            <a:r>
              <a:rPr lang="cs-CZ" sz="2800" dirty="0" smtClean="0"/>
              <a:t>	</a:t>
            </a:r>
          </a:p>
          <a:p>
            <a:pPr marL="0" indent="0">
              <a:buNone/>
            </a:pPr>
            <a:r>
              <a:rPr lang="cs-CZ" sz="2800" i="1" dirty="0"/>
              <a:t>	</a:t>
            </a:r>
            <a:r>
              <a:rPr lang="cs-CZ" sz="2800" i="1" dirty="0" smtClean="0"/>
              <a:t>		</a:t>
            </a:r>
            <a:r>
              <a:rPr lang="cs-CZ" sz="2600" i="1" dirty="0" smtClean="0"/>
              <a:t>L </a:t>
            </a:r>
            <a:r>
              <a:rPr lang="cs-CZ" sz="2600" i="1" baseline="-25000" dirty="0" smtClean="0"/>
              <a:t>1</a:t>
            </a:r>
            <a:r>
              <a:rPr lang="cs-CZ" sz="2600" i="1" dirty="0" smtClean="0"/>
              <a:t>(x) =</a:t>
            </a:r>
            <a:r>
              <a:rPr lang="cs-CZ" sz="2600" dirty="0" smtClean="0"/>
              <a:t> </a:t>
            </a:r>
            <a:r>
              <a:rPr lang="cs-CZ" sz="2600" i="1" dirty="0" smtClean="0"/>
              <a:t>P</a:t>
            </a:r>
            <a:r>
              <a:rPr lang="cs-CZ" sz="2600" i="1" baseline="-25000" dirty="0"/>
              <a:t>1 </a:t>
            </a:r>
            <a:r>
              <a:rPr lang="cs-CZ" sz="2600" i="1" dirty="0" smtClean="0"/>
              <a:t>(x) 	</a:t>
            </a:r>
          </a:p>
          <a:p>
            <a:pPr marL="0" indent="0">
              <a:buNone/>
            </a:pPr>
            <a:r>
              <a:rPr lang="cs-CZ" sz="2600" i="1" dirty="0" smtClean="0"/>
              <a:t>		</a:t>
            </a:r>
            <a:r>
              <a:rPr lang="cs-CZ" sz="2600" dirty="0" smtClean="0">
                <a:sym typeface="Symbol"/>
              </a:rPr>
              <a:t></a:t>
            </a:r>
            <a:r>
              <a:rPr lang="cs-CZ" sz="2600" i="1" dirty="0" smtClean="0"/>
              <a:t>	L</a:t>
            </a:r>
            <a:r>
              <a:rPr lang="cs-CZ" sz="2600" i="1" baseline="-25000" dirty="0" smtClean="0"/>
              <a:t>2 </a:t>
            </a:r>
            <a:r>
              <a:rPr lang="cs-CZ" sz="2600" i="1" dirty="0" smtClean="0"/>
              <a:t>(x) =</a:t>
            </a:r>
            <a:r>
              <a:rPr lang="cs-CZ" sz="2600" dirty="0" smtClean="0"/>
              <a:t> </a:t>
            </a:r>
            <a:r>
              <a:rPr lang="cs-CZ" sz="2600" i="1" dirty="0" smtClean="0"/>
              <a:t>P</a:t>
            </a:r>
            <a:r>
              <a:rPr lang="cs-CZ" sz="2600" i="1" baseline="-25000" dirty="0" smtClean="0"/>
              <a:t>2 </a:t>
            </a:r>
            <a:r>
              <a:rPr lang="cs-CZ" sz="2600" i="1" dirty="0" smtClean="0"/>
              <a:t>(x)</a:t>
            </a:r>
          </a:p>
          <a:p>
            <a:pPr marL="0" indent="0" algn="ctr">
              <a:buNone/>
            </a:pPr>
            <a:r>
              <a:rPr lang="cs-CZ" sz="2600" i="1" dirty="0"/>
              <a:t>	</a:t>
            </a:r>
            <a:r>
              <a:rPr lang="cs-CZ" sz="2600" i="1" dirty="0" smtClean="0"/>
              <a:t>		</a:t>
            </a:r>
            <a:r>
              <a:rPr lang="cs-CZ" sz="2800" i="1" dirty="0" smtClean="0"/>
              <a:t>		</a:t>
            </a:r>
            <a:r>
              <a:rPr lang="cs-CZ" sz="2800" b="1" dirty="0" smtClean="0"/>
              <a:t>	</a:t>
            </a:r>
            <a:endParaRPr lang="cs-CZ" sz="2800" b="1" dirty="0"/>
          </a:p>
          <a:p>
            <a:pPr marL="0" indent="0">
              <a:buNone/>
            </a:pPr>
            <a:r>
              <a:rPr lang="cs-CZ" sz="2800" b="1" dirty="0" smtClean="0"/>
              <a:t>	</a:t>
            </a:r>
            <a:r>
              <a:rPr lang="cs-CZ" sz="2200" b="1" dirty="0" smtClean="0"/>
              <a:t>Příklad:</a:t>
            </a:r>
            <a:r>
              <a:rPr lang="cs-CZ" sz="2800" b="1" dirty="0" smtClean="0"/>
              <a:t>	</a:t>
            </a:r>
            <a:r>
              <a:rPr lang="cs-CZ" sz="2400" b="1" i="1" dirty="0" smtClean="0">
                <a:solidFill>
                  <a:srgbClr val="00B0F0"/>
                </a:solidFill>
              </a:rPr>
              <a:t>3x</a:t>
            </a:r>
            <a:r>
              <a:rPr lang="cs-CZ" sz="2400" b="1" baseline="30000" dirty="0" smtClean="0">
                <a:solidFill>
                  <a:srgbClr val="00B0F0"/>
                </a:solidFill>
              </a:rPr>
              <a:t>2</a:t>
            </a:r>
            <a:r>
              <a:rPr lang="cs-CZ" sz="2400" b="1" i="1" dirty="0" smtClean="0">
                <a:solidFill>
                  <a:srgbClr val="00B0F0"/>
                </a:solidFill>
              </a:rPr>
              <a:t> </a:t>
            </a:r>
            <a:r>
              <a:rPr lang="cs-CZ" sz="2400" b="1" i="1" dirty="0">
                <a:solidFill>
                  <a:srgbClr val="00B0F0"/>
                </a:solidFill>
              </a:rPr>
              <a:t>+</a:t>
            </a:r>
            <a:r>
              <a:rPr lang="cs-CZ" sz="2400" b="1" i="1" dirty="0" smtClean="0">
                <a:solidFill>
                  <a:srgbClr val="00B0F0"/>
                </a:solidFill>
              </a:rPr>
              <a:t> 6 </a:t>
            </a:r>
            <a:r>
              <a:rPr lang="cs-CZ" sz="2400" b="1" i="1" dirty="0">
                <a:solidFill>
                  <a:srgbClr val="00B0F0"/>
                </a:solidFill>
                <a:sym typeface="Symbol"/>
              </a:rPr>
              <a:t>=</a:t>
            </a:r>
            <a:r>
              <a:rPr lang="cs-CZ" sz="2400" b="1" i="1" dirty="0" smtClean="0">
                <a:solidFill>
                  <a:srgbClr val="00B0F0"/>
                </a:solidFill>
                <a:sym typeface="Symbol"/>
              </a:rPr>
              <a:t> 10 + 2y</a:t>
            </a:r>
            <a:endParaRPr lang="cs-CZ" sz="2400" b="1" i="1" dirty="0" smtClean="0">
              <a:solidFill>
                <a:srgbClr val="00B0F0"/>
              </a:solidFill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sz="2400" dirty="0" smtClean="0"/>
              <a:t>			   </a:t>
            </a:r>
            <a:r>
              <a:rPr lang="cs-CZ" sz="2400" b="1" i="1" dirty="0" smtClean="0">
                <a:solidFill>
                  <a:srgbClr val="00B0F0"/>
                </a:solidFill>
              </a:rPr>
              <a:t>x </a:t>
            </a:r>
            <a:r>
              <a:rPr lang="cs-CZ" sz="2400" b="1" i="1" dirty="0">
                <a:solidFill>
                  <a:srgbClr val="00B0F0"/>
                </a:solidFill>
              </a:rPr>
              <a:t>+ </a:t>
            </a:r>
            <a:r>
              <a:rPr lang="cs-CZ" sz="2400" b="1" i="1" dirty="0" smtClean="0">
                <a:solidFill>
                  <a:srgbClr val="00B0F0"/>
                </a:solidFill>
              </a:rPr>
              <a:t>y </a:t>
            </a:r>
            <a:r>
              <a:rPr lang="cs-CZ" sz="2400" b="1" i="1" dirty="0">
                <a:solidFill>
                  <a:srgbClr val="00B0F0"/>
                </a:solidFill>
                <a:sym typeface="Symbol"/>
              </a:rPr>
              <a:t>= 10 </a:t>
            </a:r>
            <a:endParaRPr lang="cs-CZ" sz="2400" b="1" i="1" dirty="0">
              <a:solidFill>
                <a:srgbClr val="00B0F0"/>
              </a:solidFill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  <a:defRPr/>
            </a:pPr>
            <a:endParaRPr lang="cs-CZ" sz="2400" dirty="0" smtClean="0"/>
          </a:p>
          <a:p>
            <a:pPr marL="0" indent="0" eaLnBrk="1" hangingPunct="1"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soustavy rovnic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686800" cy="4525962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 b="1" dirty="0"/>
              <a:t>Řešit soustavu </a:t>
            </a:r>
            <a:r>
              <a:rPr lang="cs-CZ" altLang="cs-CZ" sz="2400" dirty="0" smtClean="0"/>
              <a:t>dvou </a:t>
            </a:r>
            <a:r>
              <a:rPr lang="cs-CZ" altLang="cs-CZ" sz="2400" dirty="0"/>
              <a:t>rovnic se dvěma neznámými   </a:t>
            </a:r>
            <a:r>
              <a:rPr lang="cs-CZ" altLang="cs-CZ" sz="2400" i="1" dirty="0">
                <a:solidFill>
                  <a:srgbClr val="FF3300"/>
                </a:solidFill>
              </a:rPr>
              <a:t>x, y</a:t>
            </a:r>
            <a:r>
              <a:rPr lang="cs-CZ" altLang="cs-CZ" sz="2400" dirty="0">
                <a:solidFill>
                  <a:schemeClr val="accent2"/>
                </a:solidFill>
              </a:rPr>
              <a:t> </a:t>
            </a:r>
            <a:r>
              <a:rPr lang="cs-CZ" altLang="cs-CZ" sz="2400" dirty="0"/>
              <a:t>znamená:</a:t>
            </a:r>
          </a:p>
          <a:p>
            <a:pPr marL="0" indent="0" eaLnBrk="1" hangingPunct="1">
              <a:buNone/>
              <a:defRPr/>
            </a:pPr>
            <a:r>
              <a:rPr lang="cs-CZ" sz="2400" b="1" dirty="0" smtClean="0"/>
              <a:t>	</a:t>
            </a:r>
            <a:r>
              <a:rPr lang="cs-CZ" altLang="cs-CZ" sz="2400" dirty="0">
                <a:solidFill>
                  <a:srgbClr val="FF3300"/>
                </a:solidFill>
              </a:rPr>
              <a:t>určit všechny uspořádané dvojice </a:t>
            </a:r>
            <a:r>
              <a:rPr lang="en-US" altLang="cs-CZ" sz="2400" dirty="0">
                <a:solidFill>
                  <a:srgbClr val="FF3300"/>
                </a:solidFill>
              </a:rPr>
              <a:t>[</a:t>
            </a:r>
            <a:r>
              <a:rPr lang="en-US" altLang="cs-CZ" sz="2400" dirty="0" err="1">
                <a:solidFill>
                  <a:srgbClr val="FF3300"/>
                </a:solidFill>
              </a:rPr>
              <a:t>x,y</a:t>
            </a:r>
            <a:r>
              <a:rPr lang="en-US" altLang="cs-CZ" sz="2400" dirty="0">
                <a:solidFill>
                  <a:srgbClr val="FF3300"/>
                </a:solidFill>
              </a:rPr>
              <a:t>]</a:t>
            </a:r>
            <a:r>
              <a:rPr lang="cs-CZ" altLang="cs-CZ" sz="2400" dirty="0">
                <a:solidFill>
                  <a:schemeClr val="accent2"/>
                </a:solidFill>
              </a:rPr>
              <a:t>, </a:t>
            </a:r>
            <a:r>
              <a:rPr lang="cs-CZ" altLang="cs-CZ" sz="2400" dirty="0"/>
              <a:t>které jsou řešením první </a:t>
            </a:r>
            <a:r>
              <a:rPr lang="cs-CZ" altLang="cs-CZ" sz="2400" dirty="0" smtClean="0"/>
              <a:t>a </a:t>
            </a:r>
            <a:r>
              <a:rPr lang="cs-CZ" altLang="cs-CZ" sz="2400" dirty="0" smtClean="0">
                <a:solidFill>
                  <a:srgbClr val="990000"/>
                </a:solidFill>
              </a:rPr>
              <a:t>zároveň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druhé rovnice</a:t>
            </a:r>
            <a:r>
              <a:rPr lang="cs-CZ" altLang="cs-CZ" sz="2400" dirty="0" smtClean="0"/>
              <a:t>.</a:t>
            </a:r>
          </a:p>
          <a:p>
            <a:pPr marL="72000" indent="0" eaLnBrk="1" hangingPunct="1">
              <a:buFontTx/>
              <a:buNone/>
              <a:defRPr/>
            </a:pPr>
            <a:r>
              <a:rPr lang="cs-CZ" altLang="cs-CZ" sz="2400" i="1" dirty="0" smtClean="0"/>
              <a:t>	Platí </a:t>
            </a:r>
            <a:r>
              <a:rPr lang="cs-CZ" altLang="cs-CZ" sz="2400" i="1" dirty="0" smtClean="0">
                <a:solidFill>
                  <a:srgbClr val="FF0000"/>
                </a:solidFill>
              </a:rPr>
              <a:t>ekvivalentní </a:t>
            </a:r>
            <a:r>
              <a:rPr lang="cs-CZ" altLang="cs-CZ" sz="2400" i="1" dirty="0">
                <a:solidFill>
                  <a:srgbClr val="FF0000"/>
                </a:solidFill>
              </a:rPr>
              <a:t>úpravy</a:t>
            </a:r>
            <a:r>
              <a:rPr lang="cs-CZ" altLang="cs-CZ" sz="2400" i="1" dirty="0">
                <a:solidFill>
                  <a:schemeClr val="accent2"/>
                </a:solidFill>
              </a:rPr>
              <a:t>, </a:t>
            </a:r>
            <a:r>
              <a:rPr lang="cs-CZ" altLang="cs-CZ" sz="2400" i="1" dirty="0"/>
              <a:t>které se používají při řešení </a:t>
            </a:r>
            <a:r>
              <a:rPr lang="cs-CZ" altLang="cs-CZ" sz="2400" i="1" dirty="0" smtClean="0"/>
              <a:t>	</a:t>
            </a:r>
            <a:r>
              <a:rPr lang="cs-CZ" altLang="cs-CZ" sz="2400" i="1" dirty="0"/>
              <a:t>	</a:t>
            </a:r>
            <a:r>
              <a:rPr lang="cs-CZ" altLang="cs-CZ" sz="2400" i="1" dirty="0" smtClean="0"/>
              <a:t> </a:t>
            </a:r>
            <a:r>
              <a:rPr lang="cs-CZ" altLang="cs-CZ" sz="2400" i="1" dirty="0"/>
              <a:t>rovnic s </a:t>
            </a:r>
            <a:r>
              <a:rPr lang="cs-CZ" altLang="cs-CZ" sz="2400" i="1" dirty="0" smtClean="0"/>
              <a:t>jednou neznámou</a:t>
            </a:r>
            <a:r>
              <a:rPr lang="cs-CZ" altLang="cs-CZ" sz="2800" i="1" dirty="0" smtClean="0"/>
              <a:t>.</a:t>
            </a:r>
          </a:p>
          <a:p>
            <a:pPr marL="72000" indent="0" eaLnBrk="1" hangingPunct="1">
              <a:buFontTx/>
              <a:buNone/>
              <a:defRPr/>
            </a:pPr>
            <a:endParaRPr lang="cs-CZ" altLang="cs-CZ" sz="2800" i="1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sz="2800" dirty="0" smtClean="0"/>
              <a:t>	</a:t>
            </a:r>
            <a:r>
              <a:rPr lang="cs-CZ" sz="2400" dirty="0" smtClean="0"/>
              <a:t>Nejčastěji se používá </a:t>
            </a:r>
            <a:r>
              <a:rPr lang="cs-CZ" sz="2400" b="1" dirty="0" smtClean="0">
                <a:solidFill>
                  <a:srgbClr val="0000FF"/>
                </a:solidFill>
              </a:rPr>
              <a:t>dosazovací metoda</a:t>
            </a:r>
            <a:r>
              <a:rPr lang="cs-CZ" sz="2400" b="1" dirty="0" smtClean="0"/>
              <a:t> </a:t>
            </a:r>
            <a:r>
              <a:rPr lang="cs-CZ" sz="2400" dirty="0" smtClean="0"/>
              <a:t>z lineární do 	kvadratické rovnice</a:t>
            </a:r>
          </a:p>
        </p:txBody>
      </p:sp>
    </p:spTree>
    <p:extLst>
      <p:ext uri="{BB962C8B-B14F-4D97-AF65-F5344CB8AC3E}">
        <p14:creationId xmlns:p14="http://schemas.microsoft.com/office/powerpoint/2010/main" val="60288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1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988840"/>
            <a:ext cx="7200800" cy="493216"/>
          </a:xfrm>
        </p:spPr>
        <p:txBody>
          <a:bodyPr/>
          <a:lstStyle/>
          <a:p>
            <a:pPr marL="463550" indent="0">
              <a:buNone/>
            </a:pPr>
            <a:r>
              <a:rPr lang="cs-CZ" sz="2400" dirty="0" smtClean="0"/>
              <a:t>Řešte soustavu dvou rovnic o dvou neznámých</a:t>
            </a:r>
            <a:endParaRPr lang="cs-CZ" sz="28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711055" y="2570420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cs-CZ" altLang="cs-CZ" sz="2400" dirty="0">
              <a:latin typeface="+mn-lt"/>
            </a:endParaRPr>
          </a:p>
        </p:txBody>
      </p:sp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69525697"/>
              </p:ext>
            </p:extLst>
          </p:nvPr>
        </p:nvGraphicFramePr>
        <p:xfrm>
          <a:off x="3335338" y="2420888"/>
          <a:ext cx="1779893" cy="1142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" name="Rovnice" r:id="rId3" imgW="711000" imgH="457200" progId="Equation.3">
                  <p:embed/>
                </p:oleObj>
              </mc:Choice>
              <mc:Fallback>
                <p:oleObj name="Rovnice" r:id="rId3" imgW="711000" imgH="457200" progId="Equation.3">
                  <p:embed/>
                  <p:pic>
                    <p:nvPicPr>
                      <p:cNvPr id="0" name="Object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5338" y="2420888"/>
                        <a:ext cx="1779893" cy="1142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639217"/>
              </p:ext>
            </p:extLst>
          </p:nvPr>
        </p:nvGraphicFramePr>
        <p:xfrm>
          <a:off x="3519488" y="3501008"/>
          <a:ext cx="1484560" cy="472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" name="Rovnice" r:id="rId5" imgW="634680" imgH="203040" progId="Equation.3">
                  <p:embed/>
                </p:oleObj>
              </mc:Choice>
              <mc:Fallback>
                <p:oleObj name="Rovnice" r:id="rId5" imgW="634680" imgH="203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8" y="3501008"/>
                        <a:ext cx="1484560" cy="4729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3368485" y="3501008"/>
            <a:ext cx="205204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44849"/>
              </p:ext>
            </p:extLst>
          </p:nvPr>
        </p:nvGraphicFramePr>
        <p:xfrm>
          <a:off x="4262438" y="4005064"/>
          <a:ext cx="13430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" name="Rovnice" r:id="rId7" imgW="634680" imgH="203040" progId="Equation.3">
                  <p:embed/>
                </p:oleObj>
              </mc:Choice>
              <mc:Fallback>
                <p:oleObj name="Rovnice" r:id="rId7" imgW="634680" imgH="203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38" y="4005064"/>
                        <a:ext cx="13430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Skupina 19"/>
          <p:cNvGrpSpPr/>
          <p:nvPr/>
        </p:nvGrpSpPr>
        <p:grpSpPr>
          <a:xfrm>
            <a:off x="5417147" y="2636912"/>
            <a:ext cx="325437" cy="1563852"/>
            <a:chOff x="5417147" y="3428998"/>
            <a:chExt cx="325437" cy="1563852"/>
          </a:xfrm>
        </p:grpSpPr>
        <p:sp>
          <p:nvSpPr>
            <p:cNvPr id="10" name="Line 19"/>
            <p:cNvSpPr>
              <a:spLocks noChangeShapeType="1"/>
            </p:cNvSpPr>
            <p:nvPr/>
          </p:nvSpPr>
          <p:spPr bwMode="auto">
            <a:xfrm flipV="1">
              <a:off x="5742584" y="3428998"/>
              <a:ext cx="0" cy="156385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Line 20"/>
            <p:cNvSpPr>
              <a:spLocks noChangeShapeType="1"/>
            </p:cNvSpPr>
            <p:nvPr/>
          </p:nvSpPr>
          <p:spPr bwMode="auto">
            <a:xfrm flipH="1" flipV="1">
              <a:off x="5417147" y="3429001"/>
              <a:ext cx="32385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2843808" y="4365104"/>
            <a:ext cx="27084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73357"/>
              </p:ext>
            </p:extLst>
          </p:nvPr>
        </p:nvGraphicFramePr>
        <p:xfrm>
          <a:off x="2771800" y="4437112"/>
          <a:ext cx="22288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" name="Rovnice" r:id="rId9" imgW="1054080" imgH="228600" progId="Equation.3">
                  <p:embed/>
                </p:oleObj>
              </mc:Choice>
              <mc:Fallback>
                <p:oleObj name="Rovnice" r:id="rId9" imgW="105408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437112"/>
                        <a:ext cx="22288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318503"/>
              </p:ext>
            </p:extLst>
          </p:nvPr>
        </p:nvGraphicFramePr>
        <p:xfrm>
          <a:off x="2238623" y="4869160"/>
          <a:ext cx="276542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" name="Rovnice" r:id="rId11" imgW="1307880" imgH="203040" progId="Equation.3">
                  <p:embed/>
                </p:oleObj>
              </mc:Choice>
              <mc:Fallback>
                <p:oleObj name="Rovnice" r:id="rId11" imgW="1307880" imgH="2030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623" y="4869160"/>
                        <a:ext cx="2765425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k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041049"/>
              </p:ext>
            </p:extLst>
          </p:nvPr>
        </p:nvGraphicFramePr>
        <p:xfrm>
          <a:off x="2699792" y="5301208"/>
          <a:ext cx="233680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9" name="Rovnice" r:id="rId13" imgW="1104840" imgH="203040" progId="Equation.3">
                  <p:embed/>
                </p:oleObj>
              </mc:Choice>
              <mc:Fallback>
                <p:oleObj name="Rovnice" r:id="rId13" imgW="1104840" imgH="20304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301208"/>
                        <a:ext cx="2336800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k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25986"/>
              </p:ext>
            </p:extLst>
          </p:nvPr>
        </p:nvGraphicFramePr>
        <p:xfrm>
          <a:off x="2820988" y="5733256"/>
          <a:ext cx="20955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" name="Rovnice" r:id="rId15" imgW="990360" imgH="203040" progId="Equation.3">
                  <p:embed/>
                </p:oleObj>
              </mc:Choice>
              <mc:Fallback>
                <p:oleObj name="Rovnice" r:id="rId15" imgW="990360" imgH="203040" progId="Equation.3">
                  <p:embed/>
                  <p:pic>
                    <p:nvPicPr>
                      <p:cNvPr id="0" name="Objek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0988" y="5733256"/>
                        <a:ext cx="209550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273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8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1</a:t>
            </a:r>
          </a:p>
        </p:txBody>
      </p:sp>
      <p:sp>
        <p:nvSpPr>
          <p:cNvPr id="2" name="Obdélník 1"/>
          <p:cNvSpPr/>
          <p:nvPr/>
        </p:nvSpPr>
        <p:spPr>
          <a:xfrm>
            <a:off x="711055" y="2570420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cs-CZ" altLang="cs-CZ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17"/>
              <p:cNvSpPr txBox="1">
                <a:spLocks noChangeArrowheads="1"/>
              </p:cNvSpPr>
              <p:nvPr/>
            </p:nvSpPr>
            <p:spPr bwMode="auto">
              <a:xfrm>
                <a:off x="922077" y="3064330"/>
                <a:ext cx="7565842" cy="24988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cs-CZ" altLang="cs-CZ" sz="2000" dirty="0" smtClean="0"/>
                  <a:t>                        </a:t>
                </a:r>
                <a14:m>
                  <m:oMath xmlns:m="http://schemas.openxmlformats.org/officeDocument/2006/math">
                    <m:r>
                      <a:rPr lang="cs-CZ" altLang="cs-CZ" sz="2400" i="1" smtClean="0">
                        <a:latin typeface="Cambria Math"/>
                      </a:rPr>
                      <m:t>𝑥</m:t>
                    </m:r>
                    <m:r>
                      <a:rPr lang="cs-CZ" altLang="cs-CZ" sz="2400" b="0" i="1" baseline="-25000" smtClean="0">
                        <a:latin typeface="Cambria Math"/>
                      </a:rPr>
                      <m:t>1,2</m:t>
                    </m:r>
                    <m:r>
                      <a:rPr lang="cs-CZ" altLang="cs-CZ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alt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altLang="cs-CZ" sz="2400" b="0" i="1" smtClean="0">
                            <a:latin typeface="Cambria Math"/>
                          </a:rPr>
                          <m:t>9</m:t>
                        </m:r>
                        <m:r>
                          <a:rPr lang="cs-CZ" altLang="cs-CZ" sz="2400" i="1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altLang="cs-CZ" sz="24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cs-CZ" altLang="cs-CZ" sz="24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altLang="cs-CZ" sz="2400" b="0" i="1" smtClean="0">
                                    <a:latin typeface="Cambria Math"/>
                                  </a:rPr>
                                  <m:t>(−9)</m:t>
                                </m:r>
                              </m:e>
                              <m:sup>
                                <m:r>
                                  <a:rPr lang="cs-CZ" altLang="cs-CZ" sz="240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cs-CZ" altLang="cs-CZ" sz="2400" i="1" smtClean="0">
                                <a:latin typeface="Cambria Math"/>
                              </a:rPr>
                              <m:t>−4</m:t>
                            </m:r>
                            <m:r>
                              <a:rPr lang="cs-CZ" altLang="cs-CZ" sz="2400" b="0" i="1" smtClean="0">
                                <a:latin typeface="Cambria Math"/>
                              </a:rPr>
                              <m:t>.5.4</m:t>
                            </m:r>
                          </m:e>
                        </m:rad>
                      </m:num>
                      <m:den>
                        <m:r>
                          <a:rPr lang="cs-CZ" altLang="cs-CZ" sz="2400" i="1" smtClean="0">
                            <a:latin typeface="Cambria Math"/>
                          </a:rPr>
                          <m:t>2</m:t>
                        </m:r>
                        <m:r>
                          <a:rPr lang="cs-CZ" altLang="cs-CZ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cs-CZ" altLang="cs-CZ" sz="2000" dirty="0" smtClean="0"/>
                  <a:t>        </a:t>
                </a:r>
                <a:r>
                  <a:rPr lang="cs-CZ" altLang="cs-CZ" sz="2000" dirty="0" smtClean="0">
                    <a:latin typeface="+mn-lt"/>
                  </a:rPr>
                  <a:t>				           </a:t>
                </a:r>
                <a14:m>
                  <m:oMath xmlns:m="http://schemas.openxmlformats.org/officeDocument/2006/math">
                    <m:r>
                      <a:rPr lang="cs-CZ" altLang="cs-CZ" sz="2400" i="1" smtClean="0">
                        <a:latin typeface="Cambria Math"/>
                      </a:rPr>
                      <m:t>𝑥</m:t>
                    </m:r>
                    <m:r>
                      <a:rPr lang="cs-CZ" altLang="cs-CZ" sz="2400" i="1" baseline="-25000">
                        <a:latin typeface="Cambria Math"/>
                      </a:rPr>
                      <m:t>1,2</m:t>
                    </m:r>
                    <m:r>
                      <a:rPr lang="cs-CZ" altLang="cs-CZ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alt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altLang="cs-CZ" sz="2400" i="1">
                            <a:latin typeface="Cambria Math"/>
                          </a:rPr>
                          <m:t>9±</m:t>
                        </m:r>
                        <m:rad>
                          <m:radPr>
                            <m:degHide m:val="on"/>
                            <m:ctrlPr>
                              <a:rPr lang="cs-CZ" altLang="cs-CZ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altLang="cs-CZ" sz="2400" b="0" i="1" smtClean="0">
                                <a:latin typeface="Cambria Math"/>
                              </a:rPr>
                              <m:t>1</m:t>
                            </m:r>
                          </m:e>
                        </m:rad>
                      </m:num>
                      <m:den>
                        <m:r>
                          <a:rPr lang="cs-CZ" altLang="cs-CZ" sz="24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cs-CZ" altLang="cs-CZ" sz="2400" dirty="0" smtClean="0">
                    <a:latin typeface="+mn-lt"/>
                  </a:rPr>
                  <a:t>  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cs-CZ" altLang="cs-CZ" sz="2400" dirty="0" smtClean="0">
                  <a:latin typeface="+mn-lt"/>
                </a:endParaRP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cs-CZ" altLang="cs-CZ" sz="2400" dirty="0" smtClean="0">
                    <a:latin typeface="+mn-lt"/>
                  </a:rPr>
                  <a:t>				</a:t>
                </a:r>
                <a:endParaRPr lang="cs-CZ" altLang="cs-CZ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2077" y="3064330"/>
                <a:ext cx="7565842" cy="249888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843853"/>
              </p:ext>
            </p:extLst>
          </p:nvPr>
        </p:nvGraphicFramePr>
        <p:xfrm>
          <a:off x="4262438" y="2132856"/>
          <a:ext cx="13430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" name="Rovnice" r:id="rId4" imgW="634680" imgH="203040" progId="Equation.3">
                  <p:embed/>
                </p:oleObj>
              </mc:Choice>
              <mc:Fallback>
                <p:oleObj name="Rovnice" r:id="rId4" imgW="634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38" y="2132856"/>
                        <a:ext cx="13430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2843808" y="2492896"/>
            <a:ext cx="27084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833606"/>
              </p:ext>
            </p:extLst>
          </p:nvPr>
        </p:nvGraphicFramePr>
        <p:xfrm>
          <a:off x="2483768" y="5306218"/>
          <a:ext cx="75247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" name="Rovnice" r:id="rId6" imgW="355320" imgH="203040" progId="Equation.3">
                  <p:embed/>
                </p:oleObj>
              </mc:Choice>
              <mc:Fallback>
                <p:oleObj name="Rovnice" r:id="rId6" imgW="355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306218"/>
                        <a:ext cx="752475" cy="42703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9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Line 27"/>
          <p:cNvSpPr>
            <a:spLocks noChangeShapeType="1"/>
          </p:cNvSpPr>
          <p:nvPr/>
        </p:nvSpPr>
        <p:spPr bwMode="auto">
          <a:xfrm>
            <a:off x="2555776" y="5733256"/>
            <a:ext cx="72072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Line 27"/>
          <p:cNvSpPr>
            <a:spLocks noChangeShapeType="1"/>
          </p:cNvSpPr>
          <p:nvPr/>
        </p:nvSpPr>
        <p:spPr bwMode="auto">
          <a:xfrm>
            <a:off x="2555776" y="5805264"/>
            <a:ext cx="72072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119409"/>
              </p:ext>
            </p:extLst>
          </p:nvPr>
        </p:nvGraphicFramePr>
        <p:xfrm>
          <a:off x="4615160" y="4614863"/>
          <a:ext cx="1397000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" name="Rovnice" r:id="rId8" imgW="660240" imgH="393480" progId="Equation.3">
                  <p:embed/>
                </p:oleObj>
              </mc:Choice>
              <mc:Fallback>
                <p:oleObj name="Rovnice" r:id="rId8" imgW="660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5160" y="4614863"/>
                        <a:ext cx="1397000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881645"/>
              </p:ext>
            </p:extLst>
          </p:nvPr>
        </p:nvGraphicFramePr>
        <p:xfrm>
          <a:off x="4641850" y="5172075"/>
          <a:ext cx="77946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name="Rovnice" r:id="rId10" imgW="368280" imgH="393480" progId="Equation.3">
                  <p:embed/>
                </p:oleObj>
              </mc:Choice>
              <mc:Fallback>
                <p:oleObj name="Rovnice" r:id="rId10" imgW="368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850" y="5172075"/>
                        <a:ext cx="779463" cy="777875"/>
                      </a:xfrm>
                      <a:prstGeom prst="rect">
                        <a:avLst/>
                      </a:prstGeom>
                      <a:solidFill>
                        <a:srgbClr val="F4FDDF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Line 27"/>
          <p:cNvSpPr>
            <a:spLocks noChangeShapeType="1"/>
          </p:cNvSpPr>
          <p:nvPr/>
        </p:nvSpPr>
        <p:spPr bwMode="auto">
          <a:xfrm>
            <a:off x="4715371" y="5947692"/>
            <a:ext cx="72072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>
            <a:off x="4715371" y="6019700"/>
            <a:ext cx="72072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90970"/>
              </p:ext>
            </p:extLst>
          </p:nvPr>
        </p:nvGraphicFramePr>
        <p:xfrm>
          <a:off x="2908548" y="2564904"/>
          <a:ext cx="20955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Rovnice" r:id="rId12" imgW="990360" imgH="203040" progId="Equation.3">
                  <p:embed/>
                </p:oleObj>
              </mc:Choice>
              <mc:Fallback>
                <p:oleObj name="Rovnice" r:id="rId12" imgW="990360" imgH="203040" progId="Equation.3">
                  <p:embed/>
                  <p:pic>
                    <p:nvPicPr>
                      <p:cNvPr id="0" name="Objek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548" y="2564904"/>
                        <a:ext cx="20955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k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043007"/>
              </p:ext>
            </p:extLst>
          </p:nvPr>
        </p:nvGraphicFramePr>
        <p:xfrm>
          <a:off x="2483768" y="4341539"/>
          <a:ext cx="779462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Rovnice" r:id="rId14" imgW="368280" imgH="215640" progId="Equation.3">
                  <p:embed/>
                </p:oleObj>
              </mc:Choice>
              <mc:Fallback>
                <p:oleObj name="Rovnice" r:id="rId14" imgW="368280" imgH="215640" progId="Equation.3">
                  <p:embed/>
                  <p:pic>
                    <p:nvPicPr>
                      <p:cNvPr id="0" name="Objek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341539"/>
                        <a:ext cx="779462" cy="455613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9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k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433923"/>
              </p:ext>
            </p:extLst>
          </p:nvPr>
        </p:nvGraphicFramePr>
        <p:xfrm>
          <a:off x="4477224" y="4149279"/>
          <a:ext cx="814856" cy="719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" name="Rovnice" r:id="rId16" imgW="444240" imgH="393480" progId="Equation.3">
                  <p:embed/>
                </p:oleObj>
              </mc:Choice>
              <mc:Fallback>
                <p:oleObj name="Rovnice" r:id="rId16" imgW="444240" imgH="393480" progId="Equation.3">
                  <p:embed/>
                  <p:pic>
                    <p:nvPicPr>
                      <p:cNvPr id="0" name="Objek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7224" y="4149279"/>
                        <a:ext cx="814856" cy="719881"/>
                      </a:xfrm>
                      <a:prstGeom prst="rect">
                        <a:avLst/>
                      </a:prstGeom>
                      <a:solidFill>
                        <a:srgbClr val="F4FDD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k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172639"/>
              </p:ext>
            </p:extLst>
          </p:nvPr>
        </p:nvGraphicFramePr>
        <p:xfrm>
          <a:off x="2528515" y="4872038"/>
          <a:ext cx="13954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name="Rovnice" r:id="rId18" imgW="660240" imgH="203040" progId="Equation.3">
                  <p:embed/>
                </p:oleObj>
              </mc:Choice>
              <mc:Fallback>
                <p:oleObj name="Rovnice" r:id="rId18" imgW="660240" imgH="203040" progId="Equation.3">
                  <p:embed/>
                  <p:pic>
                    <p:nvPicPr>
                      <p:cNvPr id="0" name="Obj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515" y="4872038"/>
                        <a:ext cx="13954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Skupina 32"/>
          <p:cNvGrpSpPr/>
          <p:nvPr/>
        </p:nvGrpSpPr>
        <p:grpSpPr>
          <a:xfrm>
            <a:off x="5837852" y="5517232"/>
            <a:ext cx="2478564" cy="648072"/>
            <a:chOff x="5509414" y="5661248"/>
            <a:chExt cx="2478564" cy="648072"/>
          </a:xfrm>
        </p:grpSpPr>
        <p:sp>
          <p:nvSpPr>
            <p:cNvPr id="29" name="Obdélník 28"/>
            <p:cNvSpPr/>
            <p:nvPr/>
          </p:nvSpPr>
          <p:spPr>
            <a:xfrm>
              <a:off x="5509414" y="5661248"/>
              <a:ext cx="24785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altLang="cs-CZ" sz="2400" dirty="0"/>
                <a:t>K= </a:t>
              </a:r>
              <a:r>
                <a:rPr lang="cs-CZ" altLang="cs-CZ" sz="2400" dirty="0">
                  <a:sym typeface="Symbol"/>
                </a:rPr>
                <a:t> </a:t>
              </a:r>
              <a:r>
                <a:rPr lang="cs-CZ" altLang="cs-CZ" sz="2400" dirty="0" smtClean="0">
                  <a:sym typeface="Symbol"/>
                </a:rPr>
                <a:t>      ;         </a:t>
              </a:r>
              <a:endParaRPr lang="cs-CZ" sz="2400" dirty="0"/>
            </a:p>
          </p:txBody>
        </p:sp>
        <p:grpSp>
          <p:nvGrpSpPr>
            <p:cNvPr id="31" name="Skupina 30"/>
            <p:cNvGrpSpPr/>
            <p:nvPr/>
          </p:nvGrpSpPr>
          <p:grpSpPr>
            <a:xfrm>
              <a:off x="6205538" y="5679401"/>
              <a:ext cx="1378762" cy="629919"/>
              <a:chOff x="6205538" y="5656263"/>
              <a:chExt cx="1378762" cy="629919"/>
            </a:xfrm>
          </p:grpSpPr>
          <p:graphicFrame>
            <p:nvGraphicFramePr>
              <p:cNvPr id="19" name="Objek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47976997"/>
                  </p:ext>
                </p:extLst>
              </p:nvPr>
            </p:nvGraphicFramePr>
            <p:xfrm>
              <a:off x="6205538" y="5732463"/>
              <a:ext cx="592137" cy="457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24" name="Rovnice" r:id="rId20" imgW="279360" imgH="215640" progId="Equation.3">
                      <p:embed/>
                    </p:oleObj>
                  </mc:Choice>
                  <mc:Fallback>
                    <p:oleObj name="Rovnice" r:id="rId20" imgW="27936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05538" y="5732463"/>
                            <a:ext cx="592137" cy="457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" name="Objekt 2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39915542"/>
                  </p:ext>
                </p:extLst>
              </p:nvPr>
            </p:nvGraphicFramePr>
            <p:xfrm>
              <a:off x="6972300" y="5656263"/>
              <a:ext cx="612000" cy="62991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25" name="Rovnice" r:id="rId22" imgW="419040" imgH="431640" progId="Equation.3">
                      <p:embed/>
                    </p:oleObj>
                  </mc:Choice>
                  <mc:Fallback>
                    <p:oleObj name="Rovnice" r:id="rId22" imgW="419040" imgH="431640" progId="Equation.3">
                      <p:embed/>
                      <p:pic>
                        <p:nvPicPr>
                          <p:cNvPr id="0" name="Objek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3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72300" y="5656263"/>
                            <a:ext cx="612000" cy="629919"/>
                          </a:xfrm>
                          <a:prstGeom prst="rect">
                            <a:avLst/>
                          </a:prstGeom>
                          <a:solidFill>
                            <a:srgbClr val="F4FDDF"/>
                          </a:solidFill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380215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2" grpId="0" animBg="1"/>
      <p:bldP spid="16" grpId="0" animBg="1"/>
      <p:bldP spid="17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2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070713"/>
            <a:ext cx="7200800" cy="493216"/>
          </a:xfrm>
        </p:spPr>
        <p:txBody>
          <a:bodyPr/>
          <a:lstStyle/>
          <a:p>
            <a:pPr marL="463550" indent="0">
              <a:buNone/>
            </a:pPr>
            <a:r>
              <a:rPr lang="cs-CZ" sz="2400" dirty="0" smtClean="0"/>
              <a:t>Řešte soustavu dvou rovnic o dvou neznámých</a:t>
            </a:r>
            <a:endParaRPr lang="cs-CZ" sz="28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3159327" y="2570420"/>
            <a:ext cx="21327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x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= 40 – y</a:t>
            </a:r>
            <a:r>
              <a:rPr lang="cs-CZ" sz="2400" baseline="30000" dirty="0" smtClean="0"/>
              <a:t>2</a:t>
            </a:r>
            <a:endParaRPr lang="cs-CZ" sz="2400" baseline="30000" dirty="0"/>
          </a:p>
          <a:p>
            <a:pPr lvl="0"/>
            <a:r>
              <a:rPr lang="cs-CZ" sz="2400" dirty="0" smtClean="0"/>
              <a:t>3y </a:t>
            </a:r>
            <a:r>
              <a:rPr lang="cs-CZ" sz="2400" dirty="0"/>
              <a:t>= </a:t>
            </a:r>
            <a:r>
              <a:rPr lang="cs-CZ" sz="2400" dirty="0" smtClean="0"/>
              <a:t> </a:t>
            </a:r>
            <a:r>
              <a:rPr lang="cs-CZ" sz="2400" dirty="0"/>
              <a:t>x </a:t>
            </a: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5292080" y="5642084"/>
            <a:ext cx="30243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>
                <a:latin typeface="+mn-lt"/>
              </a:rPr>
              <a:t>K= </a:t>
            </a:r>
            <a:r>
              <a:rPr lang="cs-CZ" altLang="cs-CZ" sz="2800" dirty="0" smtClean="0">
                <a:latin typeface="+mn-lt"/>
                <a:sym typeface="Symbol"/>
              </a:rPr>
              <a:t> </a:t>
            </a:r>
            <a:r>
              <a:rPr lang="cs-CZ" altLang="cs-CZ" sz="2400" dirty="0" smtClean="0">
                <a:latin typeface="+mn-lt"/>
                <a:sym typeface="Symbol"/>
              </a:rPr>
              <a:t>2; 6</a:t>
            </a:r>
            <a:r>
              <a:rPr lang="cs-CZ" altLang="cs-CZ" sz="2800" dirty="0" smtClean="0">
                <a:latin typeface="+mn-lt"/>
                <a:sym typeface="Symbol"/>
              </a:rPr>
              <a:t>;</a:t>
            </a:r>
            <a:r>
              <a:rPr lang="cs-CZ" altLang="cs-CZ" sz="2800" dirty="0">
                <a:sym typeface="Symbol"/>
              </a:rPr>
              <a:t> </a:t>
            </a:r>
            <a:r>
              <a:rPr lang="cs-CZ" altLang="cs-CZ" sz="2800" dirty="0" smtClean="0">
                <a:sym typeface="Symbol"/>
              </a:rPr>
              <a:t></a:t>
            </a:r>
            <a:r>
              <a:rPr lang="cs-CZ" altLang="cs-CZ" sz="2400" dirty="0" smtClean="0">
                <a:sym typeface="Symbol"/>
              </a:rPr>
              <a:t>-2;-6</a:t>
            </a:r>
            <a:r>
              <a:rPr lang="cs-CZ" altLang="cs-CZ" sz="2400" dirty="0">
                <a:sym typeface="Symbol"/>
              </a:rPr>
              <a:t></a:t>
            </a:r>
            <a:r>
              <a:rPr lang="cs-CZ" altLang="cs-CZ" sz="2800" dirty="0" smtClean="0">
                <a:latin typeface="+mn-lt"/>
                <a:sym typeface="Symbol"/>
              </a:rPr>
              <a:t></a:t>
            </a:r>
            <a:endParaRPr lang="cs-CZ" altLang="cs-CZ" sz="2800" dirty="0">
              <a:latin typeface="+mn-lt"/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3063189" y="3356992"/>
            <a:ext cx="16373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" name="Text Box 41"/>
          <p:cNvSpPr txBox="1">
            <a:spLocks noChangeArrowheads="1"/>
          </p:cNvSpPr>
          <p:nvPr/>
        </p:nvSpPr>
        <p:spPr bwMode="auto">
          <a:xfrm>
            <a:off x="4860032" y="4509120"/>
            <a:ext cx="1152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>
                <a:latin typeface="Times New Roman" pitchFamily="18" charset="0"/>
              </a:rPr>
              <a:t>/: 10</a:t>
            </a:r>
            <a:endParaRPr lang="cs-CZ" altLang="cs-CZ" sz="2400" dirty="0">
              <a:latin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131840" y="3327375"/>
            <a:ext cx="10134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sz="2400" dirty="0"/>
              <a:t>x</a:t>
            </a:r>
            <a:r>
              <a:rPr lang="cs-CZ" sz="2400" dirty="0" smtClean="0"/>
              <a:t> = 3y</a:t>
            </a:r>
            <a:endParaRPr lang="cs-CZ" altLang="cs-CZ" sz="2400" dirty="0"/>
          </a:p>
        </p:txBody>
      </p:sp>
      <p:sp>
        <p:nvSpPr>
          <p:cNvPr id="9" name="Obdélník 8"/>
          <p:cNvSpPr/>
          <p:nvPr/>
        </p:nvSpPr>
        <p:spPr>
          <a:xfrm>
            <a:off x="2771800" y="3707740"/>
            <a:ext cx="2231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(3y)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</a:t>
            </a:r>
            <a:r>
              <a:rPr lang="cs-CZ" sz="2400" dirty="0"/>
              <a:t>= </a:t>
            </a:r>
            <a:r>
              <a:rPr lang="cs-CZ" sz="2400" dirty="0" smtClean="0"/>
              <a:t>40 - y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>
            <a:off x="2918080" y="4128756"/>
            <a:ext cx="194195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Obdélník 38"/>
          <p:cNvSpPr/>
          <p:nvPr/>
        </p:nvSpPr>
        <p:spPr>
          <a:xfrm>
            <a:off x="2771800" y="4149080"/>
            <a:ext cx="1856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9y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= 40 - </a:t>
            </a:r>
            <a:r>
              <a:rPr lang="cs-CZ" sz="2400" dirty="0"/>
              <a:t>y</a:t>
            </a:r>
            <a:r>
              <a:rPr lang="cs-CZ" sz="2400" baseline="30000" dirty="0"/>
              <a:t>2</a:t>
            </a:r>
            <a:endParaRPr lang="cs-CZ" sz="2400" dirty="0"/>
          </a:p>
        </p:txBody>
      </p:sp>
      <p:sp>
        <p:nvSpPr>
          <p:cNvPr id="40" name="Obdélník 39"/>
          <p:cNvSpPr/>
          <p:nvPr/>
        </p:nvSpPr>
        <p:spPr>
          <a:xfrm>
            <a:off x="2647186" y="4581128"/>
            <a:ext cx="1572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10y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= 40</a:t>
            </a:r>
            <a:endParaRPr lang="cs-CZ" sz="2400" dirty="0"/>
          </a:p>
        </p:txBody>
      </p:sp>
      <p:sp>
        <p:nvSpPr>
          <p:cNvPr id="41" name="Obdélník 40"/>
          <p:cNvSpPr/>
          <p:nvPr/>
        </p:nvSpPr>
        <p:spPr>
          <a:xfrm>
            <a:off x="5301814" y="4149080"/>
            <a:ext cx="3374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</a:t>
            </a:r>
            <a:r>
              <a:rPr lang="cs-CZ" sz="2000" dirty="0" smtClean="0">
                <a:solidFill>
                  <a:srgbClr val="0000FF"/>
                </a:solidFill>
              </a:rPr>
              <a:t>řešíme kvadratickou rovnici</a:t>
            </a:r>
            <a:endParaRPr lang="cs-CZ" sz="2000" dirty="0">
              <a:solidFill>
                <a:srgbClr val="0000FF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3009641" y="5055567"/>
            <a:ext cx="1058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y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= 4</a:t>
            </a:r>
            <a:endParaRPr lang="cs-CZ" sz="2400" dirty="0"/>
          </a:p>
        </p:txBody>
      </p:sp>
      <p:sp>
        <p:nvSpPr>
          <p:cNvPr id="15" name="Obdélník 14"/>
          <p:cNvSpPr/>
          <p:nvPr/>
        </p:nvSpPr>
        <p:spPr>
          <a:xfrm>
            <a:off x="2987824" y="5487615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y</a:t>
            </a:r>
            <a:r>
              <a:rPr lang="cs-CZ" sz="2400" baseline="-25000" dirty="0" smtClean="0"/>
              <a:t>1,2</a:t>
            </a:r>
            <a:r>
              <a:rPr lang="cs-CZ" sz="2400" dirty="0" smtClean="0"/>
              <a:t> = </a:t>
            </a:r>
            <a:r>
              <a:rPr lang="cs-CZ" sz="2400" dirty="0" smtClean="0">
                <a:sym typeface="Symbol"/>
              </a:rPr>
              <a:t>2</a:t>
            </a:r>
            <a:endParaRPr lang="cs-CZ" sz="2400" dirty="0"/>
          </a:p>
        </p:txBody>
      </p:sp>
      <p:sp>
        <p:nvSpPr>
          <p:cNvPr id="16" name="Obdélník 15"/>
          <p:cNvSpPr/>
          <p:nvPr/>
        </p:nvSpPr>
        <p:spPr>
          <a:xfrm>
            <a:off x="5766148" y="5055567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x</a:t>
            </a:r>
            <a:r>
              <a:rPr lang="cs-CZ" sz="2400" baseline="-25000" dirty="0" smtClean="0"/>
              <a:t>1,2</a:t>
            </a:r>
            <a:r>
              <a:rPr lang="cs-CZ" sz="2400" dirty="0" smtClean="0"/>
              <a:t> = </a:t>
            </a:r>
            <a:r>
              <a:rPr lang="cs-CZ" sz="2400" dirty="0" smtClean="0">
                <a:sym typeface="Symbol"/>
              </a:rPr>
              <a:t>6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7221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2" grpId="0"/>
      <p:bldP spid="8" grpId="0" animBg="1"/>
      <p:bldP spid="30" grpId="0"/>
      <p:bldP spid="7" grpId="0"/>
      <p:bldP spid="32" grpId="0" animBg="1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3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070713"/>
            <a:ext cx="7200800" cy="493216"/>
          </a:xfrm>
        </p:spPr>
        <p:txBody>
          <a:bodyPr/>
          <a:lstStyle/>
          <a:p>
            <a:pPr marL="463550" indent="0">
              <a:buNone/>
            </a:pPr>
            <a:r>
              <a:rPr lang="cs-CZ" sz="2400" dirty="0" smtClean="0"/>
              <a:t>Řešte soustavu dvou rovnic o dvou neznámých</a:t>
            </a:r>
            <a:endParaRPr lang="cs-CZ" sz="28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3159327" y="2570420"/>
            <a:ext cx="21327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x – 2y = 5</a:t>
            </a:r>
          </a:p>
          <a:p>
            <a:pPr lvl="0"/>
            <a:r>
              <a:rPr lang="cs-CZ" sz="2400" dirty="0"/>
              <a:t>y = x</a:t>
            </a:r>
            <a:r>
              <a:rPr lang="cs-CZ" sz="2400" baseline="30000" dirty="0"/>
              <a:t>2</a:t>
            </a:r>
            <a:r>
              <a:rPr lang="cs-CZ" sz="2400" dirty="0"/>
              <a:t> – x – 6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3063189" y="3356992"/>
            <a:ext cx="205204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131840" y="3327375"/>
            <a:ext cx="1534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sz="2400" dirty="0"/>
              <a:t>x</a:t>
            </a:r>
            <a:r>
              <a:rPr lang="cs-CZ" sz="2400" dirty="0" smtClean="0"/>
              <a:t> = </a:t>
            </a:r>
            <a:r>
              <a:rPr lang="cs-CZ" sz="2400" dirty="0"/>
              <a:t>5 + 2y</a:t>
            </a:r>
            <a:endParaRPr lang="cs-CZ" altLang="cs-CZ" sz="2400" dirty="0"/>
          </a:p>
        </p:txBody>
      </p:sp>
      <p:sp>
        <p:nvSpPr>
          <p:cNvPr id="9" name="Obdélník 8"/>
          <p:cNvSpPr/>
          <p:nvPr/>
        </p:nvSpPr>
        <p:spPr>
          <a:xfrm>
            <a:off x="2771800" y="3707740"/>
            <a:ext cx="3477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y </a:t>
            </a:r>
            <a:r>
              <a:rPr lang="cs-CZ" sz="2400" dirty="0"/>
              <a:t>= (5 + 2y)</a:t>
            </a:r>
            <a:r>
              <a:rPr lang="cs-CZ" sz="2400" baseline="30000" dirty="0"/>
              <a:t>2</a:t>
            </a:r>
            <a:r>
              <a:rPr lang="cs-CZ" sz="2400" dirty="0"/>
              <a:t> – 5 – 2y -6 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>
            <a:off x="2771800" y="4128755"/>
            <a:ext cx="3240360" cy="2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Obdélník 38"/>
          <p:cNvSpPr/>
          <p:nvPr/>
        </p:nvSpPr>
        <p:spPr>
          <a:xfrm>
            <a:off x="2771800" y="4149080"/>
            <a:ext cx="2496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y </a:t>
            </a:r>
            <a:r>
              <a:rPr lang="cs-CZ" sz="2400" dirty="0"/>
              <a:t>= </a:t>
            </a:r>
            <a:r>
              <a:rPr lang="cs-CZ" sz="2400" dirty="0" smtClean="0"/>
              <a:t>4y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+18y+14 </a:t>
            </a:r>
            <a:endParaRPr lang="cs-CZ" sz="2400" dirty="0"/>
          </a:p>
        </p:txBody>
      </p:sp>
      <p:sp>
        <p:nvSpPr>
          <p:cNvPr id="40" name="Obdélník 39"/>
          <p:cNvSpPr/>
          <p:nvPr/>
        </p:nvSpPr>
        <p:spPr>
          <a:xfrm>
            <a:off x="2647186" y="4581128"/>
            <a:ext cx="2428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4y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+17y+14 =0</a:t>
            </a:r>
            <a:endParaRPr lang="cs-CZ" sz="2400" dirty="0"/>
          </a:p>
        </p:txBody>
      </p:sp>
      <p:sp>
        <p:nvSpPr>
          <p:cNvPr id="41" name="Obdélník 40"/>
          <p:cNvSpPr/>
          <p:nvPr/>
        </p:nvSpPr>
        <p:spPr>
          <a:xfrm>
            <a:off x="2699792" y="5055567"/>
            <a:ext cx="40014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 řešíme kvadratickou rovnici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7799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8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89870" y="1953460"/>
            <a:ext cx="8676456" cy="4530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/>
              <a:t>ČERMÁK, Pavel. Odmaturuj! z matematiky. Vyd. 2.(</a:t>
            </a:r>
            <a:r>
              <a:rPr lang="cs-CZ" i="1" dirty="0" err="1"/>
              <a:t>opr</a:t>
            </a:r>
            <a:r>
              <a:rPr lang="cs-CZ" i="1" dirty="0"/>
              <a:t>.). Brno: </a:t>
            </a:r>
            <a:r>
              <a:rPr lang="cs-CZ" i="1" dirty="0" err="1"/>
              <a:t>Didaktis</a:t>
            </a:r>
            <a:r>
              <a:rPr lang="cs-CZ" i="1" dirty="0"/>
              <a:t>, 2003, 208 s. ISBN 80-862-8597-9</a:t>
            </a:r>
            <a:r>
              <a:rPr lang="cs-CZ" i="1" dirty="0" smtClean="0"/>
              <a:t>.</a:t>
            </a: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/>
              <a:t>VOŠICKÝ, Zdeněk. Matematika v kostce. 1. vyd. Havlíčkův Brod: Fragment, 1996, 124 s. ISBN 80-720-0012-8</a:t>
            </a:r>
            <a:r>
              <a:rPr lang="cs-CZ" i="1" dirty="0" smtClean="0"/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s-CZ" dirty="0"/>
              <a:t>HUDCOVÁ. </a:t>
            </a:r>
            <a:r>
              <a:rPr lang="cs-CZ" i="1" dirty="0"/>
              <a:t>Sbírka úloh z matematiky pro SOŠ, studijní obory SOU a nástavbové studium</a:t>
            </a:r>
            <a:r>
              <a:rPr lang="cs-CZ" dirty="0"/>
              <a:t>. PROMETHEUS, spol. s r.o. ISBN 10348405</a:t>
            </a:r>
            <a:r>
              <a:rPr lang="cs-CZ" dirty="0" smtClean="0"/>
              <a:t>.</a:t>
            </a:r>
            <a:endParaRPr lang="cs-CZ" i="1" dirty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s-CZ" dirty="0"/>
              <a:t>GLOC, Jaromír. Řešení rovnic a nerovnic. In: </a:t>
            </a:r>
            <a:r>
              <a:rPr lang="cs-CZ" i="1" dirty="0"/>
              <a:t>Rovnice a nerovnice</a:t>
            </a:r>
            <a:r>
              <a:rPr lang="cs-CZ" dirty="0"/>
              <a:t> [online]. </a:t>
            </a:r>
            <a:r>
              <a:rPr lang="cs-CZ" dirty="0" smtClean="0"/>
              <a:t> </a:t>
            </a:r>
            <a:r>
              <a:rPr lang="cs-CZ" dirty="0"/>
              <a:t>Dostupné z: http://rovnice.kosanet.cz/irac_rce.html </a:t>
            </a: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 smtClean="0">
                <a:hlinkClick r:id="rId3"/>
              </a:rPr>
              <a:t>   </a:t>
            </a:r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000" b="1" dirty="0" smtClean="0"/>
          </a:p>
          <a:p>
            <a:endParaRPr lang="cs-CZ" sz="2800" b="1" dirty="0" smtClean="0"/>
          </a:p>
        </p:txBody>
      </p:sp>
      <p:sp>
        <p:nvSpPr>
          <p:cNvPr id="3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52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7029</TotalTime>
  <Words>290</Words>
  <Application>Microsoft Office PowerPoint</Application>
  <PresentationFormat>Předvádění na obrazovce (4:3)</PresentationFormat>
  <Paragraphs>59</Paragraphs>
  <Slides>8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Diseño predeterminado</vt:lpstr>
      <vt:lpstr>Rovnice</vt:lpstr>
      <vt:lpstr>Rovnice a nerovnice</vt:lpstr>
      <vt:lpstr>Soustava</vt:lpstr>
      <vt:lpstr>Řešení soustavy rovnic</vt:lpstr>
      <vt:lpstr>Příklad 1</vt:lpstr>
      <vt:lpstr>Příklad 1</vt:lpstr>
      <vt:lpstr>Příklad 2</vt:lpstr>
      <vt:lpstr>Příklad 3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Mariajose;SŠ-COPTKM</dc:creator>
  <cp:lastModifiedBy>kacerova</cp:lastModifiedBy>
  <cp:revision>637</cp:revision>
  <dcterms:created xsi:type="dcterms:W3CDTF">2010-05-23T14:28:12Z</dcterms:created>
  <dcterms:modified xsi:type="dcterms:W3CDTF">2013-11-29T01:01:43Z</dcterms:modified>
</cp:coreProperties>
</file>