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450" TargetMode="External"/><Relationship Id="rId2" Type="http://schemas.openxmlformats.org/officeDocument/2006/relationships/hyperlink" Target="http://www.geogebratube.org/student/m449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gebratube.org/student/m457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hyperlink" Target="http://www.geogebratube.org/student/m14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://www.geogebratube.org/student/m449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://www.geogebratube.org/student/m4571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bg1"/>
                </a:solidFill>
              </a:rPr>
              <a:t>Grafické řešení </a:t>
            </a:r>
            <a:r>
              <a:rPr lang="cs-CZ" sz="2800" dirty="0" smtClean="0">
                <a:solidFill>
                  <a:schemeClr val="bg1"/>
                </a:solidFill>
              </a:rPr>
              <a:t>rovnice a nerovnice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424936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i="1" dirty="0" smtClean="0"/>
              <a:t>VOŠICKÝ</a:t>
            </a:r>
            <a:r>
              <a:rPr lang="cs-CZ" sz="1800" i="1" dirty="0"/>
              <a:t>, Zdeněk. Matematika v kostce. 1. vyd. Havlíčkův Brod: Fragment, 1996, 124 s. ISBN 80-720-0012-8</a:t>
            </a:r>
            <a:r>
              <a:rPr lang="cs-CZ" sz="1800" i="1" dirty="0" smtClean="0"/>
              <a:t>.</a:t>
            </a:r>
          </a:p>
          <a:p>
            <a:r>
              <a:rPr lang="cs-CZ" sz="1800" i="1" dirty="0" smtClean="0"/>
              <a:t>HUDCOVÁ</a:t>
            </a:r>
            <a:r>
              <a:rPr lang="cs-CZ" sz="1800" i="1" dirty="0"/>
              <a:t>. Sbírka úloh z matematiky pro SOŠ, studijní obory SOU a nástavbové studium. PROMETHEUS, spol. s r.o. ISBN 10348405. </a:t>
            </a:r>
            <a:endParaRPr lang="cs-CZ" sz="1800" i="1" dirty="0" smtClean="0"/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</a:p>
          <a:p>
            <a:r>
              <a:rPr lang="it-IT" sz="1800" dirty="0"/>
              <a:t>[online</a:t>
            </a:r>
            <a:r>
              <a:rPr lang="it-IT" sz="1800" dirty="0" smtClean="0"/>
              <a:t>]. </a:t>
            </a:r>
            <a:r>
              <a:rPr lang="it-IT" sz="1800" dirty="0"/>
              <a:t>Dostupné z: </a:t>
            </a:r>
            <a:r>
              <a:rPr lang="it-IT" sz="1800" dirty="0">
                <a:hlinkClick r:id="rId2"/>
              </a:rPr>
              <a:t>http://</a:t>
            </a:r>
            <a:r>
              <a:rPr lang="it-IT" sz="1800" dirty="0" smtClean="0">
                <a:hlinkClick r:id="rId2"/>
              </a:rPr>
              <a:t>www.geogebratube.org/student/m44971</a:t>
            </a:r>
            <a:endParaRPr lang="cs-CZ" sz="1800" dirty="0" smtClean="0"/>
          </a:p>
          <a:p>
            <a:r>
              <a:rPr lang="it-IT" sz="1800" dirty="0"/>
              <a:t>[online]. Dostupné </a:t>
            </a:r>
            <a:r>
              <a:rPr lang="it-IT" sz="1800" dirty="0" smtClean="0"/>
              <a:t>z</a:t>
            </a:r>
            <a:r>
              <a:rPr lang="cs-CZ" sz="1800" dirty="0" smtClean="0"/>
              <a:t>:</a:t>
            </a:r>
            <a:r>
              <a:rPr lang="it-IT" sz="1800" dirty="0" smtClean="0"/>
              <a:t> </a:t>
            </a:r>
            <a:r>
              <a:rPr lang="cs-CZ" sz="1800" dirty="0" smtClean="0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://www.geogebratube.org/student/m1450</a:t>
            </a:r>
            <a:r>
              <a:rPr lang="it-IT" sz="1800" dirty="0" smtClean="0"/>
              <a:t> </a:t>
            </a:r>
            <a:endParaRPr lang="cs-CZ" sz="1800" dirty="0" smtClean="0"/>
          </a:p>
          <a:p>
            <a:r>
              <a:rPr lang="it-IT" sz="1800" dirty="0"/>
              <a:t>[online]. Dostupné z: </a:t>
            </a:r>
            <a:r>
              <a:rPr lang="cs-CZ" sz="1800" dirty="0" smtClean="0">
                <a:hlinkClick r:id="rId4"/>
              </a:rPr>
              <a:t>http</a:t>
            </a:r>
            <a:r>
              <a:rPr lang="cs-CZ" sz="1800" dirty="0">
                <a:hlinkClick r:id="rId4"/>
              </a:rPr>
              <a:t>://</a:t>
            </a:r>
            <a:r>
              <a:rPr lang="cs-CZ" sz="1800" dirty="0" smtClean="0">
                <a:hlinkClick r:id="rId4"/>
              </a:rPr>
              <a:t>www.geogebratube.org/student/m45713</a:t>
            </a:r>
            <a:endParaRPr lang="cs-CZ" sz="1800" i="1" dirty="0"/>
          </a:p>
          <a:p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6156176" y="5940351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62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Grafické řešení 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800" cap="all" dirty="0" smtClean="0"/>
              <a:t> </a:t>
            </a:r>
            <a:r>
              <a:rPr lang="cs-CZ" sz="2800" dirty="0" smtClean="0"/>
              <a:t>Při grafické řešení rovnic a nerovnic hledáme průsečíky grafů funkcí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cap="all" dirty="0" smtClean="0"/>
              <a:t>v anulovaném tvaru-</a:t>
            </a:r>
            <a:r>
              <a:rPr lang="cs-CZ" sz="2800" dirty="0" smtClean="0"/>
              <a:t> s osou x</a:t>
            </a:r>
          </a:p>
          <a:p>
            <a:r>
              <a:rPr lang="cs-CZ" sz="2800" b="1" cap="all" dirty="0"/>
              <a:t>v </a:t>
            </a:r>
            <a:r>
              <a:rPr lang="cs-CZ" sz="2800" b="1" cap="all" dirty="0" smtClean="0"/>
              <a:t>nenulovém </a:t>
            </a:r>
            <a:r>
              <a:rPr lang="cs-CZ" sz="2800" b="1" cap="all" dirty="0"/>
              <a:t>tvaru-</a:t>
            </a:r>
            <a:r>
              <a:rPr lang="cs-CZ" sz="2800" dirty="0"/>
              <a:t> </a:t>
            </a:r>
            <a:r>
              <a:rPr lang="cs-CZ" sz="2800" dirty="0" smtClean="0"/>
              <a:t>na levé a pravé straně </a:t>
            </a:r>
            <a:endParaRPr lang="cs-CZ" sz="2800" b="1" cap="all" dirty="0">
              <a:solidFill>
                <a:srgbClr val="0070C0"/>
              </a:solidFill>
            </a:endParaRPr>
          </a:p>
          <a:p>
            <a:endParaRPr lang="cs-CZ" sz="2800" b="1" cap="all" dirty="0" smtClean="0">
              <a:solidFill>
                <a:srgbClr val="0070C0"/>
              </a:solidFill>
            </a:endParaRPr>
          </a:p>
          <a:p>
            <a:endParaRPr lang="cs-CZ" sz="2800" b="1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400" dirty="0" smtClean="0"/>
              <a:t>v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</a:t>
            </a:r>
            <a:r>
              <a:rPr lang="cs-CZ" dirty="0" smtClean="0">
                <a:solidFill>
                  <a:schemeClr val="bg1"/>
                </a:solidFill>
              </a:rPr>
              <a:t> lineárních rovnic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026" name="obrázek 6" descr="http://upload.wikimedia.org/wikipedia/commons/2/2b/Graf_of_linear_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95223"/>
            <a:ext cx="4176464" cy="414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2132856"/>
            <a:ext cx="5681399" cy="720080"/>
          </a:xfrm>
        </p:spPr>
        <p:txBody>
          <a:bodyPr/>
          <a:lstStyle/>
          <a:p>
            <a:pPr marL="0" lvl="0" indent="0" eaLnBrk="1" hangingPunct="1">
              <a:lnSpc>
                <a:spcPct val="150000"/>
              </a:lnSpc>
              <a:buNone/>
              <a:defRPr/>
            </a:pPr>
            <a:r>
              <a:rPr lang="cs-CZ" sz="2400" b="1" dirty="0" smtClean="0"/>
              <a:t>Řešte graficky rovnici</a:t>
            </a:r>
            <a:r>
              <a:rPr lang="cs-CZ" sz="2400" b="1" dirty="0"/>
              <a:t> </a:t>
            </a:r>
            <a:r>
              <a:rPr lang="cs-CZ" sz="2400" b="1" dirty="0" smtClean="0"/>
              <a:t>       </a:t>
            </a:r>
            <a:r>
              <a:rPr lang="cs-CZ" sz="2400" b="1" dirty="0"/>
              <a:t>2x – 3 = 9 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55576" y="2924944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	</a:t>
            </a:r>
            <a:r>
              <a:rPr lang="cs-CZ" sz="2400" dirty="0" smtClean="0"/>
              <a:t>Grafem </a:t>
            </a:r>
            <a:r>
              <a:rPr lang="cs-CZ" sz="2400" dirty="0"/>
              <a:t>levé strany y = 2x – 3  je </a:t>
            </a:r>
            <a:r>
              <a:rPr lang="cs-CZ" sz="2400" dirty="0">
                <a:solidFill>
                  <a:srgbClr val="FF0000"/>
                </a:solidFill>
              </a:rPr>
              <a:t>červená </a:t>
            </a:r>
            <a:r>
              <a:rPr lang="cs-CZ" sz="2400" dirty="0"/>
              <a:t>přímka.</a:t>
            </a:r>
          </a:p>
          <a:p>
            <a:r>
              <a:rPr lang="cs-CZ" sz="2400" dirty="0"/>
              <a:t>      </a:t>
            </a:r>
            <a:r>
              <a:rPr lang="cs-CZ" sz="2400" dirty="0" smtClean="0"/>
              <a:t>	Grafem </a:t>
            </a:r>
            <a:r>
              <a:rPr lang="cs-CZ" sz="2400" dirty="0"/>
              <a:t>pravé strany y = 9 je </a:t>
            </a:r>
            <a:r>
              <a:rPr lang="cs-CZ" sz="2400" dirty="0">
                <a:solidFill>
                  <a:srgbClr val="00B050"/>
                </a:solidFill>
              </a:rPr>
              <a:t>zelená</a:t>
            </a:r>
            <a:r>
              <a:rPr lang="cs-CZ" sz="2400" dirty="0"/>
              <a:t> přímka vodorovná s osou </a:t>
            </a:r>
            <a:r>
              <a:rPr lang="cs-CZ" sz="2400" dirty="0" smtClean="0"/>
              <a:t>x  </a:t>
            </a:r>
            <a:r>
              <a:rPr lang="cs-CZ" sz="2400" dirty="0" smtClean="0"/>
              <a:t>5</a:t>
            </a:r>
            <a:r>
              <a:rPr lang="cs-CZ" sz="2400" i="1" dirty="0" smtClean="0"/>
              <a:t>x </a:t>
            </a:r>
            <a:r>
              <a:rPr lang="cs-CZ" sz="2400" dirty="0"/>
              <a:t>= </a:t>
            </a:r>
            <a:r>
              <a:rPr lang="cs-CZ" sz="2400" dirty="0" smtClean="0"/>
              <a:t>55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466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</a:t>
            </a:r>
            <a:r>
              <a:rPr lang="cs-CZ" dirty="0" smtClean="0">
                <a:solidFill>
                  <a:schemeClr val="bg1"/>
                </a:solidFill>
              </a:rPr>
              <a:t>1 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050" name="obrázek 39" descr="Obra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4104456" cy="373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71600" y="2564904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protínají </a:t>
            </a:r>
            <a:r>
              <a:rPr lang="cs-CZ" dirty="0" smtClean="0"/>
              <a:t>se v </a:t>
            </a:r>
            <a:r>
              <a:rPr lang="cs-CZ" dirty="0"/>
              <a:t>bodě A[6;9]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939465" y="5468081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</a:t>
            </a:r>
            <a:r>
              <a:rPr lang="cs-CZ" sz="2400" dirty="0"/>
              <a:t>[</a:t>
            </a:r>
            <a:r>
              <a:rPr lang="cs-CZ" sz="2400" dirty="0" smtClean="0"/>
              <a:t>6;9</a:t>
            </a:r>
            <a:r>
              <a:rPr lang="cs-CZ" sz="2400" dirty="0"/>
              <a:t> ]</a:t>
            </a:r>
            <a:r>
              <a:rPr lang="cs-CZ" sz="2400" b="1" dirty="0" smtClean="0"/>
              <a:t>}</a:t>
            </a:r>
            <a:endParaRPr lang="cs-CZ" sz="2400" dirty="0"/>
          </a:p>
        </p:txBody>
      </p:sp>
      <p:sp>
        <p:nvSpPr>
          <p:cNvPr id="7" name="Šipka doleva 6"/>
          <p:cNvSpPr/>
          <p:nvPr/>
        </p:nvSpPr>
        <p:spPr>
          <a:xfrm>
            <a:off x="4197898" y="569891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073014" y="558924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</p:spTree>
    <p:extLst>
      <p:ext uri="{BB962C8B-B14F-4D97-AF65-F5344CB8AC3E}">
        <p14:creationId xmlns:p14="http://schemas.microsoft.com/office/powerpoint/2010/main" val="21262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Soustavy rovnic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71688"/>
            <a:ext cx="6768752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>
                <a:solidFill>
                  <a:srgbClr val="3366FF"/>
                </a:solidFill>
              </a:rPr>
              <a:t>Hledáme společné body 2 přímek </a:t>
            </a:r>
            <a:endParaRPr lang="cs-CZ" altLang="cs-CZ" sz="2400" dirty="0">
              <a:solidFill>
                <a:srgbClr val="3366FF"/>
              </a:solidFill>
            </a:endParaRPr>
          </a:p>
          <a:p>
            <a:pPr marL="463550" indent="0">
              <a:buNone/>
            </a:pPr>
            <a:endParaRPr lang="cs-CZ" sz="2400" dirty="0" smtClean="0"/>
          </a:p>
          <a:p>
            <a:pPr marL="450850" indent="0">
              <a:buNone/>
            </a:pP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  <p:pic>
        <p:nvPicPr>
          <p:cNvPr id="3" name="Obrázek 2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59563"/>
            <a:ext cx="5287398" cy="398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 nerovnice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40953"/>
            <a:ext cx="5112568" cy="410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Kvadratické  rovnice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" name="Obrázek 1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7354614" cy="427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3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Kvadratické  nerovnice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99592" y="2132856"/>
            <a:ext cx="3932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cs-CZ" sz="2400" dirty="0" smtClean="0"/>
              <a:t>Řešte</a:t>
            </a:r>
            <a:r>
              <a:rPr lang="cs-CZ" sz="2400" b="1" dirty="0" smtClean="0"/>
              <a:t>   2x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− 7x + 3 &gt; 0</a:t>
            </a:r>
          </a:p>
        </p:txBody>
      </p:sp>
      <p:sp>
        <p:nvSpPr>
          <p:cNvPr id="3" name="Obdélník 2"/>
          <p:cNvSpPr/>
          <p:nvPr/>
        </p:nvSpPr>
        <p:spPr>
          <a:xfrm>
            <a:off x="798846" y="2996952"/>
            <a:ext cx="341311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cs-CZ" sz="2400" dirty="0" smtClean="0"/>
              <a:t>D = 25</a:t>
            </a:r>
            <a:r>
              <a:rPr lang="cs-CZ" sz="2400" dirty="0"/>
              <a:t> </a:t>
            </a:r>
            <a:endParaRPr lang="cs-CZ" sz="2400" dirty="0" smtClean="0"/>
          </a:p>
          <a:p>
            <a:pPr lvl="1"/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=- </a:t>
            </a:r>
            <a:r>
              <a:rPr lang="cs-CZ" sz="2400" dirty="0"/>
              <a:t>0,5 </a:t>
            </a:r>
            <a:endParaRPr lang="cs-CZ" sz="2400" dirty="0" smtClean="0"/>
          </a:p>
          <a:p>
            <a:pPr lvl="1"/>
            <a:r>
              <a:rPr lang="cs-CZ" sz="2400" dirty="0" smtClean="0"/>
              <a:t>x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 </a:t>
            </a:r>
            <a:r>
              <a:rPr lang="cs-CZ" sz="2400" dirty="0"/>
              <a:t>3</a:t>
            </a:r>
            <a:endParaRPr lang="cs-CZ" sz="2400" dirty="0" smtClean="0"/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K </a:t>
            </a:r>
            <a:r>
              <a:rPr lang="cs-CZ" sz="2400" dirty="0"/>
              <a:t>= (-∞</a:t>
            </a:r>
            <a:r>
              <a:rPr lang="en-US" sz="2400" dirty="0"/>
              <a:t>; 0,5</a:t>
            </a:r>
            <a:r>
              <a:rPr lang="cs-CZ" sz="2400" dirty="0"/>
              <a:t>) </a:t>
            </a:r>
            <a:r>
              <a:rPr lang="cs-CZ" sz="2400" dirty="0" smtClean="0">
                <a:sym typeface="Symbol"/>
              </a:rPr>
              <a:t></a:t>
            </a:r>
            <a:r>
              <a:rPr lang="cs-CZ" sz="2400" dirty="0" smtClean="0"/>
              <a:t> </a:t>
            </a:r>
            <a:r>
              <a:rPr lang="cs-CZ" sz="2400" dirty="0"/>
              <a:t>(3;∞)</a:t>
            </a:r>
          </a:p>
          <a:p>
            <a:pPr lvl="1"/>
            <a:endParaRPr lang="cs-CZ" sz="2400" dirty="0"/>
          </a:p>
        </p:txBody>
      </p:sp>
      <p:pic>
        <p:nvPicPr>
          <p:cNvPr id="5" name="Picture 2" descr="kvadraticka_nerovn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3"/>
            <a:ext cx="3312368" cy="313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19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222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Rovnice a nerovnice</vt:lpstr>
      <vt:lpstr>Grafické řešení </vt:lpstr>
      <vt:lpstr>Řešení  lineárních rovnic</vt:lpstr>
      <vt:lpstr>Řešení rovnice</vt:lpstr>
      <vt:lpstr>Řešení 1 </vt:lpstr>
      <vt:lpstr>Soustavy rovnic</vt:lpstr>
      <vt:lpstr>Lineární  nerovnice</vt:lpstr>
      <vt:lpstr>Kvadratické  rovnice</vt:lpstr>
      <vt:lpstr>Kvadratické  nerovnice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 COPT Kromeriz</dc:creator>
  <cp:keywords>grafické řešení</cp:keywords>
  <cp:lastModifiedBy>kacerova</cp:lastModifiedBy>
  <cp:revision>613</cp:revision>
  <dcterms:created xsi:type="dcterms:W3CDTF">2010-05-23T14:28:12Z</dcterms:created>
  <dcterms:modified xsi:type="dcterms:W3CDTF">2013-11-29T09:53:03Z</dcterms:modified>
</cp:coreProperties>
</file>