
<file path=[Content_Types].xml><?xml version="1.0" encoding="utf-8"?>
<Types xmlns="http://schemas.openxmlformats.org/package/2006/content-types">
  <Default Extension="tmp" ContentType="image/png"/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3" r:id="rId5"/>
    <p:sldId id="258" r:id="rId6"/>
    <p:sldId id="266" r:id="rId7"/>
    <p:sldId id="264" r:id="rId8"/>
    <p:sldId id="267" r:id="rId9"/>
    <p:sldId id="268" r:id="rId10"/>
    <p:sldId id="265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07BD7"/>
    <a:srgbClr val="CC6600"/>
    <a:srgbClr val="B3C0EB"/>
    <a:srgbClr val="3366FF"/>
    <a:srgbClr val="422C16"/>
    <a:srgbClr val="0C788E"/>
    <a:srgbClr val="025198"/>
    <a:srgbClr val="000099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>
        <p:scale>
          <a:sx n="72" d="100"/>
          <a:sy n="72" d="100"/>
        </p:scale>
        <p:origin x="-1710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5040312" cy="544512"/>
          </a:xfrm>
          <a:noFill/>
        </p:spPr>
        <p:txBody>
          <a:bodyPr/>
          <a:lstStyle/>
          <a:p>
            <a:pPr algn="l" eaLnBrk="1" hangingPunct="1"/>
            <a:r>
              <a:rPr lang="cs-CZ" sz="3600" b="1" dirty="0" smtClean="0">
                <a:solidFill>
                  <a:schemeClr val="bg1"/>
                </a:solidFill>
              </a:rPr>
              <a:t>Rovnice a nerovnice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165599"/>
            <a:ext cx="4070226" cy="479425"/>
          </a:xfrm>
        </p:spPr>
        <p:txBody>
          <a:bodyPr/>
          <a:lstStyle/>
          <a:p>
            <a:pPr eaLnBrk="1" hangingPunct="1"/>
            <a:r>
              <a:rPr lang="cs-CZ" sz="3000" dirty="0" smtClean="0">
                <a:solidFill>
                  <a:schemeClr val="bg1"/>
                </a:solidFill>
              </a:rPr>
              <a:t>Kvadratické nerovnice</a:t>
            </a:r>
            <a:endParaRPr lang="es-ES" sz="3000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7383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VY_32_INOVACE_RONE_16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1"/>
            <a:ext cx="8424936" cy="3124944"/>
          </a:xfrm>
        </p:spPr>
        <p:txBody>
          <a:bodyPr/>
          <a:lstStyle/>
          <a:p>
            <a:endParaRPr lang="cs-CZ" sz="1800" dirty="0" smtClean="0"/>
          </a:p>
          <a:p>
            <a:r>
              <a:rPr lang="cs-CZ" sz="1800" i="1" dirty="0" smtClean="0"/>
              <a:t>VOŠICKÝ</a:t>
            </a:r>
            <a:r>
              <a:rPr lang="cs-CZ" sz="1800" i="1" dirty="0"/>
              <a:t>, Zdeněk. Matematika v kostce. 1. vyd. Havlíčkův Brod: Fragment, 1996, 124 s. ISBN 80-720-0012-8</a:t>
            </a:r>
            <a:r>
              <a:rPr lang="cs-CZ" sz="1800" i="1" dirty="0" smtClean="0"/>
              <a:t>.</a:t>
            </a:r>
          </a:p>
          <a:p>
            <a:r>
              <a:rPr lang="cs-CZ" sz="1800" i="1" dirty="0" smtClean="0"/>
              <a:t>HUDCOVÁ</a:t>
            </a:r>
            <a:r>
              <a:rPr lang="cs-CZ" sz="1800" i="1" dirty="0"/>
              <a:t>. Sbírka úloh z matematiky pro SOŠ, studijní obory SOU a nástavbové studium. PROMETHEUS, spol. s r.o. ISBN 10348405. </a:t>
            </a:r>
            <a:endParaRPr lang="cs-CZ" sz="1800" i="1" dirty="0" smtClean="0"/>
          </a:p>
          <a:p>
            <a:r>
              <a:rPr lang="cs-CZ" sz="1800" i="1" dirty="0"/>
              <a:t>ČERMÁK, Pavel. Odmaturuj! z matematiky. Vyd. 2.(</a:t>
            </a:r>
            <a:r>
              <a:rPr lang="cs-CZ" sz="1800" i="1" dirty="0" err="1"/>
              <a:t>opr</a:t>
            </a:r>
            <a:r>
              <a:rPr lang="cs-CZ" sz="1800" i="1" dirty="0"/>
              <a:t>.). Brno: </a:t>
            </a:r>
            <a:r>
              <a:rPr lang="cs-CZ" sz="1800" i="1" dirty="0" err="1"/>
              <a:t>Didaktis</a:t>
            </a:r>
            <a:r>
              <a:rPr lang="cs-CZ" sz="1800" i="1" dirty="0"/>
              <a:t>, 2003, 208 s. ISBN 80-862-8597-9</a:t>
            </a:r>
            <a:r>
              <a:rPr lang="cs-CZ" sz="1800" i="1" dirty="0" smtClean="0"/>
              <a:t>.</a:t>
            </a:r>
          </a:p>
          <a:p>
            <a:r>
              <a:rPr lang="it-IT" sz="1800" i="1" dirty="0"/>
              <a:t>http://www.ucebnice.krynicky.cz/Matematika</a:t>
            </a:r>
            <a:endParaRPr lang="cs-CZ" sz="1800" i="1" dirty="0"/>
          </a:p>
          <a:p>
            <a:endParaRPr lang="cs-CZ" sz="1800" dirty="0"/>
          </a:p>
        </p:txBody>
      </p:sp>
      <p:sp>
        <p:nvSpPr>
          <p:cNvPr id="4" name="TextovéPole 1"/>
          <p:cNvSpPr txBox="1"/>
          <p:nvPr/>
        </p:nvSpPr>
        <p:spPr>
          <a:xfrm>
            <a:off x="6156176" y="5940351"/>
            <a:ext cx="2564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Times New Roman"/>
                <a:cs typeface="Times New Roman"/>
              </a:rPr>
              <a:t>© </a:t>
            </a:r>
            <a:r>
              <a:rPr lang="cs-CZ" dirty="0" smtClean="0"/>
              <a:t>RNDr. Anna </a:t>
            </a:r>
            <a:r>
              <a:rPr lang="cs-CZ" dirty="0" err="1" smtClean="0"/>
              <a:t>Káčerová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21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69776"/>
            <a:ext cx="6512511" cy="11430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Základní pojmy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539552" y="2132856"/>
            <a:ext cx="8231832" cy="36724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800" b="1" dirty="0" smtClean="0"/>
              <a:t>Kvadratickou nerovnicí </a:t>
            </a:r>
            <a:r>
              <a:rPr lang="cs-CZ" sz="2800" b="1" dirty="0"/>
              <a:t>s proměnnou x </a:t>
            </a:r>
            <a:endParaRPr lang="cs-CZ" sz="2800" b="1" dirty="0" smtClean="0"/>
          </a:p>
          <a:p>
            <a:pPr marL="0" indent="0" algn="ctr">
              <a:buNone/>
            </a:pPr>
            <a:r>
              <a:rPr lang="cs-CZ" sz="1100" b="1" dirty="0" smtClean="0"/>
              <a:t> </a:t>
            </a:r>
          </a:p>
          <a:p>
            <a:pPr marL="0" indent="0" algn="ctr">
              <a:buNone/>
            </a:pPr>
            <a:r>
              <a:rPr lang="cs-CZ" dirty="0" smtClean="0"/>
              <a:t>nazýváme </a:t>
            </a:r>
            <a:r>
              <a:rPr lang="cs-CZ" dirty="0"/>
              <a:t>všechny </a:t>
            </a:r>
            <a:r>
              <a:rPr lang="cs-CZ" dirty="0" smtClean="0"/>
              <a:t>nerovnice</a:t>
            </a:r>
            <a:r>
              <a:rPr lang="cs-CZ" dirty="0"/>
              <a:t>, které lze zapsat v tvaru </a:t>
            </a:r>
            <a:r>
              <a:rPr lang="cs-CZ" b="1" dirty="0" smtClean="0"/>
              <a:t>      </a:t>
            </a:r>
          </a:p>
          <a:p>
            <a:pPr marL="0" indent="0"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	       a</a:t>
            </a:r>
            <a:r>
              <a:rPr lang="cs-CZ" b="1" i="1" dirty="0" smtClean="0"/>
              <a:t>x</a:t>
            </a:r>
            <a:r>
              <a:rPr lang="cs-CZ" b="1" i="1" baseline="30000" dirty="0" smtClean="0"/>
              <a:t>2</a:t>
            </a:r>
            <a:r>
              <a:rPr lang="cs-CZ" b="1" i="1" dirty="0" smtClean="0"/>
              <a:t> + </a:t>
            </a:r>
            <a:r>
              <a:rPr lang="cs-CZ" b="1" i="1" dirty="0" err="1" smtClean="0">
                <a:solidFill>
                  <a:srgbClr val="000099"/>
                </a:solidFill>
              </a:rPr>
              <a:t>b</a:t>
            </a:r>
            <a:r>
              <a:rPr lang="cs-CZ" b="1" i="1" dirty="0" err="1" smtClean="0"/>
              <a:t>x</a:t>
            </a:r>
            <a:r>
              <a:rPr lang="cs-CZ" b="1" i="1" dirty="0" smtClean="0"/>
              <a:t>  + </a:t>
            </a:r>
            <a:r>
              <a:rPr lang="cs-CZ" b="1" dirty="0" smtClean="0">
                <a:solidFill>
                  <a:srgbClr val="00B050"/>
                </a:solidFill>
              </a:rPr>
              <a:t>c </a:t>
            </a:r>
            <a:r>
              <a:rPr lang="cs-CZ" dirty="0" smtClean="0">
                <a:sym typeface="Symbol"/>
              </a:rPr>
              <a:t> </a:t>
            </a:r>
            <a:r>
              <a:rPr lang="cs-CZ" dirty="0" smtClean="0"/>
              <a:t> 0 	</a:t>
            </a:r>
            <a:r>
              <a:rPr lang="cs-CZ" i="1" dirty="0" smtClean="0"/>
              <a:t> a ϵ</a:t>
            </a:r>
            <a:r>
              <a:rPr lang="cs-CZ" dirty="0" smtClean="0"/>
              <a:t> R-, b</a:t>
            </a:r>
            <a:r>
              <a:rPr lang="cs-CZ" i="1" dirty="0" smtClean="0"/>
              <a:t> ϵ</a:t>
            </a:r>
            <a:r>
              <a:rPr lang="cs-CZ" dirty="0" smtClean="0"/>
              <a:t> R</a:t>
            </a:r>
            <a:endParaRPr lang="cs-CZ" i="1" dirty="0"/>
          </a:p>
          <a:p>
            <a:pPr marL="0" indent="0">
              <a:buNone/>
            </a:pPr>
            <a:r>
              <a:rPr lang="cs-CZ" sz="1800" i="1" kern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kvadratický </a:t>
            </a:r>
            <a:r>
              <a:rPr lang="cs-CZ" sz="1800" i="1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člen     </a:t>
            </a:r>
            <a:r>
              <a:rPr lang="cs-CZ" sz="1800" i="1" kern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lineární člen</a:t>
            </a:r>
            <a:r>
              <a:rPr lang="cs-CZ" sz="1800" i="1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 </a:t>
            </a:r>
            <a:r>
              <a:rPr lang="cs-CZ" sz="1800" i="1" kern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    </a:t>
            </a:r>
            <a:r>
              <a:rPr lang="cs-CZ" sz="1900" i="1" kern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absolutní </a:t>
            </a:r>
            <a:r>
              <a:rPr lang="cs-CZ" sz="1900" i="1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člen</a:t>
            </a:r>
          </a:p>
          <a:p>
            <a:pPr marL="0" indent="0">
              <a:buNone/>
              <a:tabLst>
                <a:tab pos="1524000" algn="l"/>
                <a:tab pos="2239963" algn="l"/>
              </a:tabLst>
            </a:pPr>
            <a:r>
              <a:rPr lang="cs-CZ" sz="1800" i="1" kern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	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>
                <a:solidFill>
                  <a:srgbClr val="FF0000"/>
                </a:solidFill>
              </a:rPr>
              <a:t>a</a:t>
            </a:r>
            <a:r>
              <a:rPr lang="cs-CZ" b="1" i="1" dirty="0"/>
              <a:t>x</a:t>
            </a:r>
            <a:r>
              <a:rPr lang="cs-CZ" b="1" i="1" baseline="30000" dirty="0"/>
              <a:t>2</a:t>
            </a:r>
            <a:r>
              <a:rPr lang="cs-CZ" b="1" i="1" dirty="0"/>
              <a:t> + </a:t>
            </a:r>
            <a:r>
              <a:rPr lang="cs-CZ" b="1" i="1" dirty="0" err="1">
                <a:solidFill>
                  <a:srgbClr val="000099"/>
                </a:solidFill>
              </a:rPr>
              <a:t>b</a:t>
            </a:r>
            <a:r>
              <a:rPr lang="cs-CZ" b="1" i="1" dirty="0" err="1"/>
              <a:t>x</a:t>
            </a:r>
            <a:r>
              <a:rPr lang="cs-CZ" b="1" i="1" dirty="0"/>
              <a:t>  + </a:t>
            </a:r>
            <a:r>
              <a:rPr lang="cs-CZ" b="1" dirty="0">
                <a:solidFill>
                  <a:srgbClr val="00B050"/>
                </a:solidFill>
              </a:rPr>
              <a:t>c </a:t>
            </a:r>
            <a:r>
              <a:rPr lang="cs-CZ" i="1" dirty="0" smtClean="0"/>
              <a:t> </a:t>
            </a:r>
            <a:r>
              <a:rPr lang="cs-CZ" dirty="0">
                <a:sym typeface="Symbol"/>
              </a:rPr>
              <a:t> </a:t>
            </a:r>
            <a:r>
              <a:rPr lang="cs-CZ" dirty="0" smtClean="0"/>
              <a:t> </a:t>
            </a:r>
            <a:r>
              <a:rPr lang="cs-CZ" dirty="0"/>
              <a:t>0 </a:t>
            </a:r>
            <a:endParaRPr lang="cs-CZ" dirty="0" smtClean="0"/>
          </a:p>
          <a:p>
            <a:pPr marL="0" indent="0">
              <a:buNone/>
              <a:tabLst>
                <a:tab pos="1524000" algn="l"/>
                <a:tab pos="2239963" algn="l"/>
              </a:tabLst>
            </a:pPr>
            <a:r>
              <a:rPr lang="cs-CZ" i="1" dirty="0" smtClean="0"/>
              <a:t>	</a:t>
            </a:r>
            <a:r>
              <a:rPr lang="cs-CZ" b="1" i="1" dirty="0">
                <a:solidFill>
                  <a:srgbClr val="FF0000"/>
                </a:solidFill>
              </a:rPr>
              <a:t> a</a:t>
            </a:r>
            <a:r>
              <a:rPr lang="cs-CZ" b="1" i="1" dirty="0"/>
              <a:t>x</a:t>
            </a:r>
            <a:r>
              <a:rPr lang="cs-CZ" b="1" i="1" baseline="30000" dirty="0"/>
              <a:t>2</a:t>
            </a:r>
            <a:r>
              <a:rPr lang="cs-CZ" b="1" i="1" dirty="0"/>
              <a:t> + </a:t>
            </a:r>
            <a:r>
              <a:rPr lang="cs-CZ" b="1" i="1" dirty="0" err="1">
                <a:solidFill>
                  <a:srgbClr val="000099"/>
                </a:solidFill>
              </a:rPr>
              <a:t>b</a:t>
            </a:r>
            <a:r>
              <a:rPr lang="cs-CZ" b="1" i="1" dirty="0" err="1"/>
              <a:t>x</a:t>
            </a:r>
            <a:r>
              <a:rPr lang="cs-CZ" b="1" i="1" dirty="0"/>
              <a:t>  + </a:t>
            </a:r>
            <a:r>
              <a:rPr lang="cs-CZ" b="1" dirty="0">
                <a:solidFill>
                  <a:srgbClr val="00B050"/>
                </a:solidFill>
              </a:rPr>
              <a:t>c </a:t>
            </a:r>
            <a:r>
              <a:rPr lang="cs-CZ" i="1" dirty="0" smtClean="0"/>
              <a:t> </a:t>
            </a:r>
            <a:r>
              <a:rPr lang="cs-CZ" dirty="0" smtClean="0">
                <a:sym typeface="Symbol"/>
              </a:rPr>
              <a:t></a:t>
            </a:r>
            <a:r>
              <a:rPr lang="cs-CZ" dirty="0" smtClean="0"/>
              <a:t> 0</a:t>
            </a:r>
          </a:p>
          <a:p>
            <a:pPr marL="0" indent="0">
              <a:buNone/>
              <a:tabLst>
                <a:tab pos="1524000" algn="l"/>
                <a:tab pos="2239963" algn="l"/>
              </a:tabLst>
            </a:pPr>
            <a:r>
              <a:rPr lang="cs-CZ" i="1" dirty="0" smtClean="0"/>
              <a:t>	</a:t>
            </a:r>
            <a:r>
              <a:rPr lang="cs-CZ" b="1" i="1" dirty="0">
                <a:solidFill>
                  <a:srgbClr val="FF0000"/>
                </a:solidFill>
              </a:rPr>
              <a:t> a</a:t>
            </a:r>
            <a:r>
              <a:rPr lang="cs-CZ" b="1" i="1" dirty="0"/>
              <a:t>x</a:t>
            </a:r>
            <a:r>
              <a:rPr lang="cs-CZ" b="1" i="1" baseline="30000" dirty="0"/>
              <a:t>2</a:t>
            </a:r>
            <a:r>
              <a:rPr lang="cs-CZ" b="1" i="1" dirty="0"/>
              <a:t> + </a:t>
            </a:r>
            <a:r>
              <a:rPr lang="cs-CZ" b="1" i="1" dirty="0" err="1">
                <a:solidFill>
                  <a:srgbClr val="000099"/>
                </a:solidFill>
              </a:rPr>
              <a:t>b</a:t>
            </a:r>
            <a:r>
              <a:rPr lang="cs-CZ" b="1" i="1" dirty="0" err="1"/>
              <a:t>x</a:t>
            </a:r>
            <a:r>
              <a:rPr lang="cs-CZ" b="1" i="1" dirty="0"/>
              <a:t>  + </a:t>
            </a:r>
            <a:r>
              <a:rPr lang="cs-CZ" b="1" dirty="0">
                <a:solidFill>
                  <a:srgbClr val="00B050"/>
                </a:solidFill>
              </a:rPr>
              <a:t>c </a:t>
            </a:r>
            <a:r>
              <a:rPr lang="cs-CZ" i="1" dirty="0" smtClean="0"/>
              <a:t> </a:t>
            </a:r>
            <a:r>
              <a:rPr lang="cs-CZ" dirty="0">
                <a:sym typeface="Symbol"/>
              </a:rPr>
              <a:t></a:t>
            </a:r>
            <a:r>
              <a:rPr lang="cs-CZ" dirty="0" smtClean="0"/>
              <a:t> </a:t>
            </a:r>
            <a:r>
              <a:rPr lang="cs-CZ" dirty="0"/>
              <a:t>0</a:t>
            </a:r>
            <a:endParaRPr lang="cs-CZ" i="1" dirty="0" smtClean="0"/>
          </a:p>
        </p:txBody>
      </p:sp>
      <p:sp>
        <p:nvSpPr>
          <p:cNvPr id="5" name="Oválný popisek 4"/>
          <p:cNvSpPr/>
          <p:nvPr/>
        </p:nvSpPr>
        <p:spPr>
          <a:xfrm>
            <a:off x="3616795" y="3255536"/>
            <a:ext cx="523157" cy="498109"/>
          </a:xfrm>
          <a:prstGeom prst="wedgeEllipseCallout">
            <a:avLst>
              <a:gd name="adj1" fmla="val 185216"/>
              <a:gd name="adj2" fmla="val 64929"/>
            </a:avLst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ný popisek 8"/>
          <p:cNvSpPr/>
          <p:nvPr/>
        </p:nvSpPr>
        <p:spPr>
          <a:xfrm>
            <a:off x="2123728" y="3251344"/>
            <a:ext cx="504056" cy="498109"/>
          </a:xfrm>
          <a:prstGeom prst="wedgeEllipseCallout">
            <a:avLst>
              <a:gd name="adj1" fmla="val -74402"/>
              <a:gd name="adj2" fmla="val 64173"/>
            </a:avLst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ný popisek 5"/>
          <p:cNvSpPr/>
          <p:nvPr/>
        </p:nvSpPr>
        <p:spPr>
          <a:xfrm>
            <a:off x="2915816" y="3284984"/>
            <a:ext cx="523157" cy="498109"/>
          </a:xfrm>
          <a:prstGeom prst="wedgeEllipseCallout">
            <a:avLst>
              <a:gd name="adj1" fmla="val 68693"/>
              <a:gd name="adj2" fmla="val 67590"/>
            </a:avLst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91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uiExpand="1" build="p"/>
      <p:bldP spid="5" grpId="0" animBg="1"/>
      <p:bldP spid="9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56" y="35969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 Ekvivalentní úpravy nerovnic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5656" y="1844824"/>
            <a:ext cx="7416824" cy="446449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Záměna </a:t>
            </a:r>
            <a:r>
              <a:rPr lang="cs-CZ" sz="2400" dirty="0"/>
              <a:t>stran </a:t>
            </a:r>
            <a:r>
              <a:rPr lang="cs-CZ" sz="2400" dirty="0" smtClean="0"/>
              <a:t>nerovnice  </a:t>
            </a:r>
            <a:r>
              <a:rPr lang="cs-CZ" sz="2400" i="1" dirty="0" smtClean="0"/>
              <a:t> </a:t>
            </a:r>
          </a:p>
          <a:p>
            <a:pPr marL="0" indent="0">
              <a:buNone/>
            </a:pPr>
            <a:r>
              <a:rPr lang="cs-CZ" sz="2400" i="1" dirty="0" smtClean="0">
                <a:solidFill>
                  <a:srgbClr val="3366FF"/>
                </a:solidFill>
              </a:rPr>
              <a:t>		</a:t>
            </a:r>
            <a:r>
              <a:rPr lang="cs-CZ" sz="2400" i="1" dirty="0" smtClean="0">
                <a:solidFill>
                  <a:srgbClr val="0000FF"/>
                </a:solidFill>
              </a:rPr>
              <a:t>L(x</a:t>
            </a:r>
            <a:r>
              <a:rPr lang="cs-CZ" sz="2400" i="1" dirty="0">
                <a:solidFill>
                  <a:srgbClr val="0000FF"/>
                </a:solidFill>
              </a:rPr>
              <a:t>) </a:t>
            </a:r>
            <a:r>
              <a:rPr lang="cs-CZ" sz="2400" dirty="0">
                <a:solidFill>
                  <a:srgbClr val="0000FF"/>
                </a:solidFill>
                <a:sym typeface="Symbol"/>
              </a:rPr>
              <a:t></a:t>
            </a:r>
            <a:r>
              <a:rPr lang="cs-CZ" sz="2400" dirty="0">
                <a:solidFill>
                  <a:srgbClr val="0000FF"/>
                </a:solidFill>
              </a:rPr>
              <a:t> </a:t>
            </a:r>
            <a:r>
              <a:rPr lang="cs-CZ" sz="2400" i="1" dirty="0">
                <a:solidFill>
                  <a:srgbClr val="0000FF"/>
                </a:solidFill>
              </a:rPr>
              <a:t>P(x)</a:t>
            </a:r>
            <a:r>
              <a:rPr lang="cs-CZ" sz="2400" i="1" dirty="0">
                <a:solidFill>
                  <a:srgbClr val="3366FF"/>
                </a:solidFill>
              </a:rPr>
              <a:t>  </a:t>
            </a:r>
            <a:r>
              <a:rPr lang="cs-CZ" sz="2400" i="1" dirty="0" smtClean="0">
                <a:solidFill>
                  <a:srgbClr val="3366FF"/>
                </a:solidFill>
              </a:rPr>
              <a:t>       </a:t>
            </a:r>
            <a:r>
              <a:rPr lang="cs-CZ" sz="2400" i="1" dirty="0" smtClean="0">
                <a:solidFill>
                  <a:srgbClr val="0000FF"/>
                </a:solidFill>
              </a:rPr>
              <a:t>L(x</a:t>
            </a:r>
            <a:r>
              <a:rPr lang="cs-CZ" sz="2400" i="1" dirty="0">
                <a:solidFill>
                  <a:srgbClr val="0000FF"/>
                </a:solidFill>
              </a:rPr>
              <a:t>) </a:t>
            </a:r>
            <a:r>
              <a:rPr lang="cs-CZ" sz="2400" dirty="0">
                <a:solidFill>
                  <a:srgbClr val="0000FF"/>
                </a:solidFill>
                <a:sym typeface="Symbol"/>
              </a:rPr>
              <a:t></a:t>
            </a:r>
            <a:r>
              <a:rPr lang="cs-CZ" sz="2400" dirty="0">
                <a:solidFill>
                  <a:srgbClr val="0000FF"/>
                </a:solidFill>
              </a:rPr>
              <a:t> </a:t>
            </a:r>
            <a:r>
              <a:rPr lang="cs-CZ" sz="2400" i="1" dirty="0">
                <a:solidFill>
                  <a:srgbClr val="0000FF"/>
                </a:solidFill>
              </a:rPr>
              <a:t>P(x</a:t>
            </a:r>
            <a:r>
              <a:rPr lang="cs-CZ" sz="2400" i="1" dirty="0" smtClean="0">
                <a:solidFill>
                  <a:srgbClr val="0000FF"/>
                </a:solidFill>
              </a:rPr>
              <a:t>)</a:t>
            </a:r>
            <a:endParaRPr lang="cs-CZ" sz="2400" dirty="0" smtClean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cs-CZ" sz="2400" dirty="0"/>
              <a:t>Přičtení </a:t>
            </a:r>
            <a:r>
              <a:rPr lang="cs-CZ" sz="2400" dirty="0" smtClean="0"/>
              <a:t>stejného čísla </a:t>
            </a:r>
            <a:r>
              <a:rPr lang="cs-CZ" sz="2400" dirty="0"/>
              <a:t>nebo </a:t>
            </a:r>
            <a:r>
              <a:rPr lang="cs-CZ" sz="2400" dirty="0" smtClean="0"/>
              <a:t>výrazu k </a:t>
            </a:r>
            <a:r>
              <a:rPr lang="cs-CZ" sz="2400" dirty="0"/>
              <a:t>oběma stranám </a:t>
            </a:r>
            <a:r>
              <a:rPr lang="cs-CZ" sz="2400" dirty="0" smtClean="0"/>
              <a:t>nerovnice(</a:t>
            </a:r>
            <a:r>
              <a:rPr lang="cs-CZ" sz="2000" dirty="0" smtClean="0"/>
              <a:t>který je definován v celém oboru řešení nerovnice)</a:t>
            </a:r>
            <a:r>
              <a:rPr lang="cs-CZ" sz="2400" dirty="0" smtClean="0"/>
              <a:t>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cs-CZ" sz="2400" dirty="0"/>
              <a:t>Vynásobení obou stran rovnice stejným </a:t>
            </a:r>
            <a:r>
              <a:rPr lang="cs-CZ" sz="2400" dirty="0" smtClean="0"/>
              <a:t>kladným číslem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cs-CZ" sz="2400" dirty="0">
                <a:latin typeface="Arial" charset="0"/>
              </a:rPr>
              <a:t>Při násobení nebo dělení </a:t>
            </a:r>
            <a:r>
              <a:rPr lang="cs-CZ" sz="2400" dirty="0" smtClean="0">
                <a:latin typeface="Arial" charset="0"/>
              </a:rPr>
              <a:t>obou stran nerovnice </a:t>
            </a:r>
            <a:r>
              <a:rPr lang="cs-CZ" sz="2400" dirty="0">
                <a:latin typeface="Arial" charset="0"/>
              </a:rPr>
              <a:t>záporným číslem se mění znak nerovnosti na opačný</a:t>
            </a:r>
            <a:r>
              <a:rPr lang="cs-CZ" sz="2400" dirty="0" smtClean="0">
                <a:latin typeface="Arial" charset="0"/>
              </a:rPr>
              <a:t>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cs-CZ" sz="2400" dirty="0"/>
              <a:t>Umocnění obou </a:t>
            </a:r>
            <a:r>
              <a:rPr lang="cs-CZ" sz="2400" dirty="0" smtClean="0"/>
              <a:t>nezáporných stran nerovnice</a:t>
            </a:r>
            <a:endParaRPr lang="cs-CZ" sz="2400" dirty="0">
              <a:latin typeface="Arial" charset="0"/>
            </a:endParaRPr>
          </a:p>
          <a:p>
            <a:pPr marL="514350" indent="-514350">
              <a:buFont typeface="+mj-lt"/>
              <a:buAutoNum type="arabicPeriod" startAt="2"/>
            </a:pPr>
            <a:endParaRPr lang="cs-CZ" sz="2400" dirty="0" smtClean="0"/>
          </a:p>
          <a:p>
            <a:pPr marL="514350" indent="-514350">
              <a:buFont typeface="+mj-lt"/>
              <a:buAutoNum type="arabicPeriod" startAt="2"/>
            </a:pPr>
            <a:endParaRPr lang="cs-CZ" sz="2400" dirty="0"/>
          </a:p>
          <a:p>
            <a:pPr marL="514350" indent="-514350">
              <a:buFont typeface="+mj-lt"/>
              <a:buAutoNum type="arabicPeriod" startAt="2"/>
            </a:pPr>
            <a:endParaRPr lang="cs-CZ" sz="2800" dirty="0"/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  <a:defRPr/>
            </a:pPr>
            <a:endParaRPr lang="cs-CZ" sz="2400" dirty="0" smtClean="0"/>
          </a:p>
          <a:p>
            <a:pPr marL="0" indent="0" eaLnBrk="1" hangingPunct="1">
              <a:buFontTx/>
              <a:buNone/>
              <a:defRPr/>
            </a:pPr>
            <a:endParaRPr lang="cs-CZ" sz="2800" dirty="0" smtClean="0"/>
          </a:p>
        </p:txBody>
      </p:sp>
      <p:sp>
        <p:nvSpPr>
          <p:cNvPr id="2" name="Šipka doprava 1"/>
          <p:cNvSpPr/>
          <p:nvPr/>
        </p:nvSpPr>
        <p:spPr>
          <a:xfrm>
            <a:off x="5004048" y="2492896"/>
            <a:ext cx="417196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88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sz="half" idx="1"/>
          </p:nvPr>
        </p:nvSpPr>
        <p:spPr>
          <a:xfrm>
            <a:off x="395536" y="1916832"/>
            <a:ext cx="7920880" cy="381642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dirty="0" smtClean="0"/>
              <a:t>ŘEŠENÍ KVADRATICKÉ NEROVNICE 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FF0000"/>
                </a:solidFill>
              </a:rPr>
              <a:t>a</a:t>
            </a:r>
            <a:r>
              <a:rPr lang="cs-CZ" sz="2400" b="1" i="1" dirty="0"/>
              <a:t>x</a:t>
            </a:r>
            <a:r>
              <a:rPr lang="cs-CZ" sz="2400" b="1" i="1" baseline="30000" dirty="0"/>
              <a:t>2</a:t>
            </a:r>
            <a:r>
              <a:rPr lang="cs-CZ" sz="2400" b="1" i="1" dirty="0"/>
              <a:t> + </a:t>
            </a:r>
            <a:r>
              <a:rPr lang="cs-CZ" sz="2400" b="1" i="1" dirty="0" err="1">
                <a:solidFill>
                  <a:srgbClr val="000099"/>
                </a:solidFill>
              </a:rPr>
              <a:t>b</a:t>
            </a:r>
            <a:r>
              <a:rPr lang="cs-CZ" sz="2400" b="1" i="1" dirty="0" err="1"/>
              <a:t>x</a:t>
            </a:r>
            <a:r>
              <a:rPr lang="cs-CZ" sz="2400" b="1" i="1" dirty="0"/>
              <a:t>  + </a:t>
            </a:r>
            <a:r>
              <a:rPr lang="cs-CZ" sz="2400" b="1" dirty="0">
                <a:solidFill>
                  <a:srgbClr val="00B050"/>
                </a:solidFill>
              </a:rPr>
              <a:t>c </a:t>
            </a:r>
            <a:r>
              <a:rPr lang="cs-CZ" sz="2400" i="1" dirty="0" smtClean="0"/>
              <a:t> </a:t>
            </a:r>
            <a:r>
              <a:rPr lang="cs-CZ" sz="2400" dirty="0" smtClean="0">
                <a:sym typeface="Symbol"/>
              </a:rPr>
              <a:t>0</a:t>
            </a:r>
            <a:endParaRPr lang="cs-CZ" sz="2400" i="1" dirty="0" smtClean="0"/>
          </a:p>
          <a:p>
            <a:pPr marL="0" indent="0">
              <a:buNone/>
            </a:pPr>
            <a:r>
              <a:rPr lang="cs-CZ" sz="2000" dirty="0" smtClean="0"/>
              <a:t>Je závislé na </a:t>
            </a:r>
            <a:r>
              <a:rPr lang="cs-CZ" sz="2000" b="1" dirty="0" smtClean="0"/>
              <a:t>DEFINIČNÍM OBORU NEROVNICE </a:t>
            </a:r>
          </a:p>
          <a:p>
            <a:pPr marL="0" indent="0">
              <a:buNone/>
            </a:pPr>
            <a:r>
              <a:rPr lang="cs-CZ" sz="2400" dirty="0" smtClean="0"/>
              <a:t>Řešením</a:t>
            </a:r>
            <a:r>
              <a:rPr lang="cs-CZ" sz="2000" dirty="0" smtClean="0"/>
              <a:t> - </a:t>
            </a:r>
            <a:r>
              <a:rPr lang="cs-CZ" sz="2000" b="1" dirty="0" smtClean="0"/>
              <a:t>OBOREM </a:t>
            </a:r>
            <a:r>
              <a:rPr lang="cs-CZ" sz="2000" b="1" dirty="0"/>
              <a:t>PRAVDIVOSTI </a:t>
            </a:r>
            <a:r>
              <a:rPr lang="cs-CZ" sz="2000" b="1" dirty="0" smtClean="0"/>
              <a:t>NEROVNICE </a:t>
            </a:r>
            <a:r>
              <a:rPr lang="cs-CZ" sz="2000" dirty="0" smtClean="0"/>
              <a:t>může být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/>
              <a:t>	</a:t>
            </a:r>
            <a:r>
              <a:rPr lang="cs-CZ" sz="2000" dirty="0" smtClean="0"/>
              <a:t>množina prvků  		např. 		</a:t>
            </a:r>
            <a:r>
              <a:rPr lang="cs-CZ" sz="2000" b="1" i="1" dirty="0" smtClean="0"/>
              <a:t>K </a:t>
            </a:r>
            <a:r>
              <a:rPr lang="cs-CZ" sz="2000" b="1" dirty="0"/>
              <a:t>= {</a:t>
            </a:r>
            <a:r>
              <a:rPr lang="cs-CZ" sz="2000" b="1" dirty="0" smtClean="0"/>
              <a:t>1; 2; 3 }</a:t>
            </a:r>
            <a:endParaRPr lang="cs-CZ" sz="2000" dirty="0"/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 smtClean="0"/>
              <a:t>	intervaly		např.   </a:t>
            </a:r>
            <a:r>
              <a:rPr lang="cs-CZ" sz="2000" i="1" dirty="0" smtClean="0"/>
              <a:t>x </a:t>
            </a:r>
            <a:r>
              <a:rPr lang="cs-CZ" sz="2000" dirty="0" smtClean="0">
                <a:sym typeface="Symbol"/>
              </a:rPr>
              <a:t> 3 	</a:t>
            </a:r>
            <a:r>
              <a:rPr lang="cs-CZ" sz="2000" b="1" i="1" dirty="0" smtClean="0"/>
              <a:t>K </a:t>
            </a:r>
            <a:r>
              <a:rPr lang="cs-CZ" sz="2000" b="1" dirty="0"/>
              <a:t>= </a:t>
            </a:r>
            <a:r>
              <a:rPr lang="cs-CZ" sz="2000" b="1" dirty="0" smtClean="0">
                <a:sym typeface="Symbol"/>
              </a:rPr>
              <a:t>3; 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b="1" dirty="0">
                <a:sym typeface="Symbol"/>
              </a:rPr>
              <a:t>	</a:t>
            </a:r>
            <a:r>
              <a:rPr lang="cs-CZ" sz="2000" dirty="0" smtClean="0">
                <a:sym typeface="Symbol"/>
              </a:rPr>
              <a:t>nemá řešení		např.    0  </a:t>
            </a:r>
            <a:r>
              <a:rPr lang="cs-CZ" sz="2000" dirty="0">
                <a:sym typeface="Symbol"/>
              </a:rPr>
              <a:t>3 </a:t>
            </a:r>
            <a:r>
              <a:rPr lang="cs-CZ" sz="2000" dirty="0" smtClean="0">
                <a:sym typeface="Symbol"/>
              </a:rPr>
              <a:t>	</a:t>
            </a:r>
            <a:r>
              <a:rPr lang="cs-CZ" sz="2000" b="1" i="1" dirty="0" smtClean="0"/>
              <a:t>K </a:t>
            </a:r>
            <a:r>
              <a:rPr lang="cs-CZ" sz="2000" b="1" dirty="0"/>
              <a:t>= </a:t>
            </a:r>
            <a:r>
              <a:rPr lang="cs-CZ" sz="2000" b="1" dirty="0" smtClean="0"/>
              <a:t>{  </a:t>
            </a:r>
            <a:r>
              <a:rPr lang="cs-CZ" sz="2000" b="1" dirty="0"/>
              <a:t>}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i="1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 algn="ctr">
              <a:buNone/>
            </a:pPr>
            <a:r>
              <a:rPr lang="cs-CZ" sz="2000" b="1" dirty="0"/>
              <a:t>	</a:t>
            </a:r>
            <a:endParaRPr lang="cs-CZ" sz="2000" b="1" dirty="0" smtClean="0"/>
          </a:p>
          <a:p>
            <a:pPr marL="0" indent="0">
              <a:buNone/>
            </a:pPr>
            <a:r>
              <a:rPr lang="cs-CZ" sz="2400" b="1" dirty="0" smtClean="0"/>
              <a:t>		</a:t>
            </a:r>
            <a:endParaRPr lang="cs-CZ" sz="2000" b="1" dirty="0" smtClean="0"/>
          </a:p>
          <a:p>
            <a:pPr marL="0" indent="0">
              <a:buNone/>
            </a:pPr>
            <a:endParaRPr lang="cs-CZ" sz="2000" dirty="0" smtClean="0"/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95288" y="332656"/>
            <a:ext cx="82296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kern="0" dirty="0" smtClean="0">
                <a:solidFill>
                  <a:schemeClr val="bg1"/>
                </a:solidFill>
              </a:rPr>
              <a:t>Základní pojmy</a:t>
            </a:r>
          </a:p>
        </p:txBody>
      </p:sp>
      <p:sp>
        <p:nvSpPr>
          <p:cNvPr id="3" name="Obdélník 2"/>
          <p:cNvSpPr/>
          <p:nvPr/>
        </p:nvSpPr>
        <p:spPr>
          <a:xfrm>
            <a:off x="1475656" y="5355213"/>
            <a:ext cx="734481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>
              <a:buNone/>
            </a:pPr>
            <a:r>
              <a:rPr lang="cs-CZ" sz="2000" b="1" dirty="0">
                <a:solidFill>
                  <a:srgbClr val="000000"/>
                </a:solidFill>
              </a:rPr>
              <a:t>OBOR PRAVDIVOSTI NEROVNICE </a:t>
            </a:r>
            <a:r>
              <a:rPr lang="cs-CZ" sz="2000" b="1" i="1" dirty="0">
                <a:solidFill>
                  <a:srgbClr val="000000"/>
                </a:solidFill>
              </a:rPr>
              <a:t>K</a:t>
            </a:r>
          </a:p>
          <a:p>
            <a:pPr marL="0" lvl="0" indent="0">
              <a:buNone/>
            </a:pPr>
            <a:r>
              <a:rPr lang="cs-CZ" b="1" i="1" dirty="0">
                <a:solidFill>
                  <a:srgbClr val="000000"/>
                </a:solidFill>
              </a:rPr>
              <a:t> 	</a:t>
            </a:r>
            <a:r>
              <a:rPr lang="cs-CZ" dirty="0">
                <a:solidFill>
                  <a:srgbClr val="000000"/>
                </a:solidFill>
              </a:rPr>
              <a:t>je číselná množina, která osahuje všechny kořeny nerovnice</a:t>
            </a:r>
          </a:p>
        </p:txBody>
      </p:sp>
    </p:spTree>
    <p:extLst>
      <p:ext uri="{BB962C8B-B14F-4D97-AF65-F5344CB8AC3E}">
        <p14:creationId xmlns:p14="http://schemas.microsoft.com/office/powerpoint/2010/main" val="1679289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5969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kvadratických nerovnic</a:t>
            </a:r>
          </a:p>
        </p:txBody>
      </p:sp>
      <p:sp>
        <p:nvSpPr>
          <p:cNvPr id="2" name="Obdélník 1"/>
          <p:cNvSpPr/>
          <p:nvPr/>
        </p:nvSpPr>
        <p:spPr>
          <a:xfrm>
            <a:off x="1115616" y="2071295"/>
            <a:ext cx="7213561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Při řešení </a:t>
            </a:r>
            <a:r>
              <a:rPr lang="cs-CZ" sz="2400" dirty="0" smtClean="0">
                <a:solidFill>
                  <a:srgbClr val="0000FF"/>
                </a:solidFill>
              </a:rPr>
              <a:t>kvadratické nerovnice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sz="2400" dirty="0" smtClean="0"/>
              <a:t>Rozložíme kvadratický trojčlen na součin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 smtClean="0"/>
              <a:t> součinový </a:t>
            </a:r>
            <a:r>
              <a:rPr lang="cs-CZ" sz="2400" dirty="0"/>
              <a:t>tvar </a:t>
            </a:r>
            <a:r>
              <a:rPr lang="cs-CZ" sz="2400" dirty="0" smtClean="0"/>
              <a:t>řešíme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 smtClean="0"/>
              <a:t>Diskusí            </a:t>
            </a:r>
            <a:r>
              <a:rPr lang="cs-CZ" sz="2800" dirty="0" smtClean="0">
                <a:solidFill>
                  <a:srgbClr val="FF0000"/>
                </a:solidFill>
              </a:rPr>
              <a:t>+.+</a:t>
            </a:r>
            <a:r>
              <a:rPr lang="cs-CZ" sz="2800" dirty="0" smtClean="0"/>
              <a:t>=</a:t>
            </a:r>
            <a:r>
              <a:rPr lang="cs-CZ" sz="2800" dirty="0" smtClean="0">
                <a:solidFill>
                  <a:srgbClr val="FF0000"/>
                </a:solidFill>
              </a:rPr>
              <a:t>+</a:t>
            </a:r>
            <a:r>
              <a:rPr lang="cs-CZ" sz="2800" dirty="0" smtClean="0"/>
              <a:t>; </a:t>
            </a:r>
            <a:r>
              <a:rPr lang="cs-CZ" sz="2800" dirty="0" smtClean="0">
                <a:solidFill>
                  <a:srgbClr val="0000FF"/>
                </a:solidFill>
              </a:rPr>
              <a:t>-</a:t>
            </a:r>
            <a:r>
              <a:rPr lang="cs-CZ" sz="2800" dirty="0" smtClean="0">
                <a:solidFill>
                  <a:srgbClr val="00B050"/>
                </a:solidFill>
              </a:rPr>
              <a:t>.</a:t>
            </a:r>
            <a:r>
              <a:rPr lang="cs-CZ" sz="2800" dirty="0" smtClean="0">
                <a:solidFill>
                  <a:srgbClr val="FF0000"/>
                </a:solidFill>
              </a:rPr>
              <a:t>+</a:t>
            </a:r>
            <a:r>
              <a:rPr lang="cs-CZ" sz="2800" dirty="0" smtClean="0"/>
              <a:t>=</a:t>
            </a:r>
            <a:r>
              <a:rPr lang="cs-CZ" sz="2800" dirty="0" smtClean="0">
                <a:solidFill>
                  <a:srgbClr val="FF0000"/>
                </a:solidFill>
              </a:rPr>
              <a:t>-</a:t>
            </a:r>
            <a:r>
              <a:rPr lang="cs-CZ" sz="2800" dirty="0" smtClean="0"/>
              <a:t>; </a:t>
            </a:r>
            <a:r>
              <a:rPr lang="cs-CZ" sz="2800" dirty="0" smtClean="0">
                <a:solidFill>
                  <a:srgbClr val="0000FF"/>
                </a:solidFill>
              </a:rPr>
              <a:t>-.-</a:t>
            </a:r>
            <a:r>
              <a:rPr lang="cs-CZ" sz="2800" dirty="0" smtClean="0"/>
              <a:t>=</a:t>
            </a:r>
            <a:r>
              <a:rPr lang="cs-CZ" sz="2800" dirty="0" smtClean="0">
                <a:solidFill>
                  <a:srgbClr val="FF0000"/>
                </a:solidFill>
              </a:rPr>
              <a:t>+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 smtClean="0"/>
              <a:t>metodou intervalů – nulové body jsou kořeny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 smtClean="0"/>
              <a:t>Nalezneme průnik řešení a definovaného intervalu </a:t>
            </a:r>
            <a:endParaRPr lang="cs-CZ" sz="2400" dirty="0"/>
          </a:p>
        </p:txBody>
      </p:sp>
      <p:sp>
        <p:nvSpPr>
          <p:cNvPr id="7" name="Šipka doleva 6"/>
          <p:cNvSpPr/>
          <p:nvPr/>
        </p:nvSpPr>
        <p:spPr>
          <a:xfrm rot="10800000">
            <a:off x="3218700" y="3990254"/>
            <a:ext cx="489204" cy="230833"/>
          </a:xfrm>
          <a:prstGeom prst="leftArrow">
            <a:avLst/>
          </a:prstGeom>
          <a:solidFill>
            <a:srgbClr val="B3C0EB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4788024" y="3059668"/>
            <a:ext cx="3871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i="1" dirty="0">
                <a:solidFill>
                  <a:srgbClr val="0000FF"/>
                </a:solidFill>
              </a:rPr>
              <a:t>ax</a:t>
            </a:r>
            <a:r>
              <a:rPr lang="cs-CZ" altLang="cs-CZ" b="1" i="1" baseline="30000" dirty="0">
                <a:solidFill>
                  <a:srgbClr val="0000FF"/>
                </a:solidFill>
              </a:rPr>
              <a:t>2 </a:t>
            </a:r>
            <a:r>
              <a:rPr lang="cs-CZ" altLang="cs-CZ" b="1" i="1" dirty="0">
                <a:solidFill>
                  <a:srgbClr val="0000FF"/>
                </a:solidFill>
              </a:rPr>
              <a:t>+ </a:t>
            </a:r>
            <a:r>
              <a:rPr lang="cs-CZ" altLang="cs-CZ" b="1" i="1" dirty="0" err="1">
                <a:solidFill>
                  <a:srgbClr val="0000FF"/>
                </a:solidFill>
              </a:rPr>
              <a:t>bx</a:t>
            </a:r>
            <a:r>
              <a:rPr lang="cs-CZ" altLang="cs-CZ" b="1" i="1" dirty="0">
                <a:solidFill>
                  <a:srgbClr val="0000FF"/>
                </a:solidFill>
              </a:rPr>
              <a:t> + c </a:t>
            </a:r>
            <a:r>
              <a:rPr lang="cs-CZ" altLang="cs-CZ" b="1" i="1" dirty="0" smtClean="0"/>
              <a:t>=</a:t>
            </a:r>
            <a:r>
              <a:rPr lang="cs-CZ" altLang="cs-CZ" b="1" i="1" dirty="0" smtClean="0">
                <a:solidFill>
                  <a:srgbClr val="FF0000"/>
                </a:solidFill>
              </a:rPr>
              <a:t>a </a:t>
            </a:r>
            <a:r>
              <a:rPr lang="cs-CZ" altLang="cs-CZ" b="1" i="1" dirty="0">
                <a:solidFill>
                  <a:srgbClr val="FF0000"/>
                </a:solidFill>
              </a:rPr>
              <a:t>. ( x − x</a:t>
            </a:r>
            <a:r>
              <a:rPr lang="cs-CZ" altLang="cs-CZ" b="1" i="1" baseline="-25000" dirty="0">
                <a:solidFill>
                  <a:srgbClr val="FF0000"/>
                </a:solidFill>
              </a:rPr>
              <a:t>1 </a:t>
            </a:r>
            <a:r>
              <a:rPr lang="cs-CZ" altLang="cs-CZ" b="1" i="1" dirty="0">
                <a:solidFill>
                  <a:srgbClr val="FF0000"/>
                </a:solidFill>
              </a:rPr>
              <a:t>) . ( x − x</a:t>
            </a:r>
            <a:r>
              <a:rPr lang="cs-CZ" altLang="cs-CZ" b="1" i="1" baseline="-25000" dirty="0">
                <a:solidFill>
                  <a:srgbClr val="FF0000"/>
                </a:solidFill>
              </a:rPr>
              <a:t>2 </a:t>
            </a:r>
            <a:r>
              <a:rPr lang="cs-CZ" altLang="cs-CZ" b="1" i="1" dirty="0">
                <a:solidFill>
                  <a:srgbClr val="FF0000"/>
                </a:solidFill>
              </a:rPr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2411760" y="3947178"/>
                <a:ext cx="2880320" cy="9939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b="1" smtClean="0"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b="1" baseline="-25000" smtClean="0">
                        <a:latin typeface="Cambria Math"/>
                      </a:rPr>
                      <m:t>1,2</m:t>
                    </m:r>
                    <m:r>
                      <m:rPr>
                        <m:nor/>
                      </m:rPr>
                      <a:rPr lang="cs-CZ" b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−2</m:t>
                        </m:r>
                        <m:r>
                          <m:rPr>
                            <m:nor/>
                          </m:rPr>
                          <a:rPr lang="cs-CZ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cs-CZ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nor/>
                              </m:rPr>
                              <a:rPr lang="cs-CZ" b="0" i="0" smtClean="0">
                                <a:latin typeface="Cambria Math"/>
                              </a:rPr>
                              <m:t>4+12</m:t>
                            </m:r>
                          </m:e>
                        </m:rad>
                      </m:num>
                      <m:den>
                        <m:r>
                          <m:rPr>
                            <m:nor/>
                          </m:rPr>
                          <a:rPr lang="cs-CZ">
                            <a:latin typeface="Cambria Math"/>
                          </a:rPr>
                          <m:t>2.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cs-CZ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i="0">
                            <a:latin typeface="Cambria Math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cs-CZ" b="0" smtClean="0">
                            <a:latin typeface="Cambria Math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cs-CZ">
                            <a:latin typeface="Cambria Math"/>
                          </a:rPr>
                          <m:t>±</m:t>
                        </m:r>
                        <m:r>
                          <m:rPr>
                            <m:nor/>
                          </m:rPr>
                          <a:rPr lang="cs-CZ" b="0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b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cs-CZ" baseline="-25000" dirty="0">
                  <a:latin typeface="Cambria Math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cs-CZ" dirty="0"/>
                  <a:t>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baseline="-25000">
                        <a:latin typeface="Cambria Math"/>
                      </a:rPr>
                      <m:t>1</m:t>
                    </m:r>
                  </m:oMath>
                </a14:m>
                <a:r>
                  <a:rPr lang="cs-CZ" dirty="0"/>
                  <a:t> </a:t>
                </a:r>
                <a:r>
                  <a:rPr lang="cs-CZ" dirty="0" smtClean="0">
                    <a:sym typeface="Symbol"/>
                  </a:rPr>
                  <a:t>=1</a:t>
                </a:r>
                <a:r>
                  <a:rPr lang="cs-CZ" dirty="0" smtClean="0"/>
                  <a:t>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baseline="-25000">
                        <a:latin typeface="Cambria Math"/>
                      </a:rPr>
                      <m:t>2</m:t>
                    </m:r>
                  </m:oMath>
                </a14:m>
                <a:r>
                  <a:rPr lang="cs-CZ" dirty="0"/>
                  <a:t> </a:t>
                </a:r>
                <a:r>
                  <a:rPr lang="cs-CZ" dirty="0" smtClean="0"/>
                  <a:t>= -3</a:t>
                </a:r>
                <a:endParaRPr lang="cs-CZ" dirty="0"/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947178"/>
                <a:ext cx="2880320" cy="993990"/>
              </a:xfrm>
              <a:prstGeom prst="rect">
                <a:avLst/>
              </a:prstGeom>
              <a:blipFill rotWithShape="1">
                <a:blip r:embed="rId2"/>
                <a:stretch>
                  <a:fillRect b="-42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5969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 1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35601" y="2196615"/>
            <a:ext cx="48574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Řešte nerovnici s neznámou </a:t>
            </a:r>
            <a:r>
              <a:rPr lang="cs-CZ" sz="2400" dirty="0" smtClean="0"/>
              <a:t>x v R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1475656" y="2847339"/>
            <a:ext cx="32079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-3x</a:t>
            </a:r>
            <a:r>
              <a:rPr lang="cs-CZ" sz="2400" baseline="30000" dirty="0" smtClean="0"/>
              <a:t>2</a:t>
            </a:r>
            <a:r>
              <a:rPr lang="cs-CZ" sz="2400" i="1" dirty="0" smtClean="0"/>
              <a:t> </a:t>
            </a:r>
            <a:r>
              <a:rPr lang="cs-CZ" sz="2400" dirty="0" smtClean="0"/>
              <a:t>- 6x +9 </a:t>
            </a:r>
            <a:r>
              <a:rPr lang="cs-CZ" sz="2400" dirty="0" smtClean="0">
                <a:sym typeface="Symbol"/>
              </a:rPr>
              <a:t></a:t>
            </a:r>
            <a:r>
              <a:rPr lang="cs-CZ" sz="2400" dirty="0" smtClean="0"/>
              <a:t> 0 </a:t>
            </a:r>
            <a:r>
              <a:rPr lang="cs-CZ" sz="2400" dirty="0" smtClean="0">
                <a:sym typeface="Symbol"/>
              </a:rPr>
              <a:t>: (-3)</a:t>
            </a:r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8" name="Obdélník 7"/>
          <p:cNvSpPr/>
          <p:nvPr/>
        </p:nvSpPr>
        <p:spPr>
          <a:xfrm>
            <a:off x="1691680" y="3327375"/>
            <a:ext cx="2404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x</a:t>
            </a:r>
            <a:r>
              <a:rPr lang="cs-CZ" sz="2400" baseline="30000" dirty="0" smtClean="0"/>
              <a:t>2</a:t>
            </a:r>
            <a:r>
              <a:rPr lang="cs-CZ" sz="2400" i="1" dirty="0" smtClean="0"/>
              <a:t> + 2</a:t>
            </a:r>
            <a:r>
              <a:rPr lang="cs-CZ" sz="2400" dirty="0" smtClean="0"/>
              <a:t>x – 3  </a:t>
            </a:r>
            <a:r>
              <a:rPr lang="cs-CZ" sz="2400" dirty="0">
                <a:sym typeface="Symbol"/>
              </a:rPr>
              <a:t> </a:t>
            </a:r>
            <a:r>
              <a:rPr lang="cs-CZ" sz="2400" dirty="0" smtClean="0">
                <a:sym typeface="Symbol"/>
              </a:rPr>
              <a:t> 0</a:t>
            </a:r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5142454" y="2852936"/>
            <a:ext cx="4001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3366FF"/>
                </a:solidFill>
              </a:rPr>
              <a:t>Dělíme </a:t>
            </a:r>
            <a:r>
              <a:rPr lang="cs-CZ" b="1" dirty="0">
                <a:solidFill>
                  <a:srgbClr val="3366FF"/>
                </a:solidFill>
              </a:rPr>
              <a:t>záporným číslem, znak nerovnosti se mění na </a:t>
            </a:r>
            <a:r>
              <a:rPr lang="cs-CZ" b="1" dirty="0" smtClean="0">
                <a:solidFill>
                  <a:srgbClr val="3366FF"/>
                </a:solidFill>
              </a:rPr>
              <a:t>opačný</a:t>
            </a:r>
            <a:endParaRPr lang="cs-CZ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/>
              <p:cNvSpPr/>
              <p:nvPr/>
            </p:nvSpPr>
            <p:spPr>
              <a:xfrm>
                <a:off x="2443273" y="5010490"/>
                <a:ext cx="2207656" cy="5067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400">
                        <a:latin typeface="+mn-lt"/>
                      </a:rPr>
                      <m:t>(</m:t>
                    </m:r>
                    <m:r>
                      <m:rPr>
                        <m:nor/>
                      </m:rPr>
                      <a:rPr lang="cs-CZ" sz="2400">
                        <a:latin typeface="+mn-lt"/>
                      </a:rPr>
                      <m:t>x</m:t>
                    </m:r>
                    <m:r>
                      <m:rPr>
                        <m:nor/>
                      </m:rPr>
                      <a:rPr lang="cs-CZ" sz="2400" b="0" smtClean="0">
                        <a:latin typeface="+mn-lt"/>
                      </a:rPr>
                      <m:t>−1</m:t>
                    </m:r>
                    <m:r>
                      <m:rPr>
                        <m:nor/>
                      </m:rPr>
                      <a:rPr lang="cs-CZ" sz="2400">
                        <a:latin typeface="+mn-lt"/>
                      </a:rPr>
                      <m:t>)(</m:t>
                    </m:r>
                    <m:r>
                      <m:rPr>
                        <m:nor/>
                      </m:rPr>
                      <a:rPr lang="cs-CZ" sz="2400">
                        <a:latin typeface="+mn-lt"/>
                      </a:rPr>
                      <m:t>x</m:t>
                    </m:r>
                    <m:r>
                      <m:rPr>
                        <m:nor/>
                      </m:rPr>
                      <a:rPr lang="cs-CZ" sz="2400">
                        <a:latin typeface="+mn-lt"/>
                      </a:rPr>
                      <m:t>+3)</m:t>
                    </m:r>
                  </m:oMath>
                </a14:m>
                <a:r>
                  <a:rPr lang="cs-CZ" sz="2400" dirty="0" smtClean="0">
                    <a:latin typeface="+mn-lt"/>
                  </a:rPr>
                  <a:t>  </a:t>
                </a:r>
                <a:r>
                  <a:rPr lang="cs-CZ" sz="2400" dirty="0" smtClean="0">
                    <a:latin typeface="+mn-lt"/>
                    <a:sym typeface="Symbol"/>
                  </a:rPr>
                  <a:t> 0</a:t>
                </a:r>
                <a:r>
                  <a:rPr lang="cs-CZ" sz="2400" dirty="0" smtClean="0">
                    <a:latin typeface="+mn-lt"/>
                  </a:rPr>
                  <a:t> </a:t>
                </a:r>
                <a:endParaRPr lang="cs-CZ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3273" y="5010490"/>
                <a:ext cx="2207656" cy="506742"/>
              </a:xfrm>
              <a:prstGeom prst="rect">
                <a:avLst/>
              </a:prstGeom>
              <a:blipFill rotWithShape="1">
                <a:blip r:embed="rId3"/>
                <a:stretch>
                  <a:fillRect t="-1205" b="-277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Šipka doleva 6"/>
          <p:cNvSpPr/>
          <p:nvPr/>
        </p:nvSpPr>
        <p:spPr>
          <a:xfrm>
            <a:off x="4586584" y="2996952"/>
            <a:ext cx="489204" cy="230833"/>
          </a:xfrm>
          <a:prstGeom prst="leftArrow">
            <a:avLst/>
          </a:prstGeom>
          <a:solidFill>
            <a:srgbClr val="B3C0EB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5220072" y="5147900"/>
            <a:ext cx="3669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3366FF"/>
                </a:solidFill>
              </a:rPr>
              <a:t>zapíšeme  součinový tvar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3263115" y="3429000"/>
            <a:ext cx="372781" cy="30284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3911187" y="5147900"/>
            <a:ext cx="372781" cy="31213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5999043" y="2204864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/>
              <a:t>-</a:t>
            </a:r>
            <a:r>
              <a:rPr lang="cs-CZ" sz="2400" b="1" dirty="0" smtClean="0"/>
              <a:t>3x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</a:t>
            </a:r>
            <a:r>
              <a:rPr lang="cs-CZ" sz="2400" b="1" dirty="0"/>
              <a:t>+9 </a:t>
            </a:r>
            <a:r>
              <a:rPr lang="cs-CZ" sz="2400" b="1" dirty="0">
                <a:sym typeface="Symbol"/>
              </a:rPr>
              <a:t></a:t>
            </a:r>
            <a:r>
              <a:rPr lang="cs-CZ" sz="2400" b="1" dirty="0"/>
              <a:t>  </a:t>
            </a:r>
            <a:r>
              <a:rPr lang="cs-CZ" sz="2400" b="1" dirty="0" smtClean="0"/>
              <a:t>6x 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81623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098" grpId="0"/>
      <p:bldP spid="2" grpId="0"/>
      <p:bldP spid="4" grpId="0"/>
      <p:bldP spid="8" grpId="0"/>
      <p:bldP spid="5" grpId="0"/>
      <p:bldP spid="11" grpId="0"/>
      <p:bldP spid="7" grpId="0" animBg="1"/>
      <p:bldP spid="14" grpId="0"/>
      <p:bldP spid="15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5969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nerovnic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3517058" y="5661248"/>
            <a:ext cx="27831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cs-CZ" sz="2400" b="1" i="1" dirty="0"/>
              <a:t>K </a:t>
            </a:r>
            <a:r>
              <a:rPr lang="cs-CZ" sz="2400" b="1" dirty="0"/>
              <a:t>= </a:t>
            </a:r>
            <a:r>
              <a:rPr lang="cs-CZ" sz="2400" b="1" dirty="0" smtClean="0"/>
              <a:t>(-</a:t>
            </a:r>
            <a:r>
              <a:rPr lang="cs-CZ" sz="2400" b="1" dirty="0" smtClean="0">
                <a:sym typeface="Symbol"/>
              </a:rPr>
              <a:t>;-3)</a:t>
            </a:r>
            <a:r>
              <a:rPr lang="cs-CZ" sz="2400" b="1" dirty="0">
                <a:sym typeface="Symbol"/>
              </a:rPr>
              <a:t>1</a:t>
            </a:r>
            <a:r>
              <a:rPr lang="cs-CZ" sz="2400" b="1" dirty="0" smtClean="0">
                <a:sym typeface="Symbol"/>
              </a:rPr>
              <a:t>; </a:t>
            </a:r>
            <a:endParaRPr lang="cs-CZ" sz="2400" b="1" dirty="0">
              <a:sym typeface="Symbol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882533"/>
              </p:ext>
            </p:extLst>
          </p:nvPr>
        </p:nvGraphicFramePr>
        <p:xfrm>
          <a:off x="1567134" y="2966440"/>
          <a:ext cx="6245226" cy="2190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40871"/>
                <a:gridCol w="1040871"/>
                <a:gridCol w="1040871"/>
                <a:gridCol w="1040871"/>
                <a:gridCol w="1040871"/>
                <a:gridCol w="1040871"/>
              </a:tblGrid>
              <a:tr h="547688">
                <a:tc>
                  <a:txBody>
                    <a:bodyPr/>
                    <a:lstStyle/>
                    <a:p>
                      <a:pPr algn="ctr"/>
                      <a:endParaRPr lang="cs-CZ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31" marB="4573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b="1" dirty="0" smtClean="0">
                          <a:solidFill>
                            <a:schemeClr val="tx1"/>
                          </a:solidFill>
                        </a:rPr>
                        <a:t>(-</a:t>
                      </a:r>
                      <a:r>
                        <a:rPr lang="cs-CZ" sz="21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;-3)</a:t>
                      </a:r>
                      <a:endParaRPr lang="cs-CZ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31" marB="457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0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b="1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cs-CZ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31" marB="457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0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b="1" dirty="0" smtClean="0">
                          <a:solidFill>
                            <a:schemeClr val="tx1"/>
                          </a:solidFill>
                        </a:rPr>
                        <a:t>(-3;1)</a:t>
                      </a:r>
                      <a:endParaRPr lang="cs-CZ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31" marB="457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0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31" marB="457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0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b="1" dirty="0" smtClean="0">
                          <a:solidFill>
                            <a:schemeClr val="tx1"/>
                          </a:solidFill>
                        </a:rPr>
                        <a:t>(1;</a:t>
                      </a:r>
                      <a:r>
                        <a:rPr lang="cs-CZ" sz="21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)</a:t>
                      </a:r>
                      <a:endParaRPr lang="cs-CZ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31" marB="457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0EB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algn="ctr"/>
                      <a:r>
                        <a:rPr lang="cs-CZ" sz="2100" b="1" dirty="0" smtClean="0">
                          <a:solidFill>
                            <a:schemeClr val="tx1"/>
                          </a:solidFill>
                        </a:rPr>
                        <a:t>x - 1</a:t>
                      </a:r>
                      <a:endParaRPr lang="cs-CZ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31" marB="4573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cs-CZ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31" marB="457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cs-CZ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31" marB="457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cs-CZ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31" marB="457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31" marB="457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cs-CZ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31" marB="457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algn="ctr"/>
                      <a:r>
                        <a:rPr lang="cs-CZ" sz="2100" b="1" dirty="0" smtClean="0">
                          <a:solidFill>
                            <a:schemeClr val="tx1"/>
                          </a:solidFill>
                        </a:rPr>
                        <a:t>x + 3</a:t>
                      </a:r>
                      <a:endParaRPr lang="cs-CZ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31" marB="4573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cs-CZ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31" marB="457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31" marB="457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cs-CZ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31" marB="457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cs-CZ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31" marB="457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cs-CZ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31" marB="457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algn="ctr"/>
                      <a:endParaRPr lang="cs-CZ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31" marB="4573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cs-CZ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31" marB="457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7B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31" marB="457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cs-CZ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31" marB="457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31" marB="457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cs-CZ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31" marB="457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7BD7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/>
              <p:cNvSpPr/>
              <p:nvPr/>
            </p:nvSpPr>
            <p:spPr>
              <a:xfrm>
                <a:off x="1677418" y="2132856"/>
                <a:ext cx="224153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400" b="1">
                        <a:latin typeface="+mn-lt"/>
                      </a:rPr>
                      <m:t>(</m:t>
                    </m:r>
                    <m:r>
                      <m:rPr>
                        <m:nor/>
                      </m:rPr>
                      <a:rPr lang="cs-CZ" sz="2400" b="1">
                        <a:latin typeface="+mn-lt"/>
                      </a:rPr>
                      <m:t>x</m:t>
                    </m:r>
                    <m:r>
                      <m:rPr>
                        <m:nor/>
                      </m:rPr>
                      <a:rPr lang="cs-CZ" sz="2400" b="1" smtClean="0">
                        <a:latin typeface="+mn-lt"/>
                      </a:rPr>
                      <m:t>−1</m:t>
                    </m:r>
                    <m:r>
                      <m:rPr>
                        <m:nor/>
                      </m:rPr>
                      <a:rPr lang="cs-CZ" sz="2400" b="1">
                        <a:latin typeface="+mn-lt"/>
                      </a:rPr>
                      <m:t>)(</m:t>
                    </m:r>
                    <m:r>
                      <m:rPr>
                        <m:nor/>
                      </m:rPr>
                      <a:rPr lang="cs-CZ" sz="2400" b="1">
                        <a:latin typeface="+mn-lt"/>
                      </a:rPr>
                      <m:t>x</m:t>
                    </m:r>
                    <m:r>
                      <m:rPr>
                        <m:nor/>
                      </m:rPr>
                      <a:rPr lang="cs-CZ" sz="2400" b="1">
                        <a:latin typeface="+mn-lt"/>
                      </a:rPr>
                      <m:t>+3)</m:t>
                    </m:r>
                  </m:oMath>
                </a14:m>
                <a:r>
                  <a:rPr lang="cs-CZ" sz="2400" b="1" dirty="0" smtClean="0">
                    <a:latin typeface="+mn-lt"/>
                  </a:rPr>
                  <a:t> </a:t>
                </a:r>
                <a:r>
                  <a:rPr lang="cs-CZ" sz="2400" b="1" dirty="0" smtClean="0">
                    <a:latin typeface="+mn-lt"/>
                    <a:sym typeface="Symbol"/>
                  </a:rPr>
                  <a:t> 0</a:t>
                </a:r>
                <a:r>
                  <a:rPr lang="cs-CZ" sz="2400" b="1" dirty="0" smtClean="0">
                    <a:latin typeface="+mn-lt"/>
                  </a:rPr>
                  <a:t> </a:t>
                </a:r>
                <a:endParaRPr lang="cs-CZ" sz="2400" b="1" dirty="0">
                  <a:latin typeface="+mn-lt"/>
                </a:endParaRPr>
              </a:p>
            </p:txBody>
          </p:sp>
        </mc:Choice>
        <mc:Fallback xmlns="">
          <p:sp>
            <p:nvSpPr>
              <p:cNvPr id="14" name="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7418" y="2132856"/>
                <a:ext cx="2241535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2174" t="-10526" b="-302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 5"/>
          <p:cNvSpPr/>
          <p:nvPr/>
        </p:nvSpPr>
        <p:spPr>
          <a:xfrm>
            <a:off x="4557738" y="2175247"/>
            <a:ext cx="24625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Metoda intervalů</a:t>
            </a:r>
            <a:endParaRPr lang="cs-CZ" sz="2400" dirty="0"/>
          </a:p>
        </p:txBody>
      </p:sp>
      <p:pic>
        <p:nvPicPr>
          <p:cNvPr id="8" name="Obrázek 7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578490"/>
            <a:ext cx="6264696" cy="34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46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12" grpId="0"/>
      <p:bldP spid="1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5969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Úlohy k procvičení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35601" y="1975788"/>
            <a:ext cx="6210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Řešte </a:t>
            </a:r>
            <a:r>
              <a:rPr lang="cs-CZ" sz="2400" dirty="0" smtClean="0"/>
              <a:t>nerovnice </a:t>
            </a:r>
            <a:r>
              <a:rPr lang="cs-CZ" sz="2400" dirty="0"/>
              <a:t>s neznámou </a:t>
            </a:r>
            <a:r>
              <a:rPr lang="cs-CZ" sz="2400" dirty="0" smtClean="0"/>
              <a:t>x v množině R</a:t>
            </a:r>
            <a:endParaRPr lang="cs-CZ" sz="2400" dirty="0"/>
          </a:p>
        </p:txBody>
      </p:sp>
      <p:sp>
        <p:nvSpPr>
          <p:cNvPr id="13" name="Obdélník 12"/>
          <p:cNvSpPr/>
          <p:nvPr/>
        </p:nvSpPr>
        <p:spPr>
          <a:xfrm>
            <a:off x="1619672" y="4129916"/>
            <a:ext cx="5544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3x </a:t>
            </a:r>
            <a:r>
              <a:rPr lang="cs-CZ" sz="2800" dirty="0"/>
              <a:t>+ 10x + 6  8 – (2x – </a:t>
            </a:r>
            <a:r>
              <a:rPr lang="cs-CZ" sz="2800" dirty="0" smtClean="0"/>
              <a:t>1)</a:t>
            </a:r>
            <a:r>
              <a:rPr lang="cs-CZ" sz="2800" baseline="30000" dirty="0" smtClean="0"/>
              <a:t>2</a:t>
            </a:r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1424284" y="3409836"/>
            <a:ext cx="2736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3x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</a:t>
            </a:r>
            <a:r>
              <a:rPr lang="cs-CZ" sz="2800" dirty="0" smtClean="0">
                <a:sym typeface="Symbol"/>
              </a:rPr>
              <a:t> 7</a:t>
            </a:r>
            <a:r>
              <a:rPr lang="cs-CZ" sz="2800" dirty="0" smtClean="0"/>
              <a:t> – (x-1)</a:t>
            </a:r>
            <a:r>
              <a:rPr lang="cs-CZ" sz="2800" baseline="30000" dirty="0"/>
              <a:t> </a:t>
            </a:r>
            <a:r>
              <a:rPr lang="cs-CZ" sz="2800" baseline="30000" dirty="0" smtClean="0"/>
              <a:t>2</a:t>
            </a:r>
            <a:endParaRPr lang="cs-CZ" sz="2800" dirty="0"/>
          </a:p>
        </p:txBody>
      </p:sp>
      <p:sp>
        <p:nvSpPr>
          <p:cNvPr id="18" name="Obdélník 17"/>
          <p:cNvSpPr/>
          <p:nvPr/>
        </p:nvSpPr>
        <p:spPr>
          <a:xfrm>
            <a:off x="1607423" y="4849996"/>
            <a:ext cx="4044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/>
              <a:t>(</a:t>
            </a:r>
            <a:r>
              <a:rPr lang="cs-CZ" sz="2800" dirty="0"/>
              <a:t>3x – 1)</a:t>
            </a:r>
            <a:r>
              <a:rPr lang="cs-CZ" sz="2800" baseline="30000" dirty="0"/>
              <a:t>2</a:t>
            </a:r>
            <a:r>
              <a:rPr lang="cs-CZ" sz="2800" dirty="0"/>
              <a:t> – 5x(x – 1) &gt; 4</a:t>
            </a:r>
            <a:r>
              <a:rPr lang="cs-CZ" sz="2800" dirty="0" smtClean="0"/>
              <a:t> </a:t>
            </a:r>
            <a:endParaRPr lang="cs-CZ" sz="2800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1000607"/>
              </p:ext>
            </p:extLst>
          </p:nvPr>
        </p:nvGraphicFramePr>
        <p:xfrm>
          <a:off x="1565697" y="2709416"/>
          <a:ext cx="4662487" cy="503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Rovnice" r:id="rId3" imgW="1714320" imgH="215640" progId="Equation.3">
                  <p:embed/>
                </p:oleObj>
              </mc:Choice>
              <mc:Fallback>
                <p:oleObj name="Rovnice" r:id="rId3" imgW="171432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697" y="2709416"/>
                        <a:ext cx="4662487" cy="5035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194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2" grpId="0"/>
      <p:bldP spid="13" grpId="0"/>
      <p:bldP spid="4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5969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 2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35601" y="1975788"/>
            <a:ext cx="61077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Řešte nerovnici s neznámou </a:t>
            </a:r>
            <a:r>
              <a:rPr lang="cs-CZ" sz="2400" dirty="0" smtClean="0"/>
              <a:t>x v množině R</a:t>
            </a:r>
            <a:endParaRPr lang="cs-CZ" sz="2400" dirty="0"/>
          </a:p>
        </p:txBody>
      </p:sp>
      <p:sp>
        <p:nvSpPr>
          <p:cNvPr id="9" name="Obdélník 8"/>
          <p:cNvSpPr/>
          <p:nvPr/>
        </p:nvSpPr>
        <p:spPr>
          <a:xfrm>
            <a:off x="971600" y="3717032"/>
            <a:ext cx="3342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  D = 0 – 4.5 = - 20 </a:t>
            </a:r>
            <a:r>
              <a:rPr lang="cs-CZ" sz="2400" dirty="0" smtClean="0">
                <a:sym typeface="Symbol"/>
              </a:rPr>
              <a:t> 0</a:t>
            </a:r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11" name="Obdélník 10"/>
          <p:cNvSpPr/>
          <p:nvPr/>
        </p:nvSpPr>
        <p:spPr>
          <a:xfrm>
            <a:off x="2123728" y="4293096"/>
            <a:ext cx="16450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 pro  x = 5 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3651301" y="5487615"/>
            <a:ext cx="12121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cs-CZ" sz="2800" b="1" i="1" dirty="0"/>
              <a:t>K </a:t>
            </a:r>
            <a:r>
              <a:rPr lang="cs-CZ" sz="2800" b="1" dirty="0"/>
              <a:t>= </a:t>
            </a:r>
            <a:r>
              <a:rPr lang="cs-CZ" sz="2800" b="1" dirty="0" smtClean="0"/>
              <a:t>R </a:t>
            </a:r>
            <a:endParaRPr lang="cs-CZ" sz="2800" b="1" dirty="0">
              <a:sym typeface="Symbol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4367031" y="4356277"/>
            <a:ext cx="28087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   5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 + 5 = +30</a:t>
            </a:r>
            <a:r>
              <a:rPr lang="cs-CZ" sz="2400" dirty="0" smtClean="0">
                <a:sym typeface="Symbol"/>
              </a:rPr>
              <a:t> </a:t>
            </a:r>
            <a:r>
              <a:rPr lang="cs-CZ" sz="2400" i="1" dirty="0" smtClean="0"/>
              <a:t>&gt;0</a:t>
            </a:r>
            <a:r>
              <a:rPr lang="cs-CZ" sz="2400" dirty="0" smtClean="0"/>
              <a:t>   </a:t>
            </a:r>
            <a:endParaRPr lang="cs-CZ" sz="2400" dirty="0"/>
          </a:p>
        </p:txBody>
      </p:sp>
      <p:sp>
        <p:nvSpPr>
          <p:cNvPr id="16" name="Obdélník 15"/>
          <p:cNvSpPr/>
          <p:nvPr/>
        </p:nvSpPr>
        <p:spPr>
          <a:xfrm>
            <a:off x="4946583" y="3759423"/>
            <a:ext cx="27350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Kořeny nelze najít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2988040" y="2636912"/>
            <a:ext cx="2864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/>
              <a:t>x</a:t>
            </a:r>
            <a:r>
              <a:rPr lang="cs-CZ" sz="2800" b="1" baseline="30000" dirty="0"/>
              <a:t>2</a:t>
            </a:r>
            <a:r>
              <a:rPr lang="cs-CZ" sz="2800" b="1" dirty="0"/>
              <a:t> + </a:t>
            </a:r>
            <a:r>
              <a:rPr lang="cs-CZ" sz="2800" b="1" dirty="0" smtClean="0"/>
              <a:t>3 + x </a:t>
            </a:r>
            <a:r>
              <a:rPr lang="cs-CZ" sz="2800" b="1" dirty="0"/>
              <a:t>&gt; </a:t>
            </a:r>
            <a:r>
              <a:rPr lang="cs-CZ" sz="2800" b="1" dirty="0" smtClean="0"/>
              <a:t>x - 2</a:t>
            </a:r>
            <a:endParaRPr lang="cs-CZ" sz="2800" b="1" dirty="0"/>
          </a:p>
        </p:txBody>
      </p:sp>
      <p:sp>
        <p:nvSpPr>
          <p:cNvPr id="5" name="Obdélník 4"/>
          <p:cNvSpPr/>
          <p:nvPr/>
        </p:nvSpPr>
        <p:spPr>
          <a:xfrm>
            <a:off x="3779912" y="3212976"/>
            <a:ext cx="1494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i="1" dirty="0"/>
              <a:t>x</a:t>
            </a:r>
            <a:r>
              <a:rPr lang="cs-CZ" sz="2400" i="1" baseline="30000" dirty="0"/>
              <a:t>2</a:t>
            </a:r>
            <a:r>
              <a:rPr lang="cs-CZ" sz="2400" i="1" dirty="0"/>
              <a:t> + 5 </a:t>
            </a:r>
            <a:r>
              <a:rPr lang="cs-CZ" sz="2400" i="1" dirty="0" smtClean="0"/>
              <a:t>&gt; </a:t>
            </a:r>
            <a:r>
              <a:rPr lang="cs-CZ" sz="2400" i="1" dirty="0"/>
              <a:t>0</a:t>
            </a:r>
            <a:endParaRPr lang="cs-CZ" sz="2400" dirty="0"/>
          </a:p>
        </p:txBody>
      </p:sp>
      <p:sp>
        <p:nvSpPr>
          <p:cNvPr id="14" name="Šipka doleva 13"/>
          <p:cNvSpPr/>
          <p:nvPr/>
        </p:nvSpPr>
        <p:spPr>
          <a:xfrm rot="10800000">
            <a:off x="3851921" y="4428285"/>
            <a:ext cx="489204" cy="230833"/>
          </a:xfrm>
          <a:prstGeom prst="leftArrow">
            <a:avLst/>
          </a:prstGeom>
          <a:solidFill>
            <a:srgbClr val="B3C0EB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leva 16"/>
          <p:cNvSpPr/>
          <p:nvPr/>
        </p:nvSpPr>
        <p:spPr>
          <a:xfrm rot="10800000">
            <a:off x="2858660" y="5574431"/>
            <a:ext cx="489204" cy="230833"/>
          </a:xfrm>
          <a:prstGeom prst="leftArrow">
            <a:avLst/>
          </a:prstGeom>
          <a:solidFill>
            <a:srgbClr val="B3C0EB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4067944" y="4767535"/>
            <a:ext cx="31165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   (-5)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 + 5 = +30</a:t>
            </a:r>
            <a:r>
              <a:rPr lang="cs-CZ" sz="2400" dirty="0" smtClean="0">
                <a:sym typeface="Symbol"/>
              </a:rPr>
              <a:t> </a:t>
            </a:r>
            <a:r>
              <a:rPr lang="cs-CZ" sz="2400" i="1" dirty="0" smtClean="0"/>
              <a:t>&gt;0</a:t>
            </a:r>
            <a:r>
              <a:rPr lang="cs-CZ" sz="2400" dirty="0" smtClean="0"/>
              <a:t>  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0884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2" grpId="0"/>
      <p:bldP spid="9" grpId="0"/>
      <p:bldP spid="11" grpId="0"/>
      <p:bldP spid="6" grpId="0"/>
      <p:bldP spid="13" grpId="0"/>
      <p:bldP spid="16" grpId="0"/>
      <p:bldP spid="4" grpId="0"/>
      <p:bldP spid="14" grpId="0" animBg="1"/>
      <p:bldP spid="17" grpId="0" animBg="1"/>
      <p:bldP spid="18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6842</TotalTime>
  <Words>428</Words>
  <Application>Microsoft Office PowerPoint</Application>
  <PresentationFormat>Předvádění na obrazovce (4:3)</PresentationFormat>
  <Paragraphs>103</Paragraphs>
  <Slides>10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Diseño predeterminado</vt:lpstr>
      <vt:lpstr>Rovnice</vt:lpstr>
      <vt:lpstr>Rovnice a nerovnice</vt:lpstr>
      <vt:lpstr>Základní pojmy</vt:lpstr>
      <vt:lpstr> Ekvivalentní úpravy nerovnic</vt:lpstr>
      <vt:lpstr>Prezentace aplikace PowerPoint</vt:lpstr>
      <vt:lpstr>Řešení kvadratických nerovnic</vt:lpstr>
      <vt:lpstr>Příklad 1</vt:lpstr>
      <vt:lpstr>Řešení nerovnic</vt:lpstr>
      <vt:lpstr>Úlohy k procvičení</vt:lpstr>
      <vt:lpstr>Příklad 2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Mariajose;SS-COPT_Kromeriz</dc:creator>
  <cp:keywords>nerovnice</cp:keywords>
  <cp:lastModifiedBy>kacerova</cp:lastModifiedBy>
  <cp:revision>630</cp:revision>
  <dcterms:created xsi:type="dcterms:W3CDTF">2010-05-23T14:28:12Z</dcterms:created>
  <dcterms:modified xsi:type="dcterms:W3CDTF">2013-11-29T00:59:09Z</dcterms:modified>
</cp:coreProperties>
</file>