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66FF"/>
    <a:srgbClr val="422C16"/>
    <a:srgbClr val="0C788E"/>
    <a:srgbClr val="025198"/>
    <a:srgbClr val="000099"/>
    <a:srgbClr val="1C1C1C"/>
    <a:srgbClr val="990000"/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575" autoAdjust="0"/>
    <p:restoredTop sz="94652" autoAdjust="0"/>
  </p:normalViewPr>
  <p:slideViewPr>
    <p:cSldViewPr>
      <p:cViewPr>
        <p:scale>
          <a:sx n="75" d="100"/>
          <a:sy n="75" d="100"/>
        </p:scale>
        <p:origin x="-1620" y="-27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CADE60-93A8-42F9-BAAA-0279317ADE6E}" type="datetimeFigureOut">
              <a:rPr lang="cs-CZ" smtClean="0"/>
              <a:t>29.11.2013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46B877-CCA7-40B0-9DBF-E774326EA7C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781552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39F434-8BE4-4208-A27E-B9B0B17D628A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67631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7948D7-217B-42B3-9B3E-CC725A00947F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041613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AC0463-8D9C-450B-A9A2-6CA0597A71DD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976489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C8BFDA-E500-44F2-85FC-B2426E4B1CCB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000381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B32B3D-0D89-4B9C-A18B-4D1DA1F15187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82612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666CE3-F1DB-4D75-B7FD-C25BB1B2707A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090993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549CBA-DBB3-4C32-94E5-A572CD1F54E0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858246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492895-68B5-48A6-92A6-018F1FE7C680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600840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584CB9-8E75-4F4E-B8CC-E8D87C00B4F8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181085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18C222-FD71-4F18-B6AC-9E757B9C42F7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048047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0BFFE5-D54F-4522-8F30-F6D4599B6F79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184703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745651-017E-4E57-A438-00B4FFD2082C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906359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E8C26F1A-DB4D-4325-814D-D6D3B62D6DEF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rovnice.kosanet.cz/reseni.html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http://webvyukacontent.olportal.cz/w-slovniUlohy-060103/images/Obrazek_198.gif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8.wmf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12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10"/>
          <p:cNvSpPr>
            <a:spLocks noGrp="1" noChangeArrowheads="1"/>
          </p:cNvSpPr>
          <p:nvPr>
            <p:ph type="ctrTitle"/>
          </p:nvPr>
        </p:nvSpPr>
        <p:spPr>
          <a:xfrm>
            <a:off x="179388" y="2205038"/>
            <a:ext cx="5040312" cy="544512"/>
          </a:xfrm>
          <a:noFill/>
        </p:spPr>
        <p:txBody>
          <a:bodyPr/>
          <a:lstStyle/>
          <a:p>
            <a:pPr algn="l" eaLnBrk="1" hangingPunct="1"/>
            <a:r>
              <a:rPr lang="cs-CZ" sz="3600" b="1" dirty="0" smtClean="0">
                <a:solidFill>
                  <a:schemeClr val="bg1"/>
                </a:solidFill>
              </a:rPr>
              <a:t>Rovnice a nerovnice</a:t>
            </a:r>
            <a:endParaRPr lang="es-ES" sz="3600" b="1" dirty="0" smtClean="0">
              <a:solidFill>
                <a:schemeClr val="bg1"/>
              </a:solidFill>
            </a:endParaRPr>
          </a:p>
        </p:txBody>
      </p:sp>
      <p:sp>
        <p:nvSpPr>
          <p:cNvPr id="2051" name="Rectangle 115"/>
          <p:cNvSpPr>
            <a:spLocks noGrp="1" noChangeArrowheads="1"/>
          </p:cNvSpPr>
          <p:nvPr>
            <p:ph type="subTitle" idx="1"/>
          </p:nvPr>
        </p:nvSpPr>
        <p:spPr>
          <a:xfrm>
            <a:off x="285750" y="3094038"/>
            <a:ext cx="3992563" cy="479425"/>
          </a:xfrm>
        </p:spPr>
        <p:txBody>
          <a:bodyPr/>
          <a:lstStyle/>
          <a:p>
            <a:pPr eaLnBrk="1" hangingPunct="1"/>
            <a:r>
              <a:rPr lang="cs-CZ" dirty="0" smtClean="0">
                <a:solidFill>
                  <a:schemeClr val="bg1"/>
                </a:solidFill>
              </a:rPr>
              <a:t>Slovní úlohy </a:t>
            </a:r>
            <a:endParaRPr lang="es-ES" dirty="0" smtClean="0">
              <a:solidFill>
                <a:schemeClr val="bg1"/>
              </a:solidFill>
            </a:endParaRPr>
          </a:p>
        </p:txBody>
      </p:sp>
      <p:pic>
        <p:nvPicPr>
          <p:cNvPr id="2052" name="Obrázek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5013325"/>
            <a:ext cx="4895850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3" name="TextovéPole 5"/>
          <p:cNvSpPr txBox="1">
            <a:spLocks noChangeArrowheads="1"/>
          </p:cNvSpPr>
          <p:nvPr/>
        </p:nvSpPr>
        <p:spPr bwMode="auto">
          <a:xfrm>
            <a:off x="285750" y="260350"/>
            <a:ext cx="273831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dirty="0" smtClean="0">
                <a:solidFill>
                  <a:schemeClr val="bg1"/>
                </a:solidFill>
                <a:latin typeface="Calibri" pitchFamily="34" charset="0"/>
              </a:rPr>
              <a:t>VY_32_INOVACE_RONE_15</a:t>
            </a:r>
            <a:endParaRPr lang="cs-CZ" dirty="0">
              <a:solidFill>
                <a:schemeClr val="bg1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489870" y="1953460"/>
            <a:ext cx="8676456" cy="4493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dirty="0"/>
          </a:p>
          <a:p>
            <a:pPr marL="342900" indent="-342900" eaLnBrk="0" fontAlgn="base" hangingPunct="0">
              <a:spcBef>
                <a:spcPct val="20000"/>
              </a:spcBef>
              <a:spcAft>
                <a:spcPct val="0"/>
              </a:spcAft>
              <a:buChar char="•"/>
            </a:pPr>
            <a:r>
              <a:rPr lang="cs-CZ" i="1" dirty="0"/>
              <a:t>ČERMÁK, Pavel. Odmaturuj! z matematiky. Vyd. 2.(</a:t>
            </a:r>
            <a:r>
              <a:rPr lang="cs-CZ" i="1" dirty="0" err="1"/>
              <a:t>opr</a:t>
            </a:r>
            <a:r>
              <a:rPr lang="cs-CZ" i="1" dirty="0"/>
              <a:t>.). Brno: </a:t>
            </a:r>
            <a:r>
              <a:rPr lang="cs-CZ" i="1" dirty="0" err="1"/>
              <a:t>Didaktis</a:t>
            </a:r>
            <a:r>
              <a:rPr lang="cs-CZ" i="1" dirty="0"/>
              <a:t>, 2003, 208 s. ISBN 80-862-8597-9</a:t>
            </a:r>
            <a:r>
              <a:rPr lang="cs-CZ" i="1" dirty="0" smtClean="0"/>
              <a:t>.</a:t>
            </a:r>
            <a:endParaRPr lang="cs-CZ" i="1" dirty="0"/>
          </a:p>
          <a:p>
            <a:pPr marL="342900" indent="-342900" eaLnBrk="0" fontAlgn="base" hangingPunct="0">
              <a:spcBef>
                <a:spcPct val="20000"/>
              </a:spcBef>
              <a:spcAft>
                <a:spcPct val="0"/>
              </a:spcAft>
              <a:buChar char="•"/>
            </a:pPr>
            <a:r>
              <a:rPr lang="cs-CZ" i="1" dirty="0"/>
              <a:t>VOŠICKÝ, Zdeněk. Matematika v kostce. 1. vyd. Havlíčkův Brod: Fragment, 1996, 124 s. ISBN 80-720-0012-8</a:t>
            </a:r>
            <a:r>
              <a:rPr lang="cs-CZ" i="1" dirty="0" smtClean="0"/>
              <a:t>.</a:t>
            </a: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</a:pPr>
            <a:r>
              <a:rPr lang="cs-CZ" dirty="0"/>
              <a:t>HUDCOVÁ. </a:t>
            </a:r>
            <a:r>
              <a:rPr lang="cs-CZ" i="1" dirty="0"/>
              <a:t>Sbírka úloh z matematiky pro SOŠ, studijní obory SOU a nástavbové studium</a:t>
            </a:r>
            <a:r>
              <a:rPr lang="cs-CZ" dirty="0"/>
              <a:t>. PROMETHEUS, spol. s r.o. ISBN 10348405</a:t>
            </a:r>
            <a:r>
              <a:rPr lang="cs-CZ" dirty="0" smtClean="0"/>
              <a:t>.</a:t>
            </a: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</a:pPr>
            <a:r>
              <a:rPr lang="cs-CZ" dirty="0" smtClean="0"/>
              <a:t>GLOC, Jaromír. Řešení rovnic a nerovnic. In: </a:t>
            </a:r>
            <a:r>
              <a:rPr lang="cs-CZ" i="1" dirty="0" smtClean="0"/>
              <a:t>Rovnice a nerovnice</a:t>
            </a:r>
            <a:r>
              <a:rPr lang="cs-CZ" dirty="0" smtClean="0"/>
              <a:t> [online].. Dostupné z: http://rovnice.kosanet.cz/irac_rce.html </a:t>
            </a:r>
            <a:endParaRPr lang="cs-CZ" i="1" dirty="0" smtClean="0"/>
          </a:p>
          <a:p>
            <a:pPr marL="342900" indent="-342900" eaLnBrk="0" fontAlgn="base" hangingPunct="0">
              <a:spcBef>
                <a:spcPct val="20000"/>
              </a:spcBef>
              <a:spcAft>
                <a:spcPct val="0"/>
              </a:spcAft>
              <a:buChar char="•"/>
            </a:pPr>
            <a:r>
              <a:rPr lang="cs-CZ" i="1" dirty="0" smtClean="0">
                <a:hlinkClick r:id="rId3"/>
              </a:rPr>
              <a:t>      http://rovnice.kosanet.cz/reseni.html</a:t>
            </a:r>
            <a:endParaRPr lang="cs-CZ" i="1" dirty="0" smtClean="0"/>
          </a:p>
          <a:p>
            <a:endParaRPr lang="cs-CZ" sz="2000" dirty="0" smtClean="0"/>
          </a:p>
          <a:p>
            <a:endParaRPr lang="cs-CZ" sz="2000" dirty="0"/>
          </a:p>
          <a:p>
            <a:r>
              <a:rPr lang="cs-CZ" sz="2000" dirty="0" smtClean="0"/>
              <a:t> </a:t>
            </a:r>
            <a:endParaRPr lang="cs-CZ" sz="2000" b="1" dirty="0" smtClean="0"/>
          </a:p>
          <a:p>
            <a:endParaRPr lang="cs-CZ" sz="2800" b="1" dirty="0" smtClean="0"/>
          </a:p>
        </p:txBody>
      </p:sp>
      <p:sp>
        <p:nvSpPr>
          <p:cNvPr id="3" name="TextovéPole 1"/>
          <p:cNvSpPr txBox="1"/>
          <p:nvPr/>
        </p:nvSpPr>
        <p:spPr>
          <a:xfrm>
            <a:off x="5830763" y="6063022"/>
            <a:ext cx="25139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s-ES"/>
            </a:defPPr>
            <a:lvl1pPr fontAlgn="base">
              <a:spcBef>
                <a:spcPct val="0"/>
              </a:spcBef>
              <a:spcAft>
                <a:spcPct val="0"/>
              </a:spcAft>
              <a:defRPr>
                <a:latin typeface="Times New Roman"/>
                <a:cs typeface="Times New Roman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</a:lvl2pPr>
            <a:lvl3pPr fontAlgn="base">
              <a:spcBef>
                <a:spcPct val="0"/>
              </a:spcBef>
              <a:spcAft>
                <a:spcPct val="0"/>
              </a:spcAft>
            </a:lvl3pPr>
            <a:lvl4pPr fontAlgn="base">
              <a:spcBef>
                <a:spcPct val="0"/>
              </a:spcBef>
              <a:spcAft>
                <a:spcPct val="0"/>
              </a:spcAft>
            </a:lvl4pPr>
            <a:lvl5pPr fontAlgn="base">
              <a:spcBef>
                <a:spcPct val="0"/>
              </a:spcBef>
              <a:spcAft>
                <a:spcPct val="0"/>
              </a:spcAft>
            </a:lvl5pPr>
          </a:lstStyle>
          <a:p>
            <a:r>
              <a:rPr lang="cs-CZ" dirty="0"/>
              <a:t>© RNDr. Anna </a:t>
            </a:r>
            <a:r>
              <a:rPr lang="cs-CZ" dirty="0" err="1"/>
              <a:t>Káčerová</a:t>
            </a:r>
            <a:endParaRPr lang="cs-CZ" dirty="0"/>
          </a:p>
        </p:txBody>
      </p:sp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 dirty="0" smtClean="0">
                <a:solidFill>
                  <a:schemeClr val="bg1"/>
                </a:solidFill>
              </a:rPr>
              <a:t>Zdroje</a:t>
            </a:r>
            <a:endParaRPr lang="cs-CZ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84265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000"/>
                            </p:stCondLst>
                            <p:childTnLst>
                              <p:par>
                                <p:cTn id="3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431701"/>
            <a:ext cx="8229600" cy="981075"/>
          </a:xfrm>
        </p:spPr>
        <p:txBody>
          <a:bodyPr/>
          <a:lstStyle/>
          <a:p>
            <a:pPr eaLnBrk="1" hangingPunct="1"/>
            <a:r>
              <a:rPr lang="cs-CZ" dirty="0" smtClean="0">
                <a:solidFill>
                  <a:schemeClr val="bg1"/>
                </a:solidFill>
              </a:rPr>
              <a:t>Jak na slovní úlohy ?</a:t>
            </a: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03648" y="1844824"/>
            <a:ext cx="7452320" cy="4525962"/>
          </a:xfrm>
        </p:spPr>
        <p:txBody>
          <a:bodyPr/>
          <a:lstStyle/>
          <a:p>
            <a:pPr marL="0" lvl="0" indent="0">
              <a:buNone/>
            </a:pPr>
            <a:endParaRPr lang="cs-CZ" sz="2400" dirty="0" smtClean="0"/>
          </a:p>
          <a:p>
            <a:pPr lvl="0"/>
            <a:r>
              <a:rPr lang="cs-CZ" sz="2400" dirty="0" smtClean="0"/>
              <a:t>Pozorně </a:t>
            </a:r>
            <a:r>
              <a:rPr lang="cs-CZ" sz="2400" dirty="0"/>
              <a:t>přečteme zadání úlohy </a:t>
            </a:r>
          </a:p>
          <a:p>
            <a:pPr lvl="0"/>
            <a:r>
              <a:rPr lang="cs-CZ" sz="2400" dirty="0"/>
              <a:t>Zařadíme k vhodnému typu slovní úlohy </a:t>
            </a:r>
          </a:p>
          <a:p>
            <a:pPr lvl="0"/>
            <a:r>
              <a:rPr lang="cs-CZ" sz="2400" dirty="0"/>
              <a:t>Označíme (rozpoznáme) neznámou </a:t>
            </a:r>
          </a:p>
          <a:p>
            <a:pPr lvl="0"/>
            <a:r>
              <a:rPr lang="cs-CZ" sz="2400" dirty="0"/>
              <a:t>Podmínky úlohy vyjádříme pomocí neznámé </a:t>
            </a:r>
          </a:p>
          <a:p>
            <a:pPr lvl="0"/>
            <a:r>
              <a:rPr lang="cs-CZ" sz="2400" dirty="0"/>
              <a:t>Sestavíme rovnici </a:t>
            </a:r>
          </a:p>
          <a:p>
            <a:pPr lvl="0"/>
            <a:r>
              <a:rPr lang="cs-CZ" sz="2400" dirty="0"/>
              <a:t>Vyřešíme rovnici </a:t>
            </a:r>
          </a:p>
          <a:p>
            <a:pPr lvl="0"/>
            <a:r>
              <a:rPr lang="cs-CZ" sz="2400" dirty="0"/>
              <a:t>Výsledek můžeme ověřit zkouškou </a:t>
            </a:r>
            <a:endParaRPr lang="cs-CZ" sz="2400" dirty="0" smtClean="0"/>
          </a:p>
          <a:p>
            <a:pPr lvl="0"/>
            <a:r>
              <a:rPr lang="cs-CZ" sz="2400" dirty="0" smtClean="0"/>
              <a:t>Zapíšeme </a:t>
            </a:r>
            <a:r>
              <a:rPr lang="cs-CZ" sz="2400" dirty="0"/>
              <a:t>slovní odpověď </a:t>
            </a:r>
          </a:p>
          <a:p>
            <a:pPr eaLnBrk="1" hangingPunct="1">
              <a:spcBef>
                <a:spcPts val="1200"/>
              </a:spcBef>
              <a:spcAft>
                <a:spcPts val="1200"/>
              </a:spcAft>
              <a:defRPr/>
            </a:pPr>
            <a:endParaRPr lang="cs-CZ" sz="2400" dirty="0" smtClean="0"/>
          </a:p>
          <a:p>
            <a:pPr marL="0" indent="0" eaLnBrk="1" hangingPunct="1">
              <a:buFontTx/>
              <a:buNone/>
              <a:defRPr/>
            </a:pPr>
            <a:endParaRPr lang="cs-CZ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64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64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64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64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64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64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64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64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64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64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64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64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"/>
                            </p:stCondLst>
                            <p:childTnLst>
                              <p:par>
                                <p:cTn id="5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bg1"/>
                </a:solidFill>
              </a:rPr>
              <a:t>Příklad 1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87624" y="2060848"/>
            <a:ext cx="7499176" cy="3168352"/>
          </a:xfrm>
        </p:spPr>
        <p:txBody>
          <a:bodyPr/>
          <a:lstStyle/>
          <a:p>
            <a:pPr marL="0" indent="0">
              <a:buNone/>
            </a:pPr>
            <a:r>
              <a:rPr lang="cs-CZ" sz="2800" dirty="0"/>
              <a:t>Vzdálenost dvou míst je 240 km. Z místa </a:t>
            </a:r>
            <a:r>
              <a:rPr lang="cs-CZ" sz="2800" dirty="0">
                <a:solidFill>
                  <a:srgbClr val="3366FF"/>
                </a:solidFill>
              </a:rPr>
              <a:t>A</a:t>
            </a:r>
            <a:r>
              <a:rPr lang="cs-CZ" sz="2800" dirty="0"/>
              <a:t> vyjelo v </a:t>
            </a:r>
            <a:r>
              <a:rPr lang="cs-CZ" sz="2800" dirty="0">
                <a:solidFill>
                  <a:srgbClr val="3366FF"/>
                </a:solidFill>
              </a:rPr>
              <a:t>8.00</a:t>
            </a:r>
            <a:r>
              <a:rPr lang="cs-CZ" sz="2800" dirty="0"/>
              <a:t> hodin nákladní auto průměrnou rychlostí </a:t>
            </a:r>
            <a:r>
              <a:rPr lang="cs-CZ" sz="2800" dirty="0">
                <a:solidFill>
                  <a:srgbClr val="3366FF"/>
                </a:solidFill>
              </a:rPr>
              <a:t>60 km/h</a:t>
            </a:r>
            <a:r>
              <a:rPr lang="cs-CZ" sz="2800" dirty="0"/>
              <a:t>. V </a:t>
            </a:r>
            <a:r>
              <a:rPr lang="cs-CZ" sz="2800" dirty="0">
                <a:solidFill>
                  <a:srgbClr val="00B0F0"/>
                </a:solidFill>
              </a:rPr>
              <a:t>8.30</a:t>
            </a:r>
            <a:r>
              <a:rPr lang="cs-CZ" sz="2800" dirty="0"/>
              <a:t> hodin mu vyjelo naproti z místa </a:t>
            </a:r>
            <a:r>
              <a:rPr lang="cs-CZ" sz="2800" dirty="0">
                <a:solidFill>
                  <a:srgbClr val="00B0F0"/>
                </a:solidFill>
              </a:rPr>
              <a:t>B</a:t>
            </a:r>
            <a:r>
              <a:rPr lang="cs-CZ" sz="2800" dirty="0"/>
              <a:t> osobní auto pohybující se průměrnou rychlostí </a:t>
            </a:r>
            <a:r>
              <a:rPr lang="cs-CZ" sz="2800" dirty="0">
                <a:solidFill>
                  <a:srgbClr val="00B0F0"/>
                </a:solidFill>
              </a:rPr>
              <a:t>80 km/h</a:t>
            </a:r>
            <a:r>
              <a:rPr lang="cs-CZ" sz="2800" dirty="0"/>
              <a:t>. </a:t>
            </a:r>
            <a:endParaRPr lang="cs-CZ" sz="2800" dirty="0" smtClean="0"/>
          </a:p>
          <a:p>
            <a:pPr marL="0" indent="0">
              <a:buNone/>
            </a:pPr>
            <a:r>
              <a:rPr lang="cs-CZ" sz="2800" dirty="0" smtClean="0"/>
              <a:t>Za </a:t>
            </a:r>
            <a:r>
              <a:rPr lang="cs-CZ" sz="2800" dirty="0"/>
              <a:t>jak dlouho a jak daleko od místa A se obě vozidla potkají?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597900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503709"/>
            <a:ext cx="8229600" cy="981075"/>
          </a:xfrm>
        </p:spPr>
        <p:txBody>
          <a:bodyPr/>
          <a:lstStyle/>
          <a:p>
            <a:pPr eaLnBrk="1" hangingPunct="1"/>
            <a:r>
              <a:rPr lang="cs-CZ" dirty="0" smtClean="0">
                <a:solidFill>
                  <a:schemeClr val="bg1"/>
                </a:solidFill>
              </a:rPr>
              <a:t>Řešení 1</a:t>
            </a:r>
          </a:p>
        </p:txBody>
      </p:sp>
      <p:pic>
        <p:nvPicPr>
          <p:cNvPr id="1026" name="Picture 2" descr="http://webvyukacontent.olportal.cz/w-slovniUlohy-060103/images/Obrazek_198.gif"/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6473825"/>
            <a:ext cx="1000125" cy="39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7" name="Skupina 6"/>
          <p:cNvGrpSpPr/>
          <p:nvPr/>
        </p:nvGrpSpPr>
        <p:grpSpPr>
          <a:xfrm>
            <a:off x="1278755" y="2703991"/>
            <a:ext cx="2501157" cy="580993"/>
            <a:chOff x="971600" y="2703991"/>
            <a:chExt cx="2501157" cy="580993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" name="Obdélník 2"/>
                <p:cNvSpPr/>
                <p:nvPr/>
              </p:nvSpPr>
              <p:spPr>
                <a:xfrm>
                  <a:off x="971600" y="2703991"/>
                  <a:ext cx="859531" cy="580993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lvl="0"/>
                  <a:r>
                    <a:rPr lang="cs-CZ" sz="2400" dirty="0" smtClean="0">
                      <a:latin typeface="+mn-lt"/>
                    </a:rPr>
                    <a:t>v =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cs-CZ" sz="24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sz="2400" b="0" i="1" smtClean="0">
                              <a:latin typeface="Cambria Math"/>
                            </a:rPr>
                            <m:t>𝑠</m:t>
                          </m:r>
                        </m:num>
                        <m:den>
                          <m:r>
                            <a:rPr lang="cs-CZ" sz="2400" b="0" i="1" smtClean="0">
                              <a:latin typeface="Cambria Math"/>
                            </a:rPr>
                            <m:t>𝑡</m:t>
                          </m:r>
                        </m:den>
                      </m:f>
                      <m:r>
                        <a:rPr lang="cs-CZ" sz="2400" b="0" i="1" smtClean="0">
                          <a:latin typeface="Cambria Math"/>
                        </a:rPr>
                        <m:t> </m:t>
                      </m:r>
                    </m:oMath>
                  </a14:m>
                  <a:endParaRPr lang="cs-CZ" sz="2400" dirty="0">
                    <a:latin typeface="+mn-lt"/>
                  </a:endParaRPr>
                </a:p>
              </p:txBody>
            </p:sp>
          </mc:Choice>
          <mc:Fallback xmlns="">
            <p:sp>
              <p:nvSpPr>
                <p:cNvPr id="3" name="Obdélník 2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71600" y="2703991"/>
                  <a:ext cx="859531" cy="580993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 l="-11348" t="-2105" b="-9474"/>
                  </a:stretch>
                </a:blipFill>
              </p:spPr>
              <p:txBody>
                <a:bodyPr/>
                <a:lstStyle/>
                <a:p>
                  <a:r>
                    <a:rPr lang="cs-CZ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9" name="Obdélník 8"/>
            <p:cNvSpPr/>
            <p:nvPr/>
          </p:nvSpPr>
          <p:spPr>
            <a:xfrm>
              <a:off x="2483768" y="2703991"/>
              <a:ext cx="988989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cs-CZ" sz="2400" dirty="0"/>
                <a:t>s</a:t>
              </a:r>
              <a:r>
                <a:rPr lang="cs-CZ" sz="2400" dirty="0" smtClean="0"/>
                <a:t> = v.t</a:t>
              </a:r>
              <a:endParaRPr lang="cs-CZ" sz="2400" dirty="0"/>
            </a:p>
          </p:txBody>
        </p:sp>
        <p:sp>
          <p:nvSpPr>
            <p:cNvPr id="4" name="Šipka doprava 3"/>
            <p:cNvSpPr/>
            <p:nvPr/>
          </p:nvSpPr>
          <p:spPr>
            <a:xfrm>
              <a:off x="1763688" y="2863976"/>
              <a:ext cx="583530" cy="200055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sp>
        <p:nvSpPr>
          <p:cNvPr id="5" name="Obdélník 4"/>
          <p:cNvSpPr/>
          <p:nvPr/>
        </p:nvSpPr>
        <p:spPr>
          <a:xfrm>
            <a:off x="2309947" y="2236802"/>
            <a:ext cx="492634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000" dirty="0"/>
              <a:t>rychlost rovnoměrně přímočarého pohybu</a:t>
            </a:r>
          </a:p>
        </p:txBody>
      </p:sp>
      <p:sp>
        <p:nvSpPr>
          <p:cNvPr id="6" name="Obdélník 5"/>
          <p:cNvSpPr/>
          <p:nvPr/>
        </p:nvSpPr>
        <p:spPr>
          <a:xfrm>
            <a:off x="3965977" y="2771636"/>
            <a:ext cx="37625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i="1" dirty="0" smtClean="0"/>
              <a:t> kde  v</a:t>
            </a:r>
            <a:r>
              <a:rPr lang="cs-CZ" dirty="0" smtClean="0"/>
              <a:t> </a:t>
            </a:r>
            <a:r>
              <a:rPr lang="cs-CZ" dirty="0"/>
              <a:t>- rychlost, </a:t>
            </a:r>
            <a:r>
              <a:rPr lang="cs-CZ" i="1" dirty="0"/>
              <a:t>t</a:t>
            </a:r>
            <a:r>
              <a:rPr lang="cs-CZ" dirty="0"/>
              <a:t> – čas, </a:t>
            </a:r>
            <a:r>
              <a:rPr lang="cs-CZ" i="1" dirty="0"/>
              <a:t>s</a:t>
            </a:r>
            <a:r>
              <a:rPr lang="cs-CZ" dirty="0"/>
              <a:t> – dráha</a:t>
            </a:r>
          </a:p>
        </p:txBody>
      </p:sp>
      <p:pic>
        <p:nvPicPr>
          <p:cNvPr id="1028" name="Picture 4" descr="Obrazek_199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3" r="29871"/>
          <a:stretch/>
        </p:blipFill>
        <p:spPr bwMode="auto">
          <a:xfrm>
            <a:off x="2232192" y="3334494"/>
            <a:ext cx="4068000" cy="1390650"/>
          </a:xfrm>
          <a:prstGeom prst="rect">
            <a:avLst/>
          </a:prstGeom>
          <a:solidFill>
            <a:srgbClr val="FFFF00">
              <a:alpha val="30000"/>
            </a:srgbClr>
          </a:solidFill>
          <a:ln>
            <a:noFill/>
          </a:ln>
        </p:spPr>
      </p:pic>
      <p:pic>
        <p:nvPicPr>
          <p:cNvPr id="1030" name="Picture 6" descr="Obrazek_200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2192" y="4889481"/>
            <a:ext cx="4068000" cy="9877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Obdélník 15"/>
          <p:cNvSpPr/>
          <p:nvPr/>
        </p:nvSpPr>
        <p:spPr>
          <a:xfrm>
            <a:off x="611560" y="2060848"/>
            <a:ext cx="111120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000" b="1" dirty="0" smtClean="0"/>
              <a:t>Řešení:</a:t>
            </a:r>
            <a:endParaRPr lang="cs-CZ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5" grpId="0"/>
      <p:bldP spid="6" grpId="0"/>
      <p:bldP spid="1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bg1"/>
                </a:solidFill>
              </a:rPr>
              <a:t>Řešení 1</a:t>
            </a:r>
            <a:endParaRPr lang="cs-CZ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2132856"/>
            <a:ext cx="2672787" cy="28649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graphicFrame>
        <p:nvGraphicFramePr>
          <p:cNvPr id="7" name="Objek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44747664"/>
              </p:ext>
            </p:extLst>
          </p:nvPr>
        </p:nvGraphicFramePr>
        <p:xfrm>
          <a:off x="4484688" y="4077073"/>
          <a:ext cx="3999726" cy="11616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4" name="Rovnice" r:id="rId4" imgW="2260440" imgH="660240" progId="Equation.3">
                  <p:embed/>
                </p:oleObj>
              </mc:Choice>
              <mc:Fallback>
                <p:oleObj name="Rovnice" r:id="rId4" imgW="2260440" imgH="6602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84688" y="4077073"/>
                        <a:ext cx="3999726" cy="116167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Obdélník 8"/>
          <p:cNvSpPr/>
          <p:nvPr/>
        </p:nvSpPr>
        <p:spPr>
          <a:xfrm>
            <a:off x="4553848" y="2060848"/>
            <a:ext cx="2893677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200" i="1" dirty="0" smtClean="0"/>
              <a:t>  </a:t>
            </a:r>
            <a:r>
              <a:rPr lang="cs-CZ" sz="2200" i="1" dirty="0" smtClean="0">
                <a:solidFill>
                  <a:srgbClr val="3366FF"/>
                </a:solidFill>
              </a:rPr>
              <a:t>vzdálenost míst A B </a:t>
            </a:r>
            <a:endParaRPr lang="cs-CZ" sz="2200" dirty="0">
              <a:solidFill>
                <a:srgbClr val="3366FF"/>
              </a:solidFill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1691680" y="5445224"/>
            <a:ext cx="712879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dirty="0"/>
              <a:t>Obě vozidla se potkají za dvě hodiny 120 km od místa setkání</a:t>
            </a:r>
          </a:p>
        </p:txBody>
      </p:sp>
      <p:cxnSp>
        <p:nvCxnSpPr>
          <p:cNvPr id="11" name="Přímá spojnice 10"/>
          <p:cNvCxnSpPr/>
          <p:nvPr/>
        </p:nvCxnSpPr>
        <p:spPr>
          <a:xfrm>
            <a:off x="2195736" y="5013176"/>
            <a:ext cx="601216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nice 15"/>
          <p:cNvCxnSpPr/>
          <p:nvPr/>
        </p:nvCxnSpPr>
        <p:spPr>
          <a:xfrm>
            <a:off x="2195736" y="5085184"/>
            <a:ext cx="601216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04825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Obrazek_02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2145" y="3996100"/>
            <a:ext cx="3377927" cy="20971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431701"/>
            <a:ext cx="8229600" cy="981075"/>
          </a:xfrm>
        </p:spPr>
        <p:txBody>
          <a:bodyPr/>
          <a:lstStyle/>
          <a:p>
            <a:pPr eaLnBrk="1" hangingPunct="1"/>
            <a:r>
              <a:rPr lang="cs-CZ" dirty="0" smtClean="0">
                <a:solidFill>
                  <a:schemeClr val="bg1"/>
                </a:solidFill>
              </a:rPr>
              <a:t>Příklad 2</a:t>
            </a:r>
          </a:p>
        </p:txBody>
      </p:sp>
      <p:sp>
        <p:nvSpPr>
          <p:cNvPr id="2" name="Obdélník 1"/>
          <p:cNvSpPr/>
          <p:nvPr/>
        </p:nvSpPr>
        <p:spPr>
          <a:xfrm>
            <a:off x="686703" y="2060848"/>
            <a:ext cx="7845737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dirty="0"/>
              <a:t>Z měděného odlitku byly zhotoveny tři součástky. </a:t>
            </a:r>
            <a:endParaRPr lang="cs-CZ" sz="2400" dirty="0" smtClean="0"/>
          </a:p>
          <a:p>
            <a:r>
              <a:rPr lang="cs-CZ" sz="2400" dirty="0" smtClean="0"/>
              <a:t>Na </a:t>
            </a:r>
            <a:r>
              <a:rPr lang="cs-CZ" sz="2400" dirty="0"/>
              <a:t>první součástku byla spotřebována polovina odlitku, </a:t>
            </a:r>
            <a:endParaRPr lang="cs-CZ" sz="2400" dirty="0" smtClean="0"/>
          </a:p>
          <a:p>
            <a:r>
              <a:rPr lang="cs-CZ" sz="2400" dirty="0" smtClean="0"/>
              <a:t>na </a:t>
            </a:r>
            <a:r>
              <a:rPr lang="cs-CZ" sz="2400" dirty="0"/>
              <a:t>druhou dvě třetiny zbytku, třetí vážila pět kilogramů. </a:t>
            </a:r>
            <a:endParaRPr lang="cs-CZ" sz="2400" dirty="0" smtClean="0"/>
          </a:p>
          <a:p>
            <a:r>
              <a:rPr lang="cs-CZ" sz="2400" dirty="0" smtClean="0"/>
              <a:t>Kolik </a:t>
            </a:r>
            <a:r>
              <a:rPr lang="cs-CZ" sz="2400" dirty="0"/>
              <a:t>vážil celý </a:t>
            </a:r>
            <a:r>
              <a:rPr lang="cs-CZ" sz="2400" dirty="0" smtClean="0"/>
              <a:t>odlitek?</a:t>
            </a:r>
            <a:endParaRPr lang="cs-CZ" sz="2400" dirty="0"/>
          </a:p>
        </p:txBody>
      </p:sp>
      <p:sp>
        <p:nvSpPr>
          <p:cNvPr id="5" name="Obdélník 4"/>
          <p:cNvSpPr/>
          <p:nvPr/>
        </p:nvSpPr>
        <p:spPr>
          <a:xfrm>
            <a:off x="6294582" y="3933056"/>
            <a:ext cx="245388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 smtClean="0">
                <a:solidFill>
                  <a:srgbClr val="3366FF"/>
                </a:solidFill>
              </a:rPr>
              <a:t> proměnná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7" name="Šipka doleva 6"/>
          <p:cNvSpPr/>
          <p:nvPr/>
        </p:nvSpPr>
        <p:spPr>
          <a:xfrm>
            <a:off x="5508104" y="4062263"/>
            <a:ext cx="489204" cy="230833"/>
          </a:xfrm>
          <a:prstGeom prst="leftArrow">
            <a:avLst/>
          </a:prstGeom>
          <a:solidFill>
            <a:srgbClr val="B3C0EB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Ovál 16"/>
          <p:cNvSpPr/>
          <p:nvPr/>
        </p:nvSpPr>
        <p:spPr>
          <a:xfrm>
            <a:off x="4609571" y="4026258"/>
            <a:ext cx="372781" cy="302841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Obdélník 2"/>
          <p:cNvSpPr/>
          <p:nvPr/>
        </p:nvSpPr>
        <p:spPr>
          <a:xfrm>
            <a:off x="611560" y="3861048"/>
            <a:ext cx="111120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000" b="1" dirty="0" smtClean="0"/>
              <a:t>Řešení:</a:t>
            </a:r>
            <a:endParaRPr lang="cs-CZ" sz="2400" b="1" dirty="0"/>
          </a:p>
        </p:txBody>
      </p:sp>
    </p:spTree>
    <p:extLst>
      <p:ext uri="{BB962C8B-B14F-4D97-AF65-F5344CB8AC3E}">
        <p14:creationId xmlns:p14="http://schemas.microsoft.com/office/powerpoint/2010/main" val="3053541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2" grpId="0"/>
      <p:bldP spid="5" grpId="0"/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431701"/>
            <a:ext cx="8229600" cy="981075"/>
          </a:xfrm>
        </p:spPr>
        <p:txBody>
          <a:bodyPr/>
          <a:lstStyle/>
          <a:p>
            <a:pPr eaLnBrk="1" hangingPunct="1"/>
            <a:r>
              <a:rPr lang="cs-CZ" dirty="0" smtClean="0">
                <a:solidFill>
                  <a:schemeClr val="bg1"/>
                </a:solidFill>
              </a:rPr>
              <a:t>Řešení</a:t>
            </a:r>
            <a:r>
              <a:rPr lang="cs-CZ" dirty="0">
                <a:solidFill>
                  <a:schemeClr val="bg1"/>
                </a:solidFill>
              </a:rPr>
              <a:t> </a:t>
            </a:r>
            <a:r>
              <a:rPr lang="cs-CZ" dirty="0" smtClean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5" name="Obdélník 4"/>
          <p:cNvSpPr/>
          <p:nvPr/>
        </p:nvSpPr>
        <p:spPr>
          <a:xfrm>
            <a:off x="827584" y="2339588"/>
            <a:ext cx="460851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000" b="1" dirty="0" smtClean="0">
                <a:solidFill>
                  <a:srgbClr val="3366FF"/>
                </a:solidFill>
              </a:rPr>
              <a:t>Sestavíme rovnici a vyřešíme</a:t>
            </a:r>
            <a:endParaRPr lang="cs-CZ" sz="2000" b="1" dirty="0">
              <a:solidFill>
                <a:srgbClr val="FF0000"/>
              </a:solidFill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2195736" y="5415607"/>
            <a:ext cx="340349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400" dirty="0"/>
              <a:t>Celý odlitek vážil 30 kg</a:t>
            </a:r>
            <a:r>
              <a:rPr lang="cs-CZ" sz="2400" dirty="0" smtClean="0"/>
              <a:t>.</a:t>
            </a:r>
            <a:endParaRPr lang="cs-CZ" sz="2400" dirty="0"/>
          </a:p>
        </p:txBody>
      </p:sp>
      <p:pic>
        <p:nvPicPr>
          <p:cNvPr id="4" name="Picture 2" descr="Obrazek_02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3186" y="2926803"/>
            <a:ext cx="2522910" cy="21459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896098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5" grpId="0"/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3"/>
          <p:cNvSpPr txBox="1">
            <a:spLocks noChangeAspect="1" noChangeArrowheads="1"/>
          </p:cNvSpPr>
          <p:nvPr/>
        </p:nvSpPr>
        <p:spPr bwMode="auto">
          <a:xfrm>
            <a:off x="3737695" y="4437112"/>
            <a:ext cx="1338361" cy="541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cs-CZ" sz="2000" dirty="0"/>
              <a:t>b = a - 6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431701"/>
            <a:ext cx="8229600" cy="981075"/>
          </a:xfrm>
        </p:spPr>
        <p:txBody>
          <a:bodyPr/>
          <a:lstStyle/>
          <a:p>
            <a:pPr eaLnBrk="1" hangingPunct="1"/>
            <a:r>
              <a:rPr lang="cs-CZ" dirty="0" smtClean="0">
                <a:solidFill>
                  <a:schemeClr val="bg1"/>
                </a:solidFill>
              </a:rPr>
              <a:t>Příklad </a:t>
            </a:r>
            <a:r>
              <a:rPr lang="cs-CZ" dirty="0">
                <a:solidFill>
                  <a:schemeClr val="bg1"/>
                </a:solidFill>
              </a:rPr>
              <a:t>3</a:t>
            </a:r>
            <a:endParaRPr lang="cs-CZ" dirty="0" smtClean="0">
              <a:solidFill>
                <a:schemeClr val="bg1"/>
              </a:solidFill>
            </a:endParaRPr>
          </a:p>
        </p:txBody>
      </p:sp>
      <p:sp>
        <p:nvSpPr>
          <p:cNvPr id="2" name="Obdélník 1"/>
          <p:cNvSpPr/>
          <p:nvPr/>
        </p:nvSpPr>
        <p:spPr>
          <a:xfrm>
            <a:off x="686703" y="2060848"/>
            <a:ext cx="784573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dirty="0"/>
              <a:t>Obsah obdélníku je 91 cm2. Určete jeho rozměry, je-li jeho šířka o 6 cm kratší než </a:t>
            </a:r>
            <a:r>
              <a:rPr lang="cs-CZ" sz="2400" dirty="0" smtClean="0"/>
              <a:t>délka.</a:t>
            </a:r>
            <a:endParaRPr lang="cs-CZ" sz="2400" dirty="0"/>
          </a:p>
        </p:txBody>
      </p:sp>
      <p:sp>
        <p:nvSpPr>
          <p:cNvPr id="5" name="Obdélník 4"/>
          <p:cNvSpPr/>
          <p:nvPr/>
        </p:nvSpPr>
        <p:spPr>
          <a:xfrm>
            <a:off x="5868144" y="4499828"/>
            <a:ext cx="245388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 smtClean="0">
                <a:solidFill>
                  <a:srgbClr val="3366FF"/>
                </a:solidFill>
              </a:rPr>
              <a:t> vztah mezi stranami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7" name="Šipka doleva 6"/>
          <p:cNvSpPr/>
          <p:nvPr/>
        </p:nvSpPr>
        <p:spPr>
          <a:xfrm>
            <a:off x="5148064" y="4566319"/>
            <a:ext cx="489204" cy="230833"/>
          </a:xfrm>
          <a:prstGeom prst="leftArrow">
            <a:avLst/>
          </a:prstGeom>
          <a:solidFill>
            <a:srgbClr val="B3C0EB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Ovál 16"/>
          <p:cNvSpPr/>
          <p:nvPr/>
        </p:nvSpPr>
        <p:spPr>
          <a:xfrm>
            <a:off x="4199219" y="4509120"/>
            <a:ext cx="372781" cy="302841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Obdélník 2"/>
          <p:cNvSpPr/>
          <p:nvPr/>
        </p:nvSpPr>
        <p:spPr>
          <a:xfrm>
            <a:off x="611560" y="3068960"/>
            <a:ext cx="111120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000" b="1" dirty="0" smtClean="0"/>
              <a:t>Řešení:</a:t>
            </a:r>
            <a:endParaRPr lang="cs-CZ" sz="2400" b="1" dirty="0"/>
          </a:p>
        </p:txBody>
      </p:sp>
      <p:sp>
        <p:nvSpPr>
          <p:cNvPr id="4" name="Rectangle 2" descr="Světlý šikmo dolů"/>
          <p:cNvSpPr>
            <a:spLocks noChangeAspect="1" noChangeArrowheads="1"/>
          </p:cNvSpPr>
          <p:nvPr/>
        </p:nvSpPr>
        <p:spPr bwMode="auto">
          <a:xfrm>
            <a:off x="1611735" y="4005064"/>
            <a:ext cx="2125960" cy="1105272"/>
          </a:xfrm>
          <a:prstGeom prst="rect">
            <a:avLst/>
          </a:prstGeom>
          <a:pattFill prst="ltDnDiag">
            <a:fgClr>
              <a:srgbClr val="000000"/>
            </a:fgClr>
            <a:bgClr>
              <a:srgbClr val="FFFFFF"/>
            </a:bgClr>
          </a:patt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11" name="Text Box 3"/>
          <p:cNvSpPr txBox="1">
            <a:spLocks noChangeAspect="1" noChangeArrowheads="1"/>
          </p:cNvSpPr>
          <p:nvPr/>
        </p:nvSpPr>
        <p:spPr bwMode="auto">
          <a:xfrm>
            <a:off x="2636987" y="5056361"/>
            <a:ext cx="414908" cy="388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cs-CZ" sz="2000" dirty="0" smtClean="0"/>
              <a:t>a</a:t>
            </a:r>
            <a:endParaRPr lang="cs-CZ" sz="2000" dirty="0"/>
          </a:p>
        </p:txBody>
      </p:sp>
      <p:sp>
        <p:nvSpPr>
          <p:cNvPr id="8" name="Obdélník 7"/>
          <p:cNvSpPr/>
          <p:nvPr/>
        </p:nvSpPr>
        <p:spPr>
          <a:xfrm>
            <a:off x="3779912" y="3212976"/>
            <a:ext cx="372409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400" dirty="0"/>
              <a:t>S = a . </a:t>
            </a:r>
            <a:r>
              <a:rPr lang="cs-CZ" sz="2400" dirty="0" smtClean="0"/>
              <a:t>b </a:t>
            </a:r>
            <a:r>
              <a:rPr lang="cs-CZ" dirty="0" smtClean="0"/>
              <a:t>	obsah </a:t>
            </a:r>
            <a:r>
              <a:rPr lang="cs-CZ" dirty="0"/>
              <a:t>obdélníku</a:t>
            </a:r>
          </a:p>
        </p:txBody>
      </p:sp>
    </p:spTree>
    <p:extLst>
      <p:ext uri="{BB962C8B-B14F-4D97-AF65-F5344CB8AC3E}">
        <p14:creationId xmlns:p14="http://schemas.microsoft.com/office/powerpoint/2010/main" val="24298233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5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4098" grpId="0"/>
      <p:bldP spid="2" grpId="0"/>
      <p:bldP spid="5" grpId="0"/>
      <p:bldP spid="7" grpId="0" animBg="1"/>
      <p:bldP spid="17" grpId="0" animBg="1"/>
      <p:bldP spid="3" grpId="0"/>
      <p:bldP spid="4" grpId="0" animBg="1"/>
      <p:bldP spid="11" grpId="0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431701"/>
            <a:ext cx="8229600" cy="981075"/>
          </a:xfrm>
        </p:spPr>
        <p:txBody>
          <a:bodyPr/>
          <a:lstStyle/>
          <a:p>
            <a:pPr eaLnBrk="1" hangingPunct="1"/>
            <a:r>
              <a:rPr lang="cs-CZ" dirty="0" smtClean="0">
                <a:solidFill>
                  <a:schemeClr val="bg1"/>
                </a:solidFill>
              </a:rPr>
              <a:t>Řešení</a:t>
            </a:r>
            <a:r>
              <a:rPr lang="cs-CZ" dirty="0">
                <a:solidFill>
                  <a:schemeClr val="bg1"/>
                </a:solidFill>
              </a:rPr>
              <a:t> 3</a:t>
            </a:r>
            <a:endParaRPr lang="cs-CZ" dirty="0" smtClean="0">
              <a:solidFill>
                <a:schemeClr val="bg1"/>
              </a:solidFill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827584" y="2020778"/>
            <a:ext cx="460851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000" b="1" dirty="0" smtClean="0">
                <a:solidFill>
                  <a:srgbClr val="3366FF"/>
                </a:solidFill>
              </a:rPr>
              <a:t>Sestavíme rovnici a vyřešíme</a:t>
            </a:r>
            <a:endParaRPr lang="cs-CZ" sz="2000" b="1" dirty="0">
              <a:solidFill>
                <a:srgbClr val="FF0000"/>
              </a:solidFill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1763688" y="5589240"/>
            <a:ext cx="543610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400" dirty="0" smtClean="0"/>
              <a:t>Obdélník má šířku 7cm a délku 13 cm.</a:t>
            </a:r>
            <a:endParaRPr lang="cs-CZ" sz="2400" dirty="0"/>
          </a:p>
        </p:txBody>
      </p:sp>
      <p:sp>
        <p:nvSpPr>
          <p:cNvPr id="2" name="Obdélník 1"/>
          <p:cNvSpPr/>
          <p:nvPr/>
        </p:nvSpPr>
        <p:spPr>
          <a:xfrm>
            <a:off x="3203848" y="2492896"/>
            <a:ext cx="2186817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400" dirty="0" smtClean="0"/>
              <a:t>            S = 91</a:t>
            </a:r>
          </a:p>
          <a:p>
            <a:r>
              <a:rPr lang="cs-CZ" sz="2400" dirty="0" smtClean="0"/>
              <a:t>a </a:t>
            </a:r>
            <a:r>
              <a:rPr lang="cs-CZ" sz="2400" dirty="0"/>
              <a:t>· (a - 6) = 91</a:t>
            </a:r>
          </a:p>
        </p:txBody>
      </p:sp>
      <p:sp>
        <p:nvSpPr>
          <p:cNvPr id="6" name="Obdélník 5"/>
          <p:cNvSpPr/>
          <p:nvPr/>
        </p:nvSpPr>
        <p:spPr>
          <a:xfrm>
            <a:off x="3635896" y="3212976"/>
            <a:ext cx="177805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400" dirty="0"/>
              <a:t>a</a:t>
            </a:r>
            <a:r>
              <a:rPr lang="cs-CZ" sz="2400" baseline="30000" dirty="0"/>
              <a:t>2</a:t>
            </a:r>
            <a:r>
              <a:rPr lang="cs-CZ" sz="2400" dirty="0"/>
              <a:t> - 6a = 91</a:t>
            </a:r>
          </a:p>
        </p:txBody>
      </p:sp>
      <p:sp>
        <p:nvSpPr>
          <p:cNvPr id="8" name="Obdélník 7"/>
          <p:cNvSpPr/>
          <p:nvPr/>
        </p:nvSpPr>
        <p:spPr>
          <a:xfrm>
            <a:off x="3059832" y="3573016"/>
            <a:ext cx="220605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400" dirty="0"/>
              <a:t>a</a:t>
            </a:r>
            <a:r>
              <a:rPr lang="cs-CZ" sz="2400" baseline="30000" dirty="0"/>
              <a:t>2</a:t>
            </a:r>
            <a:r>
              <a:rPr lang="cs-CZ" sz="2400" dirty="0"/>
              <a:t> - 6a </a:t>
            </a:r>
            <a:r>
              <a:rPr lang="cs-CZ" sz="2400" dirty="0" smtClean="0"/>
              <a:t>– 91= 0</a:t>
            </a:r>
            <a:endParaRPr lang="cs-CZ" sz="2400" dirty="0"/>
          </a:p>
        </p:txBody>
      </p:sp>
      <p:sp>
        <p:nvSpPr>
          <p:cNvPr id="7" name="Obdélník 6"/>
          <p:cNvSpPr/>
          <p:nvPr/>
        </p:nvSpPr>
        <p:spPr>
          <a:xfrm>
            <a:off x="1691680" y="4077072"/>
            <a:ext cx="423224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/>
              <a:t>D = 6</a:t>
            </a:r>
            <a:r>
              <a:rPr lang="cs-CZ" baseline="30000" dirty="0"/>
              <a:t>2</a:t>
            </a:r>
            <a:r>
              <a:rPr lang="cs-CZ" dirty="0"/>
              <a:t> – 4 · 1 · ( –91 ) = 36 + 364 = 400</a:t>
            </a:r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graphicFrame>
        <p:nvGraphicFramePr>
          <p:cNvPr id="10" name="Objek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31447451"/>
              </p:ext>
            </p:extLst>
          </p:nvPr>
        </p:nvGraphicFramePr>
        <p:xfrm>
          <a:off x="1691680" y="4652963"/>
          <a:ext cx="2533650" cy="720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5" name="Rovnice" r:id="rId3" imgW="1511280" imgH="431640" progId="Equation.3">
                  <p:embed/>
                </p:oleObj>
              </mc:Choice>
              <mc:Fallback>
                <p:oleObj name="Rovnice" r:id="rId3" imgW="1511280" imgH="43164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1680" y="4652963"/>
                        <a:ext cx="2533650" cy="7207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graphicFrame>
        <p:nvGraphicFramePr>
          <p:cNvPr id="12" name="Objek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25982854"/>
              </p:ext>
            </p:extLst>
          </p:nvPr>
        </p:nvGraphicFramePr>
        <p:xfrm>
          <a:off x="4660900" y="4581525"/>
          <a:ext cx="931863" cy="833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6" name="Rovnice" r:id="rId5" imgW="507960" imgH="457200" progId="Equation.3">
                  <p:embed/>
                </p:oleObj>
              </mc:Choice>
              <mc:Fallback>
                <p:oleObj name="Rovnice" r:id="rId5" imgW="507960" imgH="4572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60900" y="4581525"/>
                        <a:ext cx="931863" cy="83343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Obdélník 12"/>
          <p:cNvSpPr/>
          <p:nvPr/>
        </p:nvSpPr>
        <p:spPr>
          <a:xfrm>
            <a:off x="5965838" y="5045114"/>
            <a:ext cx="260039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000" dirty="0"/>
              <a:t>b = a</a:t>
            </a:r>
            <a:r>
              <a:rPr lang="cs-CZ" sz="2000" baseline="-25000" dirty="0"/>
              <a:t>1</a:t>
            </a:r>
            <a:r>
              <a:rPr lang="cs-CZ" sz="2000" dirty="0"/>
              <a:t> - 6 = 13 - 6 = </a:t>
            </a:r>
            <a:r>
              <a:rPr lang="cs-CZ" sz="2000" dirty="0" smtClean="0"/>
              <a:t>7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8349957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5" grpId="0"/>
      <p:bldP spid="3" grpId="0"/>
      <p:bldP spid="13" grpId="0"/>
    </p:bld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6591</TotalTime>
  <Words>348</Words>
  <Application>Microsoft Office PowerPoint</Application>
  <PresentationFormat>Předvádění na obrazovce (4:3)</PresentationFormat>
  <Paragraphs>63</Paragraphs>
  <Slides>10</Slides>
  <Notes>1</Notes>
  <HiddenSlides>0</HiddenSlides>
  <MMClips>0</MMClips>
  <ScaleCrop>false</ScaleCrop>
  <HeadingPairs>
    <vt:vector size="6" baseType="variant"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2" baseType="lpstr">
      <vt:lpstr>Diseño predeterminado</vt:lpstr>
      <vt:lpstr>Rovnice</vt:lpstr>
      <vt:lpstr>Rovnice a nerovnice</vt:lpstr>
      <vt:lpstr>Jak na slovní úlohy ?</vt:lpstr>
      <vt:lpstr>Příklad 1</vt:lpstr>
      <vt:lpstr>Řešení 1</vt:lpstr>
      <vt:lpstr>Řešení 1</vt:lpstr>
      <vt:lpstr>Příklad 2</vt:lpstr>
      <vt:lpstr>Řešení 2</vt:lpstr>
      <vt:lpstr>Příklad 3</vt:lpstr>
      <vt:lpstr>Řešení 3</vt:lpstr>
      <vt:lpstr>Zdroje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Mariajose;SS-COPT_Kromeriz</dc:creator>
  <cp:keywords>slovní úlohy</cp:keywords>
  <cp:lastModifiedBy>kacerova</cp:lastModifiedBy>
  <cp:revision>611</cp:revision>
  <dcterms:created xsi:type="dcterms:W3CDTF">2010-05-23T14:28:12Z</dcterms:created>
  <dcterms:modified xsi:type="dcterms:W3CDTF">2013-11-29T01:09:09Z</dcterms:modified>
</cp:coreProperties>
</file>