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8" r:id="rId4"/>
    <p:sldId id="268" r:id="rId5"/>
    <p:sldId id="260" r:id="rId6"/>
    <p:sldId id="262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3366FF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>
        <p:scale>
          <a:sx n="75" d="100"/>
          <a:sy n="75" d="100"/>
        </p:scale>
        <p:origin x="-1620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4.wmf"/><Relationship Id="rId7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6356E4-CCF9-4F4D-934F-1F89D1DED79E}" type="datetimeFigureOut">
              <a:rPr lang="cs-CZ" smtClean="0"/>
              <a:t>29.11.2013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3E151-BE71-4F10-BBD1-7C5C404F44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210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39F434-8BE4-4208-A27E-B9B0B17D628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3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ovnice.kosanet.cz/reseni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9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5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5.bin"/><Relationship Id="rId18" Type="http://schemas.openxmlformats.org/officeDocument/2006/relationships/oleObject" Target="../embeddings/oleObject26.bin"/><Relationship Id="rId3" Type="http://schemas.openxmlformats.org/officeDocument/2006/relationships/image" Target="../media/image29.png"/><Relationship Id="rId21" Type="http://schemas.openxmlformats.org/officeDocument/2006/relationships/image" Target="../media/image28.wmf"/><Relationship Id="rId7" Type="http://schemas.openxmlformats.org/officeDocument/2006/relationships/image" Target="../media/image25.wmf"/><Relationship Id="rId12" Type="http://schemas.openxmlformats.org/officeDocument/2006/relationships/image" Target="../media/image320.png"/><Relationship Id="rId17" Type="http://schemas.openxmlformats.org/officeDocument/2006/relationships/image" Target="../media/image34.png"/><Relationship Id="rId25" Type="http://schemas.openxmlformats.org/officeDocument/2006/relationships/image" Target="../media/image38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png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4.bin"/><Relationship Id="rId24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33.png"/><Relationship Id="rId23" Type="http://schemas.openxmlformats.org/officeDocument/2006/relationships/image" Target="../media/image36.png"/><Relationship Id="rId19" Type="http://schemas.openxmlformats.org/officeDocument/2006/relationships/image" Target="../media/image27.wmf"/><Relationship Id="rId4" Type="http://schemas.openxmlformats.org/officeDocument/2006/relationships/image" Target="../media/image30.png"/><Relationship Id="rId14" Type="http://schemas.openxmlformats.org/officeDocument/2006/relationships/image" Target="../media/image26.wmf"/><Relationship Id="rId22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image" Target="../media/image43.png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Rovnice a nerovnice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8218" cy="479425"/>
          </a:xfrm>
        </p:spPr>
        <p:txBody>
          <a:bodyPr/>
          <a:lstStyle/>
          <a:p>
            <a:pPr eaLnBrk="1" hangingPunct="1"/>
            <a:r>
              <a:rPr lang="cs-CZ" sz="2800" dirty="0">
                <a:solidFill>
                  <a:schemeClr val="bg1"/>
                </a:solidFill>
              </a:rPr>
              <a:t>Kvadratické rovnice 3</a:t>
            </a:r>
            <a:endParaRPr lang="es-ES" sz="2800" dirty="0">
              <a:solidFill>
                <a:schemeClr val="bg1"/>
              </a:solidFill>
            </a:endParaRPr>
          </a:p>
          <a:p>
            <a:pPr eaLnBrk="1" hangingPunct="1"/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3831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chemeClr val="bg1"/>
                </a:solidFill>
                <a:latin typeface="Calibri" pitchFamily="34" charset="0"/>
              </a:rPr>
              <a:t>VY_32_INOVACE_RONE_14</a:t>
            </a:r>
            <a:endParaRPr lang="cs-CZ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89870" y="1953460"/>
            <a:ext cx="8676456" cy="4825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ČERMÁK, Pavel. Odmaturuj! z matematiky. Vyd. 2.(</a:t>
            </a:r>
            <a:r>
              <a:rPr lang="cs-CZ" i="1" dirty="0" err="1"/>
              <a:t>opr</a:t>
            </a:r>
            <a:r>
              <a:rPr lang="cs-CZ" i="1" dirty="0"/>
              <a:t>.). Brno: </a:t>
            </a:r>
            <a:r>
              <a:rPr lang="cs-CZ" i="1" dirty="0" err="1"/>
              <a:t>Didaktis</a:t>
            </a:r>
            <a:r>
              <a:rPr lang="cs-CZ" i="1" dirty="0"/>
              <a:t>, 2003, 208 s. ISBN 80-862-8597-9</a:t>
            </a:r>
            <a:r>
              <a:rPr lang="cs-CZ" i="1" dirty="0" smtClean="0"/>
              <a:t>.</a:t>
            </a: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/>
              <a:t>VOŠICKÝ, Zdeněk. Matematika v kostce. 1. vyd. Havlíčkův Brod: Fragment, 1996, 124 s. ISBN 80-720-0012-8</a:t>
            </a:r>
            <a:r>
              <a:rPr lang="cs-CZ" i="1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HUDCOVÁ. </a:t>
            </a:r>
            <a:r>
              <a:rPr lang="cs-CZ" i="1" dirty="0"/>
              <a:t>Sbírka úloh z matematiky pro SOŠ, studijní obory SOU a nástavbové studium</a:t>
            </a:r>
            <a:r>
              <a:rPr lang="cs-CZ" dirty="0"/>
              <a:t>. PROMETHEUS, spol. s r.o. ISBN 10348405</a:t>
            </a:r>
            <a:r>
              <a:rPr lang="cs-CZ" dirty="0" smtClean="0"/>
              <a:t>.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cs-CZ" dirty="0"/>
              <a:t>GLOC, Jaromír. Řešení rovnic a nerovnic. In: </a:t>
            </a:r>
            <a:r>
              <a:rPr lang="cs-CZ" i="1" dirty="0"/>
              <a:t>Rovnice a nerovnice</a:t>
            </a:r>
            <a:r>
              <a:rPr lang="cs-CZ" dirty="0"/>
              <a:t> [online]. [cit. 2013-11-23]. </a:t>
            </a:r>
            <a:r>
              <a:rPr lang="cs-CZ"/>
              <a:t>Dostupné z: http://rovnice.kosanet.cz/irac_rce.html </a:t>
            </a:r>
            <a:endParaRPr lang="cs-CZ" i="1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cs-CZ" i="1" dirty="0"/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har char="•"/>
            </a:pPr>
            <a:r>
              <a:rPr lang="cs-CZ" i="1" dirty="0" smtClean="0">
                <a:hlinkClick r:id="rId3"/>
              </a:rPr>
              <a:t>http</a:t>
            </a:r>
            <a:r>
              <a:rPr lang="cs-CZ" i="1" dirty="0">
                <a:hlinkClick r:id="rId3"/>
              </a:rPr>
              <a:t>://</a:t>
            </a:r>
            <a:r>
              <a:rPr lang="cs-CZ" i="1" dirty="0" smtClean="0">
                <a:hlinkClick r:id="rId3"/>
              </a:rPr>
              <a:t>rovnice.kosanet.cz/reseni.html</a:t>
            </a:r>
            <a:endParaRPr lang="cs-CZ" i="1" dirty="0" smtClean="0"/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</a:t>
            </a:r>
            <a:endParaRPr lang="cs-CZ" sz="2000" b="1" dirty="0" smtClean="0"/>
          </a:p>
          <a:p>
            <a:endParaRPr lang="cs-CZ" sz="2800" b="1" dirty="0" smtClean="0"/>
          </a:p>
        </p:txBody>
      </p:sp>
      <p:sp>
        <p:nvSpPr>
          <p:cNvPr id="3" name="TextovéPole 1"/>
          <p:cNvSpPr txBox="1"/>
          <p:nvPr/>
        </p:nvSpPr>
        <p:spPr>
          <a:xfrm>
            <a:off x="5830763" y="6063022"/>
            <a:ext cx="2513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/>
                <a:cs typeface="Times New Roman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</a:lvl2pPr>
            <a:lvl3pPr fontAlgn="base">
              <a:spcBef>
                <a:spcPct val="0"/>
              </a:spcBef>
              <a:spcAft>
                <a:spcPct val="0"/>
              </a:spcAft>
            </a:lvl3pPr>
            <a:lvl4pPr fontAlgn="base">
              <a:spcBef>
                <a:spcPct val="0"/>
              </a:spcBef>
              <a:spcAft>
                <a:spcPct val="0"/>
              </a:spcAft>
            </a:lvl4pPr>
            <a:lvl5pPr fontAlgn="base">
              <a:spcBef>
                <a:spcPct val="0"/>
              </a:spcBef>
              <a:spcAft>
                <a:spcPct val="0"/>
              </a:spcAft>
            </a:lvl5pPr>
          </a:lstStyle>
          <a:p>
            <a:r>
              <a:rPr lang="cs-CZ" dirty="0"/>
              <a:t>© RNDr. Anna </a:t>
            </a:r>
            <a:r>
              <a:rPr lang="cs-CZ" dirty="0" err="1"/>
              <a:t>Káčerová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23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686800" cy="4453656"/>
          </a:xfrm>
          <a:ln w="31750"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cs typeface="Times New Roman" pitchFamily="18" charset="0"/>
              </a:rPr>
              <a:t>Kvadratickou rovnici </a:t>
            </a:r>
            <a:r>
              <a:rPr lang="cs-CZ" sz="2800" b="1" i="1" dirty="0">
                <a:solidFill>
                  <a:srgbClr val="FF0000"/>
                </a:solidFill>
              </a:rPr>
              <a:t>a</a:t>
            </a:r>
            <a:r>
              <a:rPr lang="cs-CZ" sz="2800" b="1" i="1" dirty="0"/>
              <a:t>x</a:t>
            </a:r>
            <a:r>
              <a:rPr lang="cs-CZ" sz="2800" b="1" i="1" baseline="30000" dirty="0"/>
              <a:t>2</a:t>
            </a:r>
            <a:r>
              <a:rPr lang="cs-CZ" sz="2800" b="1" i="1" dirty="0"/>
              <a:t> + </a:t>
            </a:r>
            <a:r>
              <a:rPr lang="cs-CZ" sz="2800" b="1" i="1" dirty="0" err="1">
                <a:solidFill>
                  <a:srgbClr val="000099"/>
                </a:solidFill>
              </a:rPr>
              <a:t>b</a:t>
            </a:r>
            <a:r>
              <a:rPr lang="cs-CZ" sz="2800" b="1" i="1" dirty="0" err="1"/>
              <a:t>x</a:t>
            </a:r>
            <a:r>
              <a:rPr lang="cs-CZ" sz="2800" b="1" i="1" dirty="0"/>
              <a:t> </a:t>
            </a:r>
            <a:r>
              <a:rPr lang="cs-CZ" sz="2800" b="1" i="1" dirty="0" smtClean="0"/>
              <a:t>+ </a:t>
            </a:r>
            <a:r>
              <a:rPr lang="cs-CZ" sz="2800" b="1" dirty="0">
                <a:solidFill>
                  <a:srgbClr val="00B050"/>
                </a:solidFill>
              </a:rPr>
              <a:t>c</a:t>
            </a:r>
            <a:r>
              <a:rPr lang="cs-CZ" sz="2800" b="1" i="1" dirty="0" smtClean="0"/>
              <a:t> </a:t>
            </a:r>
            <a:r>
              <a:rPr lang="cs-CZ" sz="2800" b="1" i="1" dirty="0"/>
              <a:t>= 0</a:t>
            </a:r>
            <a:r>
              <a:rPr lang="cs-CZ" sz="2800" dirty="0"/>
              <a:t> </a:t>
            </a:r>
            <a:r>
              <a:rPr lang="cs-CZ" sz="2800" dirty="0" smtClean="0"/>
              <a:t>lze řešit</a:t>
            </a:r>
            <a:endParaRPr lang="cs-CZ" sz="2800" dirty="0"/>
          </a:p>
          <a:p>
            <a:pPr marL="9906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Vytýkáním</a:t>
            </a:r>
          </a:p>
          <a:p>
            <a:pPr marL="9906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Rozkladem podle vzorců</a:t>
            </a:r>
          </a:p>
          <a:p>
            <a:pPr marL="9906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Pomocí diskriminantu	</a:t>
            </a:r>
          </a:p>
          <a:p>
            <a:pPr marL="990600" indent="-2667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Užitím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Viètových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vzorců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400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Kvadratická rovnice </a:t>
            </a:r>
          </a:p>
        </p:txBody>
      </p:sp>
      <p:sp>
        <p:nvSpPr>
          <p:cNvPr id="4" name="Obdélník 3"/>
          <p:cNvSpPr/>
          <p:nvPr/>
        </p:nvSpPr>
        <p:spPr>
          <a:xfrm>
            <a:off x="5364088" y="5949280"/>
            <a:ext cx="3102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i="1" dirty="0" smtClean="0">
                <a:solidFill>
                  <a:srgbClr val="FF0000"/>
                </a:solidFill>
              </a:rPr>
              <a:t> </a:t>
            </a:r>
            <a:endParaRPr lang="cs-CZ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Obdélník 12"/>
              <p:cNvSpPr/>
              <p:nvPr/>
            </p:nvSpPr>
            <p:spPr>
              <a:xfrm>
                <a:off x="4807327" y="4137483"/>
                <a:ext cx="3293065" cy="587661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r>
                  <a:rPr lang="cs-CZ" sz="2000" dirty="0">
                    <a:latin typeface="Times New Roman" pitchFamily="18" charset="0"/>
                    <a:cs typeface="Times New Roman" pitchFamily="18" charset="0"/>
                  </a:rPr>
                  <a:t>D = </a:t>
                </a:r>
                <a:r>
                  <a:rPr lang="cs-CZ" sz="2000" dirty="0">
                    <a:solidFill>
                      <a:srgbClr val="000099"/>
                    </a:solidFill>
                  </a:rPr>
                  <a:t> b</a:t>
                </a:r>
                <a:r>
                  <a:rPr lang="cs-CZ" sz="2000" baseline="30000" dirty="0">
                    <a:solidFill>
                      <a:srgbClr val="000099"/>
                    </a:solidFill>
                  </a:rPr>
                  <a:t>2</a:t>
                </a:r>
                <a:r>
                  <a:rPr lang="cs-CZ" sz="2000" b="1" dirty="0"/>
                  <a:t> - 4</a:t>
                </a:r>
                <a:r>
                  <a:rPr lang="cs-CZ" sz="2000" b="1" i="1" dirty="0">
                    <a:solidFill>
                      <a:srgbClr val="FF0000"/>
                    </a:solidFill>
                  </a:rPr>
                  <a:t>a </a:t>
                </a:r>
                <a:r>
                  <a:rPr lang="cs-CZ" sz="2000" b="1" dirty="0">
                    <a:solidFill>
                      <a:srgbClr val="00B050"/>
                    </a:solidFill>
                  </a:rPr>
                  <a:t>c </a:t>
                </a:r>
                <a:r>
                  <a:rPr lang="cs-CZ" sz="2000" b="1" dirty="0" smtClean="0"/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i="0" smtClean="0">
                        <a:solidFill>
                          <a:schemeClr val="tx1"/>
                        </a:solidFill>
                        <a:latin typeface="Cambria Math"/>
                      </a:rPr>
                      <m:t>x</m:t>
                    </m:r>
                    <m:r>
                      <m:rPr>
                        <m:nor/>
                      </m:rPr>
                      <a:rPr lang="cs-CZ" sz="2000" b="0" i="0" baseline="-25000" smtClean="0">
                        <a:solidFill>
                          <a:schemeClr val="tx1"/>
                        </a:solidFill>
                        <a:latin typeface="Cambria Math"/>
                      </a:rPr>
                      <m:t>1,2</m:t>
                    </m:r>
                    <m:r>
                      <a:rPr lang="cs-CZ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sz="200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cs-CZ" sz="2000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000099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cs-CZ" sz="20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cs-CZ" sz="20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m:rPr>
                                <m:sty m:val="p"/>
                              </m:rPr>
                              <a:rPr lang="cs-CZ" sz="2000" b="0" i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D</m:t>
                            </m:r>
                          </m:e>
                        </m:rad>
                      </m:num>
                      <m:den>
                        <m:r>
                          <a:rPr lang="cs-CZ" sz="200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cs-CZ" sz="200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a</m:t>
                        </m:r>
                      </m:den>
                    </m:f>
                  </m:oMath>
                </a14:m>
                <a:endParaRPr lang="cs-CZ" sz="2400" dirty="0"/>
              </a:p>
            </p:txBody>
          </p:sp>
        </mc:Choice>
        <mc:Fallback xmlns="">
          <p:sp>
            <p:nvSpPr>
              <p:cNvPr id="13" name="Obdélník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7327" y="4137483"/>
                <a:ext cx="3293065" cy="587661"/>
              </a:xfrm>
              <a:prstGeom prst="rect">
                <a:avLst/>
              </a:prstGeom>
              <a:blipFill rotWithShape="1">
                <a:blip r:embed="rId2"/>
                <a:stretch>
                  <a:fillRect l="-2037" b="-625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délník 9"/>
              <p:cNvSpPr/>
              <p:nvPr/>
            </p:nvSpPr>
            <p:spPr>
              <a:xfrm>
                <a:off x="5403870" y="4720154"/>
                <a:ext cx="1760418" cy="8009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:r>
                  <a:rPr lang="cs-CZ" sz="2000" dirty="0" smtClean="0">
                    <a:latin typeface="+mn-lt"/>
                  </a:rPr>
                  <a:t>x</a:t>
                </a:r>
                <a:r>
                  <a:rPr lang="cs-CZ" sz="2000" baseline="-25000" dirty="0" smtClean="0">
                    <a:latin typeface="+mn-lt"/>
                  </a:rPr>
                  <a:t>1 </a:t>
                </a:r>
                <a:r>
                  <a:rPr lang="cs-CZ" sz="2000" dirty="0" smtClean="0">
                    <a:latin typeface="+mn-lt"/>
                  </a:rPr>
                  <a:t> + x</a:t>
                </a:r>
                <a:r>
                  <a:rPr lang="cs-CZ" sz="2000" baseline="-25000" dirty="0" smtClean="0">
                    <a:latin typeface="+mn-lt"/>
                  </a:rPr>
                  <a:t>2 </a:t>
                </a:r>
                <a:r>
                  <a:rPr lang="cs-CZ" sz="2000" dirty="0" smtClean="0">
                    <a:latin typeface="+mn-lt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dirty="0">
                            <a:solidFill>
                              <a:srgbClr val="000099"/>
                            </a:solidFill>
                            <a:latin typeface="+mn-lt"/>
                          </a:rPr>
                          <m:t>b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>
                            <a:solidFill>
                              <a:srgbClr val="FF0000"/>
                            </a:solidFill>
                            <a:latin typeface="+mn-lt"/>
                          </a:rPr>
                          <m:t>a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+mn-lt"/>
                  </a:rPr>
                  <a:t> </a:t>
                </a:r>
              </a:p>
              <a:p>
                <a:endParaRPr lang="cs-CZ" sz="2000" baseline="-250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10" name="Obdélní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870" y="4720154"/>
                <a:ext cx="1760418" cy="80098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5603477" y="5257037"/>
                <a:ext cx="1632819" cy="5482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400" dirty="0"/>
                  <a:t> </a:t>
                </a:r>
                <a:r>
                  <a:rPr lang="cs-CZ" sz="2000" dirty="0" smtClean="0">
                    <a:latin typeface="+mn-lt"/>
                  </a:rPr>
                  <a:t>x</a:t>
                </a:r>
                <a:r>
                  <a:rPr lang="cs-CZ" sz="2000" baseline="-25000" dirty="0" smtClean="0">
                    <a:latin typeface="+mn-lt"/>
                  </a:rPr>
                  <a:t>1 </a:t>
                </a:r>
                <a:r>
                  <a:rPr lang="cs-CZ" sz="2000" dirty="0">
                    <a:latin typeface="+mn-lt"/>
                  </a:rPr>
                  <a:t>.</a:t>
                </a:r>
                <a:r>
                  <a:rPr lang="cs-CZ" sz="2000" dirty="0" smtClean="0">
                    <a:latin typeface="+mn-lt"/>
                  </a:rPr>
                  <a:t> x</a:t>
                </a:r>
                <a:r>
                  <a:rPr lang="cs-CZ" sz="2000" baseline="-25000" dirty="0" smtClean="0">
                    <a:latin typeface="+mn-lt"/>
                  </a:rPr>
                  <a:t>2 </a:t>
                </a:r>
                <a:r>
                  <a:rPr lang="cs-CZ" sz="2000" dirty="0" smtClean="0">
                    <a:latin typeface="+mn-lt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sz="2000" dirty="0">
                            <a:solidFill>
                              <a:srgbClr val="00B050"/>
                            </a:solidFill>
                            <a:latin typeface="+mn-lt"/>
                          </a:rPr>
                          <m:t>c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sz="2000" dirty="0">
                            <a:solidFill>
                              <a:srgbClr val="FF0000"/>
                            </a:solidFill>
                            <a:latin typeface="+mn-lt"/>
                          </a:rPr>
                          <m:t>a</m:t>
                        </m:r>
                      </m:den>
                    </m:f>
                  </m:oMath>
                </a14:m>
                <a:r>
                  <a:rPr lang="cs-CZ" sz="2000" dirty="0" smtClean="0">
                    <a:latin typeface="+mn-lt"/>
                  </a:rPr>
                  <a:t> </a:t>
                </a:r>
                <a:endParaRPr lang="cs-CZ" sz="2000" baseline="-25000" dirty="0" smtClean="0">
                  <a:latin typeface="+mn-lt"/>
                </a:endParaRPr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3477" y="5257037"/>
                <a:ext cx="1632819" cy="548227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269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  <p:bldP spid="307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81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90802" y="3248980"/>
            <a:ext cx="3960440" cy="46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2816797"/>
              </p:ext>
            </p:extLst>
          </p:nvPr>
        </p:nvGraphicFramePr>
        <p:xfrm>
          <a:off x="3550500" y="6562923"/>
          <a:ext cx="18732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5" name="Rovnice" r:id="rId3" imgW="533160" imgH="253800" progId="Equation.3">
                  <p:embed/>
                </p:oleObj>
              </mc:Choice>
              <mc:Fallback>
                <p:oleObj name="Rovnice" r:id="rId3" imgW="533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500" y="6562923"/>
                        <a:ext cx="18732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sp>
        <p:nvSpPr>
          <p:cNvPr id="3" name="Rectangle 1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Rectangle 1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01460"/>
              </p:ext>
            </p:extLst>
          </p:nvPr>
        </p:nvGraphicFramePr>
        <p:xfrm>
          <a:off x="5868144" y="2054436"/>
          <a:ext cx="1583534" cy="145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6" name="Rovnice" r:id="rId5" imgW="825500" imgH="762000" progId="Equation.3">
                  <p:embed/>
                </p:oleObj>
              </mc:Choice>
              <mc:Fallback>
                <p:oleObj name="Rovnice" r:id="rId5" imgW="825500" imgH="762000" progId="Equation.3">
                  <p:embed/>
                  <p:pic>
                    <p:nvPicPr>
                      <p:cNvPr id="0" name="Object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144" y="2054436"/>
                        <a:ext cx="1583534" cy="1456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k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0502730"/>
              </p:ext>
            </p:extLst>
          </p:nvPr>
        </p:nvGraphicFramePr>
        <p:xfrm>
          <a:off x="2051720" y="3249600"/>
          <a:ext cx="3060501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7" name="Rovnice" r:id="rId7" imgW="1066680" imgH="1396800" progId="Equation.3">
                  <p:embed/>
                </p:oleObj>
              </mc:Choice>
              <mc:Fallback>
                <p:oleObj name="Rovnice" r:id="rId7" imgW="1066680" imgH="1396800" progId="Equation.3">
                  <p:embed/>
                  <p:pic>
                    <p:nvPicPr>
                      <p:cNvPr id="0" name="Objek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3249600"/>
                        <a:ext cx="3060501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8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181" y="404664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Příklad 1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555498" y="3717032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Podmínka: 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290802" y="3068960"/>
            <a:ext cx="3960440" cy="46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grpSp>
        <p:nvGrpSpPr>
          <p:cNvPr id="19" name="Skupina 18"/>
          <p:cNvGrpSpPr/>
          <p:nvPr/>
        </p:nvGrpSpPr>
        <p:grpSpPr>
          <a:xfrm>
            <a:off x="6899101" y="3996804"/>
            <a:ext cx="1057275" cy="879475"/>
            <a:chOff x="6743700" y="3996804"/>
            <a:chExt cx="1057275" cy="879475"/>
          </a:xfrm>
        </p:grpSpPr>
        <p:graphicFrame>
          <p:nvGraphicFramePr>
            <p:cNvPr id="11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8428138"/>
                </p:ext>
              </p:extLst>
            </p:nvPr>
          </p:nvGraphicFramePr>
          <p:xfrm>
            <a:off x="6743700" y="3996804"/>
            <a:ext cx="1057275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2" name="Rovnice" r:id="rId3" imgW="558720" imgH="177480" progId="Equation.3">
                    <p:embed/>
                  </p:oleObj>
                </mc:Choice>
                <mc:Fallback>
                  <p:oleObj name="Rovnice" r:id="rId3" imgW="558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43700" y="3996804"/>
                          <a:ext cx="1057275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5046480"/>
                </p:ext>
              </p:extLst>
            </p:nvPr>
          </p:nvGraphicFramePr>
          <p:xfrm>
            <a:off x="7164288" y="4391169"/>
            <a:ext cx="589062" cy="4851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23" name="Rovnice" r:id="rId5" imgW="342720" imgH="215640" progId="Equation.3">
                    <p:embed/>
                  </p:oleObj>
                </mc:Choice>
                <mc:Fallback>
                  <p:oleObj name="Rovnice" r:id="rId5" imgW="3427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4288" y="4391169"/>
                          <a:ext cx="589062" cy="4851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18691"/>
              </p:ext>
            </p:extLst>
          </p:nvPr>
        </p:nvGraphicFramePr>
        <p:xfrm>
          <a:off x="3550500" y="6562923"/>
          <a:ext cx="18732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Rovnice" r:id="rId7" imgW="533160" imgH="253800" progId="Equation.3">
                  <p:embed/>
                </p:oleObj>
              </mc:Choice>
              <mc:Fallback>
                <p:oleObj name="Rovnice" r:id="rId7" imgW="533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0500" y="6562923"/>
                        <a:ext cx="1873250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sp>
        <p:nvSpPr>
          <p:cNvPr id="3" name="Rectangle 16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7" name="Rectangle 16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548381"/>
              </p:ext>
            </p:extLst>
          </p:nvPr>
        </p:nvGraphicFramePr>
        <p:xfrm>
          <a:off x="5903565" y="1988839"/>
          <a:ext cx="1583534" cy="145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Rovnice" r:id="rId9" imgW="825500" imgH="762000" progId="Equation.3">
                  <p:embed/>
                </p:oleObj>
              </mc:Choice>
              <mc:Fallback>
                <p:oleObj name="Rovnice" r:id="rId9" imgW="825500" imgH="762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565" y="1988839"/>
                        <a:ext cx="1583534" cy="14561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051159"/>
              </p:ext>
            </p:extLst>
          </p:nvPr>
        </p:nvGraphicFramePr>
        <p:xfrm>
          <a:off x="1712913" y="3068960"/>
          <a:ext cx="2773362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Rovnice" r:id="rId11" imgW="1498320" imgH="393480" progId="Equation.3">
                  <p:embed/>
                </p:oleObj>
              </mc:Choice>
              <mc:Fallback>
                <p:oleObj name="Rovnice" r:id="rId11" imgW="1498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3068960"/>
                        <a:ext cx="2773362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k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468496"/>
              </p:ext>
            </p:extLst>
          </p:nvPr>
        </p:nvGraphicFramePr>
        <p:xfrm>
          <a:off x="1835696" y="3896419"/>
          <a:ext cx="2224303" cy="389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Rovnice" r:id="rId13" imgW="1104840" imgH="203040" progId="Equation.3">
                  <p:embed/>
                </p:oleObj>
              </mc:Choice>
              <mc:Fallback>
                <p:oleObj name="Rovnice" r:id="rId13" imgW="1104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896419"/>
                        <a:ext cx="2224303" cy="3896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k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559454"/>
              </p:ext>
            </p:extLst>
          </p:nvPr>
        </p:nvGraphicFramePr>
        <p:xfrm>
          <a:off x="1691680" y="4328467"/>
          <a:ext cx="1656184" cy="39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8" name="Rovnice" r:id="rId15" imgW="838080" imgH="203040" progId="Equation.3">
                  <p:embed/>
                </p:oleObj>
              </mc:Choice>
              <mc:Fallback>
                <p:oleObj name="Rovnice" r:id="rId15" imgW="838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4328467"/>
                        <a:ext cx="1656184" cy="39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Obdélník 1"/>
          <p:cNvSpPr/>
          <p:nvPr/>
        </p:nvSpPr>
        <p:spPr>
          <a:xfrm>
            <a:off x="7076720" y="4869160"/>
            <a:ext cx="13837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D = R – </a:t>
            </a:r>
            <a:r>
              <a:rPr lang="pt-BR" b="1" dirty="0"/>
              <a:t>{3</a:t>
            </a:r>
            <a:r>
              <a:rPr lang="pt-BR" dirty="0"/>
              <a:t>}</a:t>
            </a:r>
            <a:r>
              <a:rPr lang="cs-CZ" dirty="0"/>
              <a:t>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16455"/>
              </p:ext>
            </p:extLst>
          </p:nvPr>
        </p:nvGraphicFramePr>
        <p:xfrm>
          <a:off x="1468891" y="4869160"/>
          <a:ext cx="556470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9" name="Rovnice" r:id="rId17" imgW="2539800" imgH="685800" progId="Equation.3">
                  <p:embed/>
                </p:oleObj>
              </mc:Choice>
              <mc:Fallback>
                <p:oleObj name="Rovnice" r:id="rId17" imgW="2539800" imgH="685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891" y="4869160"/>
                        <a:ext cx="5564702" cy="1152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151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/>
      <p:bldP spid="8" grpId="0"/>
      <p:bldP spid="16" grpId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2</a:t>
            </a:r>
            <a:endParaRPr lang="cs-CZ" dirty="0" smtClean="0">
              <a:solidFill>
                <a:schemeClr val="bg1"/>
              </a:solidFill>
            </a:endParaRP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5887542" y="4509120"/>
            <a:ext cx="142076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6148388" y="5038725"/>
            <a:ext cx="1087437" cy="679450"/>
            <a:chOff x="6792758" y="3267542"/>
            <a:chExt cx="1087437" cy="679450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303577"/>
                </p:ext>
              </p:extLst>
            </p:nvPr>
          </p:nvGraphicFramePr>
          <p:xfrm>
            <a:off x="7100733" y="3645367"/>
            <a:ext cx="779462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5" name="Rovnice" r:id="rId3" imgW="431640" imgH="164880" progId="Equation.3">
                    <p:embed/>
                  </p:oleObj>
                </mc:Choice>
                <mc:Fallback>
                  <p:oleObj name="Rovnice" r:id="rId3" imgW="431640" imgH="16488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00733" y="3645367"/>
                          <a:ext cx="779462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8551360"/>
                </p:ext>
              </p:extLst>
            </p:nvPr>
          </p:nvGraphicFramePr>
          <p:xfrm>
            <a:off x="6792758" y="3267542"/>
            <a:ext cx="1012825" cy="333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16" name="Rovnice" r:id="rId5" imgW="545760" imgH="177480" progId="Equation.3">
                    <p:embed/>
                  </p:oleObj>
                </mc:Choice>
                <mc:Fallback>
                  <p:oleObj name="Rovnice" r:id="rId5" imgW="545760" imgH="177480" progId="Equation.3">
                    <p:embed/>
                    <p:pic>
                      <p:nvPicPr>
                        <p:cNvPr id="0" name="Objek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758" y="3267542"/>
                          <a:ext cx="1012825" cy="333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611560" y="2132856"/>
            <a:ext cx="8208912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v intervalu   </a:t>
            </a:r>
          </a:p>
        </p:txBody>
      </p:sp>
      <p:sp>
        <p:nvSpPr>
          <p:cNvPr id="3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1181"/>
              </p:ext>
            </p:extLst>
          </p:nvPr>
        </p:nvGraphicFramePr>
        <p:xfrm>
          <a:off x="2267744" y="2636838"/>
          <a:ext cx="29622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Rovnice" r:id="rId7" imgW="1485720" imgH="393480" progId="Equation.3">
                  <p:embed/>
                </p:oleObj>
              </mc:Choice>
              <mc:Fallback>
                <p:oleObj name="Rovnice" r:id="rId7" imgW="1485720" imgH="393480" progId="Equation.3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636838"/>
                        <a:ext cx="2962275" cy="779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288548"/>
              </p:ext>
            </p:extLst>
          </p:nvPr>
        </p:nvGraphicFramePr>
        <p:xfrm>
          <a:off x="6300192" y="2204925"/>
          <a:ext cx="1291690" cy="35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Rovnice" r:id="rId9" imgW="774360" imgH="215640" progId="Equation.3">
                  <p:embed/>
                </p:oleObj>
              </mc:Choice>
              <mc:Fallback>
                <p:oleObj name="Rovnice" r:id="rId9" imgW="7743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300192" y="2204925"/>
                        <a:ext cx="1291690" cy="3599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727114"/>
              </p:ext>
            </p:extLst>
          </p:nvPr>
        </p:nvGraphicFramePr>
        <p:xfrm>
          <a:off x="1403648" y="3704334"/>
          <a:ext cx="4065066" cy="2113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" name="Rovnice" r:id="rId11" imgW="2489040" imgH="1295280" progId="Equation.3">
                  <p:embed/>
                </p:oleObj>
              </mc:Choice>
              <mc:Fallback>
                <p:oleObj name="Rovnice" r:id="rId11" imgW="2489040" imgH="1295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403648" y="3704334"/>
                        <a:ext cx="4065066" cy="21136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内容占位符 2"/>
          <p:cNvSpPr txBox="1">
            <a:spLocks/>
          </p:cNvSpPr>
          <p:nvPr/>
        </p:nvSpPr>
        <p:spPr>
          <a:xfrm>
            <a:off x="434818" y="3328120"/>
            <a:ext cx="1544894" cy="46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4860587"/>
              </p:ext>
            </p:extLst>
          </p:nvPr>
        </p:nvGraphicFramePr>
        <p:xfrm>
          <a:off x="7926388" y="5391150"/>
          <a:ext cx="6413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0" name="Rovnice" r:id="rId13" imgW="355320" imgH="164880" progId="Equation.3">
                  <p:embed/>
                </p:oleObj>
              </mc:Choice>
              <mc:Fallback>
                <p:oleObj name="Rovnice" r:id="rId13" imgW="355320" imgH="164880" progId="Equation.3">
                  <p:embed/>
                  <p:pic>
                    <p:nvPicPr>
                      <p:cNvPr id="0" name="Objek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6388" y="5391150"/>
                        <a:ext cx="6413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522848"/>
              </p:ext>
            </p:extLst>
          </p:nvPr>
        </p:nvGraphicFramePr>
        <p:xfrm>
          <a:off x="7452320" y="5013176"/>
          <a:ext cx="10366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1" name="Rovnice" r:id="rId15" imgW="558720" imgH="177480" progId="Equation.3">
                  <p:embed/>
                </p:oleObj>
              </mc:Choice>
              <mc:Fallback>
                <p:oleObj name="Rovnice" r:id="rId15" imgW="558720" imgH="177480" progId="Equation.3">
                  <p:embed/>
                  <p:pic>
                    <p:nvPicPr>
                      <p:cNvPr id="0" name="Objek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2320" y="5013176"/>
                        <a:ext cx="103663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5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900454"/>
              </p:ext>
            </p:extLst>
          </p:nvPr>
        </p:nvGraphicFramePr>
        <p:xfrm>
          <a:off x="539552" y="2859239"/>
          <a:ext cx="7186613" cy="195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Rovnice" r:id="rId3" imgW="4711680" imgH="939600" progId="Equation.3">
                  <p:embed/>
                </p:oleObj>
              </mc:Choice>
              <mc:Fallback>
                <p:oleObj name="Rovnice" r:id="rId3" imgW="47116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2859239"/>
                        <a:ext cx="7186613" cy="195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2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965244" y="2132856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610470"/>
              </p:ext>
            </p:extLst>
          </p:nvPr>
        </p:nvGraphicFramePr>
        <p:xfrm>
          <a:off x="2527623" y="2132856"/>
          <a:ext cx="1684337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Rovnice" r:id="rId5" imgW="927000" imgH="164880" progId="Equation.3">
                  <p:embed/>
                </p:oleObj>
              </mc:Choice>
              <mc:Fallback>
                <p:oleObj name="Rovnice" r:id="rId5" imgW="92700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623" y="2132856"/>
                        <a:ext cx="1684337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内容占位符 2"/>
          <p:cNvSpPr txBox="1">
            <a:spLocks/>
          </p:cNvSpPr>
          <p:nvPr/>
        </p:nvSpPr>
        <p:spPr>
          <a:xfrm>
            <a:off x="1763688" y="5129354"/>
            <a:ext cx="1584176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Zkouška:…</a:t>
            </a:r>
          </a:p>
        </p:txBody>
      </p:sp>
      <p:sp>
        <p:nvSpPr>
          <p:cNvPr id="25" name="内容占位符 2"/>
          <p:cNvSpPr txBox="1">
            <a:spLocks/>
          </p:cNvSpPr>
          <p:nvPr/>
        </p:nvSpPr>
        <p:spPr>
          <a:xfrm>
            <a:off x="6327824" y="2859239"/>
            <a:ext cx="2475982" cy="3693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Kvadratická rovnice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4355976" y="2721513"/>
            <a:ext cx="1278226" cy="707886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r"/>
            <a:endParaRPr lang="cs-CZ" sz="2000" b="0" dirty="0" smtClean="0"/>
          </a:p>
          <a:p>
            <a:pPr algn="r"/>
            <a:endParaRPr lang="cs-CZ" sz="2000" dirty="0" smtClean="0"/>
          </a:p>
        </p:txBody>
      </p:sp>
      <p:sp>
        <p:nvSpPr>
          <p:cNvPr id="4" name="Šipka doleva 3"/>
          <p:cNvSpPr/>
          <p:nvPr/>
        </p:nvSpPr>
        <p:spPr>
          <a:xfrm>
            <a:off x="5634202" y="2980396"/>
            <a:ext cx="449966" cy="1901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31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3" grpId="0"/>
      <p:bldP spid="25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 </a:t>
            </a:r>
            <a:r>
              <a:rPr lang="cs-CZ" dirty="0" smtClean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" name="内容占位符 2"/>
          <p:cNvSpPr txBox="1">
            <a:spLocks/>
          </p:cNvSpPr>
          <p:nvPr/>
        </p:nvSpPr>
        <p:spPr>
          <a:xfrm>
            <a:off x="1979712" y="4509120"/>
            <a:ext cx="176091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 </a:t>
            </a:r>
          </a:p>
        </p:txBody>
      </p:sp>
      <p:grpSp>
        <p:nvGrpSpPr>
          <p:cNvPr id="17" name="Skupina 16"/>
          <p:cNvGrpSpPr/>
          <p:nvPr/>
        </p:nvGrpSpPr>
        <p:grpSpPr>
          <a:xfrm>
            <a:off x="3948113" y="4667250"/>
            <a:ext cx="1199951" cy="681038"/>
            <a:chOff x="6792657" y="3267629"/>
            <a:chExt cx="1199951" cy="681038"/>
          </a:xfrm>
        </p:grpSpPr>
        <p:graphicFrame>
          <p:nvGraphicFramePr>
            <p:cNvPr id="15" name="Objek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9002023"/>
                </p:ext>
              </p:extLst>
            </p:nvPr>
          </p:nvGraphicFramePr>
          <p:xfrm>
            <a:off x="7211558" y="3647042"/>
            <a:ext cx="781050" cy="301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0" name="Rovnice" r:id="rId3" imgW="431640" imgH="164880" progId="Equation.3">
                    <p:embed/>
                  </p:oleObj>
                </mc:Choice>
                <mc:Fallback>
                  <p:oleObj name="Rovnice" r:id="rId3" imgW="43164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11558" y="3647042"/>
                          <a:ext cx="781050" cy="301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k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5533338"/>
                </p:ext>
              </p:extLst>
            </p:nvPr>
          </p:nvGraphicFramePr>
          <p:xfrm>
            <a:off x="6792657" y="3267629"/>
            <a:ext cx="1012825" cy="334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31" name="Rovnice" r:id="rId5" imgW="545760" imgH="177480" progId="Equation.3">
                    <p:embed/>
                  </p:oleObj>
                </mc:Choice>
                <mc:Fallback>
                  <p:oleObj name="Rovnice" r:id="rId5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2657" y="3267629"/>
                          <a:ext cx="1012825" cy="334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rovnici s proměnnou x </a:t>
            </a:r>
          </a:p>
        </p:txBody>
      </p:sp>
      <p:sp>
        <p:nvSpPr>
          <p:cNvPr id="3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421259"/>
              </p:ext>
            </p:extLst>
          </p:nvPr>
        </p:nvGraphicFramePr>
        <p:xfrm>
          <a:off x="3179763" y="2636838"/>
          <a:ext cx="3595687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2" name="Rovnice" r:id="rId7" imgW="1650960" imgH="469800" progId="Equation.3">
                  <p:embed/>
                </p:oleObj>
              </mc:Choice>
              <mc:Fallback>
                <p:oleObj name="Rovnice" r:id="rId7" imgW="1650960" imgH="469800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2636838"/>
                        <a:ext cx="3595687" cy="855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546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13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Řešení rovnice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1763689" y="4941168"/>
                <a:ext cx="1944215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−1=−1(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9" y="4941168"/>
                <a:ext cx="1944215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Obdélník 10"/>
              <p:cNvSpPr/>
              <p:nvPr/>
            </p:nvSpPr>
            <p:spPr>
              <a:xfrm>
                <a:off x="3347864" y="5528520"/>
                <a:ext cx="1278226" cy="634789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 = −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b="0" i="0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cs-CZ" dirty="0" smtClean="0"/>
              </a:p>
            </p:txBody>
          </p:sp>
        </mc:Choice>
        <mc:Fallback xmlns="">
          <p:sp>
            <p:nvSpPr>
              <p:cNvPr id="11" name="Obdélní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4" y="5528520"/>
                <a:ext cx="1278226" cy="63478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délník 11"/>
              <p:cNvSpPr/>
              <p:nvPr/>
            </p:nvSpPr>
            <p:spPr>
              <a:xfrm>
                <a:off x="5672215" y="5517232"/>
                <a:ext cx="1636089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kern="0" smtClean="0">
                          <a:latin typeface="Cambria Math"/>
                        </a:rPr>
                        <m:t>𝑲</m:t>
                      </m:r>
                      <m:r>
                        <a:rPr lang="cs-CZ" b="1" i="1" kern="0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cs-CZ" b="1" i="1" kern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1" i="1" kern="0" smtClean="0">
                              <a:latin typeface="Cambria Math"/>
                            </a:rPr>
                            <m:t>𝟎</m:t>
                          </m:r>
                          <m:r>
                            <a:rPr lang="cs-CZ" b="1" i="1" kern="0" smtClean="0">
                              <a:latin typeface="Cambria Math"/>
                            </a:rPr>
                            <m:t>;</m:t>
                          </m:r>
                          <m:r>
                            <m:rPr>
                              <m:nor/>
                            </m:rPr>
                            <a:rPr lang="cs-CZ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cs-CZ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cs-CZ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cs-CZ" dirty="0"/>
                            <m:t> </m:t>
                          </m:r>
                        </m:e>
                      </m:d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2" name="Obdélní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2215" y="5517232"/>
                <a:ext cx="1636089" cy="71019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内容占位符 2"/>
          <p:cNvSpPr txBox="1">
            <a:spLocks/>
          </p:cNvSpPr>
          <p:nvPr/>
        </p:nvSpPr>
        <p:spPr>
          <a:xfrm>
            <a:off x="1973356" y="2132856"/>
            <a:ext cx="1446516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Podmínky:</a:t>
            </a:r>
          </a:p>
        </p:txBody>
      </p:sp>
      <p:graphicFrame>
        <p:nvGraphicFramePr>
          <p:cNvPr id="15" name="Objek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741034"/>
              </p:ext>
            </p:extLst>
          </p:nvPr>
        </p:nvGraphicFramePr>
        <p:xfrm>
          <a:off x="3501330" y="2204864"/>
          <a:ext cx="7826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Rovnice" r:id="rId6" imgW="431640" imgH="177480" progId="Equation.3">
                  <p:embed/>
                </p:oleObj>
              </mc:Choice>
              <mc:Fallback>
                <p:oleObj name="Rovnice" r:id="rId6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1330" y="2204864"/>
                        <a:ext cx="7826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内容占位符 2"/>
          <p:cNvSpPr txBox="1">
            <a:spLocks/>
          </p:cNvSpPr>
          <p:nvPr/>
        </p:nvSpPr>
        <p:spPr>
          <a:xfrm>
            <a:off x="5304994" y="3785764"/>
            <a:ext cx="3168352" cy="3158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Zkouška: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ovéPole 20"/>
              <p:cNvSpPr txBox="1"/>
              <p:nvPr/>
            </p:nvSpPr>
            <p:spPr>
              <a:xfrm>
                <a:off x="5353616" y="4239362"/>
                <a:ext cx="3394848" cy="643061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r>
                  <a:rPr lang="cs-CZ" dirty="0" smtClean="0"/>
                  <a:t>L(8)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8+2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8+2</m:t>
                        </m:r>
                      </m:num>
                      <m:den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2−8</m:t>
                        </m:r>
                      </m:den>
                    </m:f>
                    <m:r>
                      <m:rPr>
                        <m:nor/>
                      </m:rPr>
                      <a:rPr lang="cs-CZ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cs-CZ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8</m:t>
                            </m:r>
                          </m:e>
                          <m:sup>
                            <m:r>
                              <m:rPr>
                                <m:nor/>
                              </m:rPr>
                              <a:rPr lang="cs-CZ" b="0" i="0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nor/>
                          </m:rPr>
                          <a:rPr lang="cs-CZ" b="0" i="0" smtClean="0">
                            <a:latin typeface="Cambria Math"/>
                          </a:rPr>
                          <m:t>−4</m:t>
                        </m:r>
                      </m:den>
                    </m:f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b="0" i="1" dirty="0" smtClean="0">
                    <a:latin typeface="Cambria Math"/>
                  </a:rPr>
                  <a:t> </a:t>
                </a:r>
                <a:r>
                  <a:rPr lang="cs-CZ" sz="2000" b="0" dirty="0" smtClean="0">
                    <a:latin typeface="Cambria Math"/>
                  </a:rPr>
                  <a:t>0</a:t>
                </a:r>
                <a:endParaRPr lang="cs-CZ" sz="2000" dirty="0"/>
              </a:p>
            </p:txBody>
          </p:sp>
        </mc:Choice>
        <mc:Fallback xmlns="">
          <p:sp>
            <p:nvSpPr>
              <p:cNvPr id="21" name="TextovéPole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3616" y="4239362"/>
                <a:ext cx="3394848" cy="643061"/>
              </a:xfrm>
              <a:prstGeom prst="rect">
                <a:avLst/>
              </a:prstGeom>
              <a:blipFill rotWithShape="1">
                <a:blip r:embed="rId12"/>
                <a:stretch>
                  <a:fillRect l="-1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ovéPole 23"/>
          <p:cNvSpPr txBox="1"/>
          <p:nvPr/>
        </p:nvSpPr>
        <p:spPr>
          <a:xfrm>
            <a:off x="5340702" y="4933951"/>
            <a:ext cx="3119730" cy="400110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(8) = </a:t>
            </a:r>
            <a:r>
              <a:rPr lang="cs-CZ" sz="2000" b="0" i="1" dirty="0" smtClean="0">
                <a:latin typeface="Cambria Math"/>
              </a:rPr>
              <a:t> </a:t>
            </a:r>
            <a:r>
              <a:rPr lang="cs-CZ" sz="2000" b="0" dirty="0" smtClean="0">
                <a:latin typeface="Cambria Math"/>
              </a:rPr>
              <a:t>0</a:t>
            </a:r>
            <a:endParaRPr lang="cs-CZ" sz="2000" dirty="0"/>
          </a:p>
        </p:txBody>
      </p:sp>
      <p:sp>
        <p:nvSpPr>
          <p:cNvPr id="16" name="内容占位符 2"/>
          <p:cNvSpPr txBox="1">
            <a:spLocks/>
          </p:cNvSpPr>
          <p:nvPr/>
        </p:nvSpPr>
        <p:spPr>
          <a:xfrm>
            <a:off x="434818" y="2103984"/>
            <a:ext cx="1544894" cy="46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Řešení:</a:t>
            </a:r>
          </a:p>
        </p:txBody>
      </p:sp>
      <p:sp>
        <p:nvSpPr>
          <p:cNvPr id="17" name="内容占位符 2"/>
          <p:cNvSpPr txBox="1">
            <a:spLocks/>
          </p:cNvSpPr>
          <p:nvPr/>
        </p:nvSpPr>
        <p:spPr>
          <a:xfrm>
            <a:off x="683568" y="2636912"/>
            <a:ext cx="778977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Zavedeme </a:t>
            </a:r>
            <a:r>
              <a:rPr lang="cs-CZ" sz="2000" dirty="0" smtClean="0">
                <a:solidFill>
                  <a:srgbClr val="FF0000"/>
                </a:solidFill>
              </a:rPr>
              <a:t>substituci</a:t>
            </a:r>
            <a:r>
              <a:rPr lang="cs-CZ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– výraz nahradíme jinou proměnnou</a:t>
            </a: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442899"/>
              </p:ext>
            </p:extLst>
          </p:nvPr>
        </p:nvGraphicFramePr>
        <p:xfrm>
          <a:off x="7524328" y="2452452"/>
          <a:ext cx="10429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Rovnice" r:id="rId13" imgW="571320" imgH="393480" progId="Equation.3">
                  <p:embed/>
                </p:oleObj>
              </mc:Choice>
              <mc:Fallback>
                <p:oleObj name="Rovnice" r:id="rId13" imgW="571320" imgH="393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2452452"/>
                        <a:ext cx="1042988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1871867" y="3212976"/>
                <a:ext cx="2628125" cy="417615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cs-CZ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m:rPr>
                              <m:nor/>
                            </m:rPr>
                            <a:rPr lang="cs-CZ" i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cs-CZ" b="0" i="1" smtClean="0">
                          <a:latin typeface="Cambria Math"/>
                        </a:rPr>
                        <m:t> −3</m:t>
                      </m:r>
                      <m:r>
                        <a:rPr lang="cs-CZ" b="0" i="1" smtClean="0">
                          <a:latin typeface="Cambria Math"/>
                        </a:rPr>
                        <m:t>𝑦</m:t>
                      </m:r>
                      <m:r>
                        <a:rPr lang="cs-CZ" b="0" i="1" smtClean="0">
                          <a:latin typeface="Cambria Math"/>
                        </a:rPr>
                        <m:t> −4=0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1867" y="3212976"/>
                <a:ext cx="2628125" cy="417615"/>
              </a:xfrm>
              <a:prstGeom prst="rect">
                <a:avLst/>
              </a:prstGeom>
              <a:blipFill rotWithShape="1">
                <a:blip r:embed="rId15"/>
                <a:stretch>
                  <a:fillRect b="-115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bdélník 18"/>
              <p:cNvSpPr/>
              <p:nvPr/>
            </p:nvSpPr>
            <p:spPr>
              <a:xfrm>
                <a:off x="2046541" y="3717032"/>
                <a:ext cx="113364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0" i="0" u="dbl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y</m:t>
                    </m:r>
                    <m:r>
                      <m:rPr>
                        <m:nor/>
                      </m:rPr>
                      <a:rPr lang="cs-CZ" sz="2000" i="0" u="dbl" baseline="-25000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1</m:t>
                    </m:r>
                    <m:r>
                      <m:rPr>
                        <m:nor/>
                      </m:rPr>
                      <a:rPr lang="cs-CZ" sz="2000" i="0" u="dbl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 = −</m:t>
                    </m:r>
                  </m:oMath>
                </a14:m>
                <a:r>
                  <a:rPr lang="cs-CZ" sz="2000" u="dbl" dirty="0" smtClean="0">
                    <a:uFill>
                      <a:solidFill>
                        <a:srgbClr val="FF0000"/>
                      </a:solidFill>
                    </a:uFill>
                  </a:rPr>
                  <a:t>1</a:t>
                </a:r>
              </a:p>
            </p:txBody>
          </p:sp>
        </mc:Choice>
        <mc:Fallback xmlns="">
          <p:sp>
            <p:nvSpPr>
              <p:cNvPr id="19" name="Obdélník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541" y="3717032"/>
                <a:ext cx="1133644" cy="461665"/>
              </a:xfrm>
              <a:prstGeom prst="rect">
                <a:avLst/>
              </a:prstGeom>
              <a:blipFill rotWithShape="1">
                <a:blip r:embed="rId16"/>
                <a:stretch>
                  <a:fillRect r="-4301" b="-22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Obdélník 19"/>
              <p:cNvSpPr/>
              <p:nvPr/>
            </p:nvSpPr>
            <p:spPr>
              <a:xfrm>
                <a:off x="3270677" y="3717032"/>
                <a:ext cx="94128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cs-CZ" sz="2000" b="0" i="0" u="dbl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y</m:t>
                    </m:r>
                    <m:r>
                      <m:rPr>
                        <m:nor/>
                      </m:rPr>
                      <a:rPr lang="cs-CZ" sz="2000" b="0" i="0" u="dbl" baseline="-25000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2</m:t>
                    </m:r>
                    <m:r>
                      <m:rPr>
                        <m:nor/>
                      </m:rPr>
                      <a:rPr lang="cs-CZ" sz="2000" i="0" u="dbl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 = </m:t>
                    </m:r>
                    <m:r>
                      <m:rPr>
                        <m:nor/>
                      </m:rPr>
                      <a:rPr lang="cs-CZ" sz="2000" b="0" i="0" u="dbl" dirty="0" smtClean="0">
                        <a:uFill>
                          <a:solidFill>
                            <a:srgbClr val="FF0000"/>
                          </a:solidFill>
                        </a:uFill>
                        <a:latin typeface="Cambria Math"/>
                      </a:rPr>
                      <m:t>4</m:t>
                    </m:r>
                  </m:oMath>
                </a14:m>
                <a:endParaRPr lang="cs-CZ" sz="2000" u="dbl" dirty="0" smtClean="0">
                  <a:uFill>
                    <a:solidFill>
                      <a:srgbClr val="FF0000"/>
                    </a:solidFill>
                  </a:uFill>
                </a:endParaRPr>
              </a:p>
            </p:txBody>
          </p:sp>
        </mc:Choice>
        <mc:Fallback xmlns="">
          <p:sp>
            <p:nvSpPr>
              <p:cNvPr id="20" name="Obdélní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0677" y="3717032"/>
                <a:ext cx="941283" cy="461665"/>
              </a:xfrm>
              <a:prstGeom prst="rect">
                <a:avLst/>
              </a:prstGeom>
              <a:blipFill rotWithShape="1"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7901527"/>
              </p:ext>
            </p:extLst>
          </p:nvPr>
        </p:nvGraphicFramePr>
        <p:xfrm>
          <a:off x="1922463" y="4221088"/>
          <a:ext cx="1158875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Rovnice" r:id="rId18" imgW="634680" imgH="393480" progId="Equation.3">
                  <p:embed/>
                </p:oleObj>
              </mc:Choice>
              <mc:Fallback>
                <p:oleObj name="Rovnice" r:id="rId18" imgW="634680" imgH="39348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2463" y="4221088"/>
                        <a:ext cx="1158875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360646"/>
              </p:ext>
            </p:extLst>
          </p:nvPr>
        </p:nvGraphicFramePr>
        <p:xfrm>
          <a:off x="3491880" y="4221088"/>
          <a:ext cx="1019175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Rovnice" r:id="rId20" imgW="558720" imgH="393480" progId="Equation.3">
                  <p:embed/>
                </p:oleObj>
              </mc:Choice>
              <mc:Fallback>
                <p:oleObj name="Rovnice" r:id="rId20" imgW="558720" imgH="393480" progId="Equation.3">
                  <p:embed/>
                  <p:pic>
                    <p:nvPicPr>
                      <p:cNvPr id="0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221088"/>
                        <a:ext cx="1019175" cy="690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Zaoblený obdélník 2"/>
          <p:cNvSpPr/>
          <p:nvPr/>
        </p:nvSpPr>
        <p:spPr>
          <a:xfrm>
            <a:off x="7474024" y="2420888"/>
            <a:ext cx="1130424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Obdélník 21"/>
              <p:cNvSpPr/>
              <p:nvPr/>
            </p:nvSpPr>
            <p:spPr>
              <a:xfrm>
                <a:off x="1763690" y="5301208"/>
                <a:ext cx="1530086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−1=−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2" name="Obdélní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90" y="5301208"/>
                <a:ext cx="1530086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bdélník 24"/>
              <p:cNvSpPr/>
              <p:nvPr/>
            </p:nvSpPr>
            <p:spPr>
              <a:xfrm>
                <a:off x="1979713" y="5651956"/>
                <a:ext cx="1172167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smtClean="0">
                          <a:latin typeface="Cambria Math"/>
                        </a:rPr>
                        <m:t>x</m:t>
                      </m:r>
                      <m:r>
                        <a:rPr lang="cs-CZ" b="0" i="0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5" name="Obdélník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3" y="5651956"/>
                <a:ext cx="1172167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bdélník 25"/>
              <p:cNvSpPr/>
              <p:nvPr/>
            </p:nvSpPr>
            <p:spPr>
              <a:xfrm>
                <a:off x="3419873" y="4941168"/>
                <a:ext cx="1944215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−1=4(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6" name="Obdélník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3" y="4941168"/>
                <a:ext cx="1944215" cy="369332"/>
              </a:xfrm>
              <a:prstGeom prst="rect">
                <a:avLst/>
              </a:prstGeom>
              <a:blipFill rotWithShape="1">
                <a:blip r:embed="rId2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Obdélník 26"/>
              <p:cNvSpPr/>
              <p:nvPr/>
            </p:nvSpPr>
            <p:spPr>
              <a:xfrm>
                <a:off x="3428257" y="5291916"/>
                <a:ext cx="1944215" cy="369332"/>
              </a:xfrm>
              <a:prstGeom prst="rect">
                <a:avLst/>
              </a:prstGeom>
            </p:spPr>
            <p:txBody>
              <a:bodyPr wrap="square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i="0" smtClean="0">
                          <a:latin typeface="Cambria Math"/>
                        </a:rPr>
                        <m:t>−1=4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x</m:t>
                      </m:r>
                      <m:r>
                        <m:rPr>
                          <m:nor/>
                        </m:rPr>
                        <a:rPr lang="cs-CZ" b="0" i="0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7" name="Obdélní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8257" y="5291916"/>
                <a:ext cx="1944215" cy="369332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1475656" y="3140968"/>
            <a:ext cx="33855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cs-CZ" dirty="0" smtClean="0">
                <a:solidFill>
                  <a:srgbClr val="FF0000"/>
                </a:solidFill>
              </a:rPr>
              <a:t>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1475656" y="4293096"/>
            <a:ext cx="33855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cs-CZ" dirty="0" smtClean="0">
                <a:solidFill>
                  <a:srgbClr val="FF0000"/>
                </a:solidFill>
              </a:rPr>
              <a:t>S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71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9" grpId="0"/>
      <p:bldP spid="11" grpId="0"/>
      <p:bldP spid="12" grpId="0"/>
      <p:bldP spid="13" grpId="0"/>
      <p:bldP spid="23" grpId="0"/>
      <p:bldP spid="21" grpId="0"/>
      <p:bldP spid="24" grpId="0"/>
      <p:bldP spid="16" grpId="0"/>
      <p:bldP spid="17" grpId="0"/>
      <p:bldP spid="18" grpId="0"/>
      <p:bldP spid="19" grpId="0"/>
      <p:bldP spid="20" grpId="0"/>
      <p:bldP spid="3" grpId="0" animBg="1"/>
      <p:bldP spid="22" grpId="0"/>
      <p:bldP spid="25" grpId="0"/>
      <p:bldP spid="26" grpId="0"/>
      <p:bldP spid="27" grpId="0"/>
      <p:bldP spid="6" grpId="0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Úlohy na procvičení</a:t>
            </a:r>
          </a:p>
        </p:txBody>
      </p:sp>
      <p:sp>
        <p:nvSpPr>
          <p:cNvPr id="22" name="内容占位符 2"/>
          <p:cNvSpPr txBox="1">
            <a:spLocks/>
          </p:cNvSpPr>
          <p:nvPr/>
        </p:nvSpPr>
        <p:spPr>
          <a:xfrm>
            <a:off x="827584" y="2132856"/>
            <a:ext cx="4752528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55600" lvl="0" indent="-355600"/>
            <a:r>
              <a:rPr lang="cs-CZ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Řešte rovnice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99381"/>
              </p:ext>
            </p:extLst>
          </p:nvPr>
        </p:nvGraphicFramePr>
        <p:xfrm>
          <a:off x="2212975" y="2846388"/>
          <a:ext cx="1042988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Rovnice" r:id="rId3" imgW="571320" imgH="393480" progId="Equation.3">
                  <p:embed/>
                </p:oleObj>
              </mc:Choice>
              <mc:Fallback>
                <p:oleObj name="Rovnice" r:id="rId3" imgW="57132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2846388"/>
                        <a:ext cx="1042988" cy="690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733866"/>
              </p:ext>
            </p:extLst>
          </p:nvPr>
        </p:nvGraphicFramePr>
        <p:xfrm>
          <a:off x="1619672" y="3789040"/>
          <a:ext cx="2232248" cy="666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Rovnice" r:id="rId5" imgW="1251947" imgH="385768" progId="Equation.3">
                  <p:embed/>
                </p:oleObj>
              </mc:Choice>
              <mc:Fallback>
                <p:oleObj name="Rovnice" r:id="rId5" imgW="1251947" imgH="385768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89040"/>
                        <a:ext cx="2232248" cy="6663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816640"/>
              </p:ext>
            </p:extLst>
          </p:nvPr>
        </p:nvGraphicFramePr>
        <p:xfrm>
          <a:off x="6012160" y="2852936"/>
          <a:ext cx="1777380" cy="10337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Rovnice" r:id="rId7" imgW="909360" imgH="572760" progId="Equation.3">
                  <p:embed/>
                </p:oleObj>
              </mc:Choice>
              <mc:Fallback>
                <p:oleObj name="Rovnice" r:id="rId7" imgW="909360" imgH="5727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2852936"/>
                        <a:ext cx="1777380" cy="10337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4" name="Obj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54750"/>
              </p:ext>
            </p:extLst>
          </p:nvPr>
        </p:nvGraphicFramePr>
        <p:xfrm>
          <a:off x="1619672" y="4805938"/>
          <a:ext cx="3456383" cy="693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Rovnice" r:id="rId9" imgW="1701800" imgH="393700" progId="Equation.3">
                  <p:embed/>
                </p:oleObj>
              </mc:Choice>
              <mc:Fallback>
                <p:oleObj name="Rovnice" r:id="rId9" imgW="1701800" imgH="3937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805938"/>
                        <a:ext cx="3456383" cy="693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5724128" y="4221088"/>
                <a:ext cx="2160240" cy="1117165"/>
              </a:xfrm>
              <a:prstGeom prst="rect">
                <a:avLst/>
              </a:prstGeom>
              <a:noFill/>
            </p:spPr>
            <p:txBody>
              <a:bodyPr wrap="square" rtlCol="0" anchor="ctr" anchorCtr="0">
                <a:spAutoFit/>
              </a:bodyPr>
              <a:lstStyle/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cs-CZ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+1+</m:t>
                          </m:r>
                          <m:f>
                            <m:f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+1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 − 2 + </m:t>
                          </m:r>
                          <m:f>
                            <m:fPr>
                              <m:ctrlPr>
                                <a:rPr lang="cs-CZ" sz="2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+4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cs-CZ" sz="2000" b="0" i="0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den>
                      </m:f>
                      <m:r>
                        <m:rPr>
                          <m:nor/>
                        </m:rPr>
                        <a:rPr lang="cs-CZ" sz="2000" b="0" i="0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cs-CZ" sz="20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221088"/>
                <a:ext cx="2160240" cy="11171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348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8988</TotalTime>
  <Words>359</Words>
  <Application>Microsoft Office PowerPoint</Application>
  <PresentationFormat>Předvádění na obrazovce (4:3)</PresentationFormat>
  <Paragraphs>68</Paragraphs>
  <Slides>10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Diseño predeterminado</vt:lpstr>
      <vt:lpstr>Rovnice</vt:lpstr>
      <vt:lpstr>Rovnice a nerovnice</vt:lpstr>
      <vt:lpstr>Kvadratická rovnice </vt:lpstr>
      <vt:lpstr>Příklad 1</vt:lpstr>
      <vt:lpstr>Příklad 1</vt:lpstr>
      <vt:lpstr>Příklad 2</vt:lpstr>
      <vt:lpstr>Řešení rovnice 2</vt:lpstr>
      <vt:lpstr>Příklad 3</vt:lpstr>
      <vt:lpstr>Řešení rovnice 3</vt:lpstr>
      <vt:lpstr>Úlohy na procvičení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Mariajose;SŠ-COPT KM</dc:creator>
  <cp:keywords>ROVNICE</cp:keywords>
  <cp:lastModifiedBy>kacerova</cp:lastModifiedBy>
  <cp:revision>638</cp:revision>
  <dcterms:created xsi:type="dcterms:W3CDTF">2010-05-23T14:28:12Z</dcterms:created>
  <dcterms:modified xsi:type="dcterms:W3CDTF">2013-11-29T00:58:40Z</dcterms:modified>
</cp:coreProperties>
</file>