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5" r:id="rId5"/>
    <p:sldId id="266" r:id="rId6"/>
    <p:sldId id="269" r:id="rId7"/>
    <p:sldId id="267" r:id="rId8"/>
    <p:sldId id="270" r:id="rId9"/>
    <p:sldId id="271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22C16"/>
    <a:srgbClr val="0C788E"/>
    <a:srgbClr val="025198"/>
    <a:srgbClr val="000099"/>
    <a:srgbClr val="1C1C1C"/>
    <a:srgbClr val="3366FF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>
        <p:scale>
          <a:sx n="72" d="100"/>
          <a:sy n="72" d="100"/>
        </p:scale>
        <p:origin x="-1710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EFDE5-21EE-48B7-A396-EAD0E6EE0F34}" type="datetimeFigureOut">
              <a:rPr lang="cs-CZ" smtClean="0"/>
              <a:t>29.11.2013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6B3A9-B883-465E-9536-8D22708F2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560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F434-8BE4-4208-A27E-B9B0B17D62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63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ovnice.kosanet.cz/reseni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 smtClean="0">
                <a:solidFill>
                  <a:schemeClr val="bg1"/>
                </a:solidFill>
              </a:rPr>
              <a:t>Rovnice a nerovnice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Iracionální rovnice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383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VY_32_INOVACE_RONE_13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Iracionální rovnice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88"/>
            <a:ext cx="8686800" cy="4525962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Je</a:t>
            </a:r>
            <a:r>
              <a:rPr lang="cs-CZ" sz="2800" b="1" dirty="0" smtClean="0"/>
              <a:t> </a:t>
            </a:r>
            <a:r>
              <a:rPr lang="pl-PL" sz="2800" dirty="0"/>
              <a:t>rovnice s neznámou pod odmocninou</a:t>
            </a:r>
            <a:r>
              <a:rPr lang="cs-CZ" sz="2800" b="1" cap="all" dirty="0" smtClean="0"/>
              <a:t>    </a:t>
            </a:r>
            <a:endParaRPr lang="cs-CZ" sz="2800" b="1" dirty="0" smtClean="0"/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			</a:t>
            </a:r>
          </a:p>
          <a:p>
            <a:pPr marL="0" indent="0">
              <a:buNone/>
            </a:pPr>
            <a:r>
              <a:rPr lang="cs-CZ" sz="2600" i="1" dirty="0" smtClean="0"/>
              <a:t>	</a:t>
            </a:r>
          </a:p>
          <a:p>
            <a:pPr marL="0" indent="0">
              <a:buNone/>
            </a:pPr>
            <a:r>
              <a:rPr lang="cs-CZ" sz="2600" i="1" dirty="0" smtClean="0"/>
              <a:t>		</a:t>
            </a:r>
            <a:endParaRPr lang="cs-CZ" sz="2800" b="1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sz="2800" b="1" dirty="0" smtClean="0"/>
              <a:t>	</a:t>
            </a:r>
          </a:p>
          <a:p>
            <a:pPr marL="0" indent="0" eaLnBrk="1" hangingPunct="1">
              <a:buFontTx/>
              <a:buNone/>
              <a:defRPr/>
            </a:pPr>
            <a:endParaRPr lang="cs-CZ" sz="2800" b="1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sz="2800" b="1" dirty="0"/>
              <a:t>	</a:t>
            </a:r>
            <a:r>
              <a:rPr lang="cs-CZ" sz="2800" b="1" dirty="0" smtClean="0"/>
              <a:t>		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2800" b="1" i="1" dirty="0">
                <a:solidFill>
                  <a:srgbClr val="00B0F0"/>
                </a:solidFill>
              </a:rPr>
              <a:t>	</a:t>
            </a:r>
            <a:r>
              <a:rPr lang="cs-CZ" sz="2800" b="1" i="1" dirty="0" smtClean="0">
                <a:solidFill>
                  <a:srgbClr val="00B0F0"/>
                </a:solidFill>
              </a:rPr>
              <a:t>	</a:t>
            </a:r>
            <a:endParaRPr lang="cs-CZ" sz="2400" dirty="0" smtClean="0"/>
          </a:p>
          <a:p>
            <a:pPr marL="0" indent="0" eaLnBrk="1" hangingPunct="1">
              <a:buFontTx/>
              <a:buNone/>
              <a:defRPr/>
            </a:pPr>
            <a:endParaRPr lang="cs-CZ" sz="2800" dirty="0" smtClean="0"/>
          </a:p>
        </p:txBody>
      </p:sp>
      <p:sp>
        <p:nvSpPr>
          <p:cNvPr id="2" name="Obdélník 1"/>
          <p:cNvSpPr/>
          <p:nvPr/>
        </p:nvSpPr>
        <p:spPr>
          <a:xfrm>
            <a:off x="971600" y="2924944"/>
            <a:ext cx="7632848" cy="28623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rgbClr val="0000FF"/>
                </a:solidFill>
              </a:rPr>
              <a:t>Základní úpravou je umocňování obou stran rovnice</a:t>
            </a:r>
          </a:p>
          <a:p>
            <a:pPr marL="285750" indent="-285750">
              <a:lnSpc>
                <a:spcPct val="150000"/>
              </a:lnSpc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cs-CZ" sz="2400" b="1" dirty="0" smtClean="0">
                <a:solidFill>
                  <a:srgbClr val="0000FF"/>
                </a:solidFill>
              </a:rPr>
              <a:t>Umocňování</a:t>
            </a:r>
            <a:r>
              <a:rPr lang="cs-CZ" sz="2400" dirty="0" smtClean="0">
                <a:solidFill>
                  <a:srgbClr val="0000FF"/>
                </a:solidFill>
              </a:rPr>
              <a:t> je důsledková úprava,  je nutná </a:t>
            </a:r>
            <a:r>
              <a:rPr lang="cs-CZ" sz="2400" b="1" dirty="0" smtClean="0">
                <a:solidFill>
                  <a:srgbClr val="00B0F0"/>
                </a:solidFill>
              </a:rPr>
              <a:t>zkouška</a:t>
            </a:r>
            <a:r>
              <a:rPr lang="cs-CZ" sz="2400" dirty="0" smtClean="0">
                <a:solidFill>
                  <a:srgbClr val="00B0F0"/>
                </a:solidFill>
              </a:rPr>
              <a:t> </a:t>
            </a:r>
            <a:r>
              <a:rPr lang="cs-CZ" sz="2400" dirty="0" smtClean="0">
                <a:solidFill>
                  <a:srgbClr val="0000FF"/>
                </a:solidFill>
              </a:rPr>
              <a:t>– je součástí řešení</a:t>
            </a:r>
          </a:p>
          <a:p>
            <a:pPr marL="285750" indent="-285750">
              <a:lnSpc>
                <a:spcPct val="150000"/>
              </a:lnSpc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FF"/>
                </a:solidFill>
              </a:rPr>
              <a:t>E</a:t>
            </a:r>
            <a:r>
              <a:rPr lang="cs-CZ" sz="2400" dirty="0" smtClean="0">
                <a:solidFill>
                  <a:srgbClr val="0000FF"/>
                </a:solidFill>
              </a:rPr>
              <a:t>kvivalentní je úprava jen v případě obou nezáporných stran</a:t>
            </a:r>
            <a:endParaRPr lang="cs-CZ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Příklad 1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024414" y="3244334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Příklad 1</a:t>
            </a:r>
            <a:endParaRPr lang="cs-CZ" dirty="0"/>
          </a:p>
        </p:txBody>
      </p:sp>
      <p:sp>
        <p:nvSpPr>
          <p:cNvPr id="5" name="内容占位符 2"/>
          <p:cNvSpPr txBox="1"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0" indent="0">
              <a:buNone/>
            </a:pP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Řešte rovnici s proměnnou x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5643286" y="1857144"/>
                <a:ext cx="2599978" cy="563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8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800" b="1" i="1" smtClean="0">
                            <a:latin typeface="Cambria Math"/>
                          </a:rPr>
                          <m:t>𝒙</m:t>
                        </m:r>
                        <m:r>
                          <a:rPr lang="cs-CZ" sz="2800" b="1" i="1" smtClean="0">
                            <a:latin typeface="Cambria Math"/>
                          </a:rPr>
                          <m:t>−</m:t>
                        </m:r>
                        <m:r>
                          <a:rPr lang="cs-CZ" sz="2800" b="1" i="1" smtClean="0">
                            <a:latin typeface="Cambria Math"/>
                          </a:rPr>
                          <m:t>𝟗</m:t>
                        </m:r>
                        <m:r>
                          <a:rPr lang="cs-CZ" sz="2800" b="1" i="1" smtClean="0">
                            <a:latin typeface="Cambria Math"/>
                          </a:rPr>
                          <m:t> </m:t>
                        </m:r>
                      </m:e>
                    </m:rad>
                  </m:oMath>
                </a14:m>
                <a:r>
                  <a:rPr lang="cs-CZ" sz="2800" b="1" dirty="0" smtClean="0"/>
                  <a:t>- 4 = 0</a:t>
                </a:r>
                <a:endParaRPr lang="cs-CZ" sz="2800" b="1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286" y="1857144"/>
                <a:ext cx="2599978" cy="563744"/>
              </a:xfrm>
              <a:prstGeom prst="rect">
                <a:avLst/>
              </a:prstGeom>
              <a:blipFill rotWithShape="1">
                <a:blip r:embed="rId2"/>
                <a:stretch>
                  <a:fillRect t="-4348" b="-293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délník 7"/>
          <p:cNvSpPr/>
          <p:nvPr/>
        </p:nvSpPr>
        <p:spPr>
          <a:xfrm>
            <a:off x="5300593" y="2996952"/>
            <a:ext cx="3159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Určíme podmínky řešitelnosti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378924" y="3789040"/>
            <a:ext cx="2449388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Umocníme na druhou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5365232" y="4437112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Řešíme lineární rovnice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436770" y="5013176"/>
            <a:ext cx="2274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Provedeme zkoušku</a:t>
            </a:r>
            <a:endParaRPr lang="cs-CZ" dirty="0"/>
          </a:p>
        </p:txBody>
      </p:sp>
      <p:sp>
        <p:nvSpPr>
          <p:cNvPr id="12" name="Šipka doleva 11"/>
          <p:cNvSpPr/>
          <p:nvPr/>
        </p:nvSpPr>
        <p:spPr>
          <a:xfrm>
            <a:off x="4662411" y="3068960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eva 12"/>
          <p:cNvSpPr/>
          <p:nvPr/>
        </p:nvSpPr>
        <p:spPr>
          <a:xfrm>
            <a:off x="4716016" y="3861048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leva 13"/>
          <p:cNvSpPr/>
          <p:nvPr/>
        </p:nvSpPr>
        <p:spPr>
          <a:xfrm>
            <a:off x="4716016" y="4437112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leva 14"/>
          <p:cNvSpPr/>
          <p:nvPr/>
        </p:nvSpPr>
        <p:spPr>
          <a:xfrm>
            <a:off x="4788024" y="5130900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2267744" y="2924944"/>
            <a:ext cx="1117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>
                <a:sym typeface="Symbol"/>
              </a:rPr>
              <a:t> </a:t>
            </a:r>
            <a:r>
              <a:rPr lang="cs-CZ" sz="2200" i="1" dirty="0" smtClean="0"/>
              <a:t>x-9 </a:t>
            </a:r>
            <a:r>
              <a:rPr lang="cs-CZ" sz="2200" i="1" dirty="0" smtClean="0">
                <a:sym typeface="Symbol"/>
              </a:rPr>
              <a:t></a:t>
            </a:r>
            <a:r>
              <a:rPr lang="cs-CZ" sz="2200" dirty="0" smtClean="0"/>
              <a:t> 0</a:t>
            </a:r>
          </a:p>
          <a:p>
            <a:r>
              <a:rPr lang="cs-CZ" sz="2200" dirty="0"/>
              <a:t> </a:t>
            </a:r>
            <a:r>
              <a:rPr lang="cs-CZ" sz="2200" dirty="0" smtClean="0"/>
              <a:t>   x </a:t>
            </a:r>
            <a:r>
              <a:rPr lang="cs-CZ" sz="2200" i="1" dirty="0">
                <a:sym typeface="Symbol"/>
              </a:rPr>
              <a:t> </a:t>
            </a:r>
            <a:r>
              <a:rPr lang="cs-CZ" sz="2200" i="1" dirty="0" smtClean="0">
                <a:sym typeface="Symbol"/>
              </a:rPr>
              <a:t>9</a:t>
            </a:r>
            <a:endParaRPr lang="cs-CZ" sz="2200" dirty="0"/>
          </a:p>
        </p:txBody>
      </p:sp>
      <p:sp>
        <p:nvSpPr>
          <p:cNvPr id="17" name="Obdélník 16"/>
          <p:cNvSpPr/>
          <p:nvPr/>
        </p:nvSpPr>
        <p:spPr>
          <a:xfrm>
            <a:off x="539552" y="2852936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5600" lvl="0" indent="-355600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Řešení: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1403648" y="3796613"/>
                <a:ext cx="1944216" cy="496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400" b="1" i="1" smtClean="0">
                            <a:latin typeface="Cambria Math"/>
                          </a:rPr>
                          <m:t>𝒙</m:t>
                        </m:r>
                        <m:r>
                          <a:rPr lang="cs-CZ" sz="2400" b="1" i="1" smtClean="0">
                            <a:latin typeface="Cambria Math"/>
                          </a:rPr>
                          <m:t>−</m:t>
                        </m:r>
                        <m:r>
                          <a:rPr lang="cs-CZ" sz="2400" b="1" i="1" smtClean="0">
                            <a:latin typeface="Cambria Math"/>
                          </a:rPr>
                          <m:t>𝟗</m:t>
                        </m:r>
                        <m:r>
                          <a:rPr lang="cs-CZ" sz="2400" b="1" i="1" smtClean="0">
                            <a:latin typeface="Cambria Math"/>
                          </a:rPr>
                          <m:t> </m:t>
                        </m:r>
                      </m:e>
                    </m:rad>
                  </m:oMath>
                </a14:m>
                <a:r>
                  <a:rPr lang="cs-CZ" sz="2400" b="1" dirty="0" smtClean="0"/>
                  <a:t> = - 4 </a:t>
                </a:r>
                <a:endParaRPr lang="cs-CZ" sz="2400" b="1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796613"/>
                <a:ext cx="1944216" cy="496483"/>
              </a:xfrm>
              <a:prstGeom prst="rect">
                <a:avLst/>
              </a:prstGeom>
              <a:blipFill rotWithShape="1">
                <a:blip r:embed="rId3"/>
                <a:stretch>
                  <a:fillRect t="-2469" r="-5643" b="-283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bdélník 17"/>
          <p:cNvSpPr/>
          <p:nvPr/>
        </p:nvSpPr>
        <p:spPr>
          <a:xfrm>
            <a:off x="3608663" y="3886288"/>
            <a:ext cx="3770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>
                <a:sym typeface="Symbol"/>
              </a:rPr>
              <a:t></a:t>
            </a:r>
            <a:r>
              <a:rPr lang="cs-CZ" sz="2000" baseline="30000" dirty="0" smtClean="0">
                <a:sym typeface="Symbol"/>
              </a:rPr>
              <a:t>2</a:t>
            </a:r>
            <a:endParaRPr lang="cs-CZ" sz="2000" baseline="30000" dirty="0"/>
          </a:p>
        </p:txBody>
      </p:sp>
      <p:sp>
        <p:nvSpPr>
          <p:cNvPr id="20" name="Obdélník 19"/>
          <p:cNvSpPr/>
          <p:nvPr/>
        </p:nvSpPr>
        <p:spPr>
          <a:xfrm>
            <a:off x="1907704" y="4293096"/>
            <a:ext cx="15465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x – 9 = 16</a:t>
            </a:r>
            <a:endParaRPr lang="cs-CZ" sz="2000" dirty="0"/>
          </a:p>
        </p:txBody>
      </p:sp>
      <p:sp>
        <p:nvSpPr>
          <p:cNvPr id="22" name="Obdélník 21"/>
          <p:cNvSpPr/>
          <p:nvPr/>
        </p:nvSpPr>
        <p:spPr>
          <a:xfrm>
            <a:off x="2169705" y="4725144"/>
            <a:ext cx="10294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x =  25 </a:t>
            </a:r>
            <a:endParaRPr lang="cs-CZ" sz="2000" dirty="0"/>
          </a:p>
        </p:txBody>
      </p:sp>
      <p:sp>
        <p:nvSpPr>
          <p:cNvPr id="23" name="内容占位符 2"/>
          <p:cNvSpPr txBox="1">
            <a:spLocks/>
          </p:cNvSpPr>
          <p:nvPr/>
        </p:nvSpPr>
        <p:spPr>
          <a:xfrm>
            <a:off x="2987824" y="5161292"/>
            <a:ext cx="3168352" cy="3158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Zkouška: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3000738" y="5476015"/>
                <a:ext cx="3119730" cy="432234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r>
                  <a:rPr lang="cs-CZ" sz="2000" dirty="0" smtClean="0"/>
                  <a:t>L(25)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sz="2000" b="0" i="1" smtClean="0">
                            <a:latin typeface="Cambria Math"/>
                            <a:ea typeface="Cambria Math" panose="02040503050406030204" pitchFamily="18" charset="0"/>
                          </a:rPr>
                          <m:t>25−9</m:t>
                        </m:r>
                      </m:e>
                    </m:rad>
                    <m:r>
                      <a:rPr lang="cs-CZ" sz="2000" b="0" i="1" smtClean="0">
                        <a:latin typeface="Cambria Math"/>
                        <a:ea typeface="Cambria Math" panose="02040503050406030204" pitchFamily="18" charset="0"/>
                      </a:rPr>
                      <m:t>−4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  <a:endParaRPr lang="cs-CZ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738" y="5476015"/>
                <a:ext cx="3119730" cy="432234"/>
              </a:xfrm>
              <a:prstGeom prst="rect">
                <a:avLst/>
              </a:prstGeom>
              <a:blipFill rotWithShape="1">
                <a:blip r:embed="rId4"/>
                <a:stretch>
                  <a:fillRect l="-1953" b="-267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ovéPole 24"/>
          <p:cNvSpPr txBox="1"/>
          <p:nvPr/>
        </p:nvSpPr>
        <p:spPr>
          <a:xfrm>
            <a:off x="2987824" y="5909210"/>
            <a:ext cx="3119730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cs-CZ" sz="2000" dirty="0" smtClean="0"/>
              <a:t>P(25) </a:t>
            </a:r>
            <a:r>
              <a:rPr lang="cs-CZ" dirty="0" smtClean="0"/>
              <a:t>= 0</a:t>
            </a:r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/>
              <p:cNvSpPr/>
              <p:nvPr/>
            </p:nvSpPr>
            <p:spPr>
              <a:xfrm>
                <a:off x="6139697" y="5733256"/>
                <a:ext cx="15125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u="dbl" kern="0" smtClean="0">
                          <a:latin typeface="Cambria Math"/>
                        </a:rPr>
                        <m:t>𝑲</m:t>
                      </m:r>
                      <m:r>
                        <a:rPr lang="cs-CZ" sz="2400" b="1" i="1" u="dbl" kern="0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cs-CZ" sz="2400" b="1" i="1" u="dbl" kern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1" i="1" u="dbl" kern="0" smtClean="0">
                              <a:latin typeface="Cambria Math"/>
                            </a:rPr>
                            <m:t>𝟐𝟓</m:t>
                          </m:r>
                        </m:e>
                      </m:d>
                    </m:oMath>
                  </m:oMathPara>
                </a14:m>
                <a:endParaRPr lang="cs-CZ" sz="2400" u="dbl" dirty="0"/>
              </a:p>
            </p:txBody>
          </p:sp>
        </mc:Choice>
        <mc:Fallback xmlns="">
          <p:sp>
            <p:nvSpPr>
              <p:cNvPr id="26" name="Obdélní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9697" y="5733256"/>
                <a:ext cx="1512529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4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bdélník 20"/>
          <p:cNvSpPr/>
          <p:nvPr/>
        </p:nvSpPr>
        <p:spPr>
          <a:xfrm>
            <a:off x="3491880" y="3244334"/>
            <a:ext cx="11320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ym typeface="Symbol"/>
              </a:rPr>
              <a:t>x 5;)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5979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8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Příklad </a:t>
            </a:r>
            <a:r>
              <a:rPr lang="cs-CZ" dirty="0" smtClean="0">
                <a:solidFill>
                  <a:schemeClr val="bg1"/>
                </a:solidFill>
              </a:rPr>
              <a:t>2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024414" y="3244334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Příklad 1</a:t>
            </a:r>
            <a:endParaRPr lang="cs-CZ" dirty="0"/>
          </a:p>
        </p:txBody>
      </p:sp>
      <p:sp>
        <p:nvSpPr>
          <p:cNvPr id="5" name="内容占位符 2"/>
          <p:cNvSpPr txBox="1"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0" indent="0">
              <a:buNone/>
            </a:pP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Řešte rovnici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940914" y="1857144"/>
                <a:ext cx="4302350" cy="585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8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800" b="1" i="1" smtClean="0">
                            <a:latin typeface="Cambria Math"/>
                          </a:rPr>
                          <m:t>𝒙</m:t>
                        </m:r>
                        <m:r>
                          <a:rPr lang="cs-CZ" sz="2800" b="1" i="1" smtClean="0">
                            <a:latin typeface="Cambria Math"/>
                          </a:rPr>
                          <m:t>+</m:t>
                        </m:r>
                        <m:r>
                          <a:rPr lang="cs-CZ" sz="2800" b="1" i="1" smtClean="0">
                            <a:latin typeface="Cambria Math"/>
                          </a:rPr>
                          <m:t>𝟓</m:t>
                        </m:r>
                        <m:r>
                          <a:rPr lang="cs-CZ" sz="2800" b="1" i="1" smtClean="0">
                            <a:latin typeface="Cambria Math"/>
                          </a:rPr>
                          <m:t> </m:t>
                        </m:r>
                      </m:e>
                    </m:rad>
                  </m:oMath>
                </a14:m>
                <a:r>
                  <a:rPr lang="cs-CZ" sz="2800" b="1" dirty="0" smtClean="0"/>
                  <a:t>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800" b="1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sz="28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b="1" i="1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cs-CZ" sz="28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sz="2800" b="1" i="1" smtClean="0">
                            <a:latin typeface="Cambria Math"/>
                          </a:rPr>
                          <m:t>−</m:t>
                        </m:r>
                        <m:r>
                          <a:rPr lang="cs-CZ" sz="2800" b="1" i="1" smtClean="0">
                            <a:latin typeface="Cambria Math"/>
                          </a:rPr>
                          <m:t>𝟕</m:t>
                        </m:r>
                        <m:r>
                          <a:rPr lang="cs-CZ" sz="2800" b="1" i="1">
                            <a:latin typeface="Cambria Math"/>
                          </a:rPr>
                          <m:t> </m:t>
                        </m:r>
                      </m:e>
                    </m:rad>
                  </m:oMath>
                </a14:m>
                <a:r>
                  <a:rPr lang="cs-CZ" sz="2800" b="1" dirty="0" smtClean="0"/>
                  <a:t> = 0</a:t>
                </a:r>
                <a:endParaRPr lang="cs-CZ" sz="2800" b="1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914" y="1857144"/>
                <a:ext cx="4302350" cy="585097"/>
              </a:xfrm>
              <a:prstGeom prst="rect">
                <a:avLst/>
              </a:prstGeom>
              <a:blipFill rotWithShape="1">
                <a:blip r:embed="rId2"/>
                <a:stretch>
                  <a:fillRect b="-281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délník 7"/>
          <p:cNvSpPr/>
          <p:nvPr/>
        </p:nvSpPr>
        <p:spPr>
          <a:xfrm>
            <a:off x="5300593" y="2780928"/>
            <a:ext cx="3159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Určíme podmínky řešitelnosti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577686" y="4149080"/>
            <a:ext cx="2449388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Umocníme na druhou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5563994" y="5147900"/>
            <a:ext cx="3198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Řešíme kvadratickou rovnice</a:t>
            </a:r>
            <a:endParaRPr lang="cs-CZ" dirty="0"/>
          </a:p>
        </p:txBody>
      </p:sp>
      <p:sp>
        <p:nvSpPr>
          <p:cNvPr id="12" name="Šipka doleva 11"/>
          <p:cNvSpPr/>
          <p:nvPr/>
        </p:nvSpPr>
        <p:spPr>
          <a:xfrm>
            <a:off x="4932040" y="2852936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eva 12"/>
          <p:cNvSpPr/>
          <p:nvPr/>
        </p:nvSpPr>
        <p:spPr>
          <a:xfrm>
            <a:off x="4958031" y="4303372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leva 13"/>
          <p:cNvSpPr/>
          <p:nvPr/>
        </p:nvSpPr>
        <p:spPr>
          <a:xfrm>
            <a:off x="4914778" y="5202908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2267744" y="2708920"/>
            <a:ext cx="122822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>
                <a:sym typeface="Symbol"/>
              </a:rPr>
              <a:t> </a:t>
            </a:r>
            <a:r>
              <a:rPr lang="cs-CZ" sz="2200" i="1" dirty="0" smtClean="0"/>
              <a:t>x+5 </a:t>
            </a:r>
            <a:r>
              <a:rPr lang="cs-CZ" sz="2200" i="1" dirty="0" smtClean="0">
                <a:sym typeface="Symbol"/>
              </a:rPr>
              <a:t></a:t>
            </a:r>
            <a:r>
              <a:rPr lang="cs-CZ" sz="2200" dirty="0" smtClean="0"/>
              <a:t> 0</a:t>
            </a:r>
          </a:p>
          <a:p>
            <a:r>
              <a:rPr lang="cs-CZ" sz="2200" dirty="0"/>
              <a:t> </a:t>
            </a:r>
            <a:r>
              <a:rPr lang="cs-CZ" sz="2200" dirty="0" smtClean="0"/>
              <a:t>   x </a:t>
            </a:r>
            <a:r>
              <a:rPr lang="cs-CZ" sz="2200" i="1" dirty="0">
                <a:sym typeface="Symbol"/>
              </a:rPr>
              <a:t> </a:t>
            </a:r>
            <a:r>
              <a:rPr lang="cs-CZ" sz="2200" i="1" dirty="0" smtClean="0">
                <a:sym typeface="Symbol"/>
              </a:rPr>
              <a:t>5</a:t>
            </a:r>
          </a:p>
          <a:p>
            <a:r>
              <a:rPr lang="cs-CZ" sz="2200" dirty="0" smtClean="0">
                <a:sym typeface="Symbol"/>
              </a:rPr>
              <a:t>x 5;)</a:t>
            </a:r>
            <a:endParaRPr lang="cs-CZ" sz="2200" dirty="0"/>
          </a:p>
        </p:txBody>
      </p:sp>
      <p:sp>
        <p:nvSpPr>
          <p:cNvPr id="17" name="Obdélník 16"/>
          <p:cNvSpPr/>
          <p:nvPr/>
        </p:nvSpPr>
        <p:spPr>
          <a:xfrm>
            <a:off x="539552" y="2636912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5600" lvl="0" indent="-355600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Řešení: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2051720" y="4159356"/>
                <a:ext cx="23042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cs-CZ" sz="2000" i="0">
                            <a:latin typeface="Cambria Math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sz="2000" i="0">
                            <a:latin typeface="Cambria Math"/>
                          </a:rPr>
                          <m:t>+5 </m:t>
                        </m:r>
                      </m:e>
                    </m:rad>
                    <m:r>
                      <m:rPr>
                        <m:nor/>
                      </m:rPr>
                      <a:rPr lang="cs-CZ" sz="2000" i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16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1600" b="0" i="0" smtClean="0"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cs-CZ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cs-CZ" sz="2000" smtClean="0">
                                <a:latin typeface="Cambria Math"/>
                              </a:rPr>
                              <m:t>x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cs-CZ" sz="200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cs-CZ" sz="2000" b="0" i="0" smtClean="0">
                            <a:latin typeface="Cambria Math"/>
                          </a:rPr>
                          <m:t>−7</m:t>
                        </m:r>
                        <m:r>
                          <a:rPr lang="cs-CZ" sz="1600" b="0" i="0" smtClean="0">
                            <a:latin typeface="Cambria Math"/>
                          </a:rPr>
                          <m:t> </m:t>
                        </m:r>
                      </m:e>
                    </m:rad>
                  </m:oMath>
                </a14:m>
                <a:r>
                  <a:rPr lang="cs-CZ" sz="2400" dirty="0" smtClean="0"/>
                  <a:t> </a:t>
                </a:r>
                <a:endParaRPr lang="cs-CZ" sz="2400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4159356"/>
                <a:ext cx="2304256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bdélník 17"/>
          <p:cNvSpPr/>
          <p:nvPr/>
        </p:nvSpPr>
        <p:spPr>
          <a:xfrm>
            <a:off x="4122966" y="4221088"/>
            <a:ext cx="417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>
                <a:sym typeface="Symbol"/>
              </a:rPr>
              <a:t></a:t>
            </a:r>
            <a:r>
              <a:rPr lang="cs-CZ" sz="2400" baseline="30000" dirty="0" smtClean="0">
                <a:sym typeface="Symbol"/>
              </a:rPr>
              <a:t>2</a:t>
            </a:r>
            <a:endParaRPr lang="cs-CZ" sz="24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2216067" y="4591404"/>
                <a:ext cx="2122647" cy="4554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000" dirty="0" smtClean="0"/>
                  <a:t>x +5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cs-CZ" sz="2000"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m:rPr>
                            <m:nor/>
                          </m:rPr>
                          <a:rPr lang="cs-CZ" sz="200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000" b="0" i="0">
                        <a:latin typeface="Cambria Math"/>
                      </a:rPr>
                      <m:t>−7 </m:t>
                    </m:r>
                  </m:oMath>
                </a14:m>
                <a:endParaRPr lang="cs-CZ" sz="2000" dirty="0"/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067" y="4591404"/>
                <a:ext cx="2122647" cy="455446"/>
              </a:xfrm>
              <a:prstGeom prst="rect">
                <a:avLst/>
              </a:prstGeom>
              <a:blipFill rotWithShape="1">
                <a:blip r:embed="rId4"/>
                <a:stretch>
                  <a:fillRect l="-3161" b="-22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1691680" y="5038125"/>
                <a:ext cx="2395985" cy="4567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0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cs-CZ" sz="2000" b="1" i="0">
                            <a:solidFill>
                              <a:srgbClr val="0000FF"/>
                            </a:solidFill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m:rPr>
                            <m:nor/>
                          </m:rPr>
                          <a:rPr lang="cs-CZ" sz="2000" b="1" i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cs-CZ" sz="2000" b="1" i="0">
                        <a:solidFill>
                          <a:srgbClr val="0000FF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cs-CZ" sz="2000" b="1" dirty="0" smtClean="0">
                    <a:solidFill>
                      <a:srgbClr val="0000FF"/>
                    </a:solidFill>
                  </a:rPr>
                  <a:t>  x - 12 =  0 </a:t>
                </a:r>
                <a:endParaRPr lang="cs-CZ" sz="20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5038125"/>
                <a:ext cx="2395985" cy="456792"/>
              </a:xfrm>
              <a:prstGeom prst="rect">
                <a:avLst/>
              </a:prstGeom>
              <a:blipFill rotWithShape="1">
                <a:blip r:embed="rId5"/>
                <a:stretch>
                  <a:fillRect b="-24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107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2" grpId="0" animBg="1"/>
      <p:bldP spid="13" grpId="0" animBg="1"/>
      <p:bldP spid="14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1557779" y="3550792"/>
                <a:ext cx="4849917" cy="17504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cs-CZ" sz="2000" dirty="0" smtClean="0"/>
                  <a:t>D= (-1)</a:t>
                </a:r>
                <a:r>
                  <a:rPr lang="cs-CZ" sz="2000" baseline="30000" dirty="0" smtClean="0"/>
                  <a:t>2</a:t>
                </a:r>
                <a:r>
                  <a:rPr lang="cs-CZ" sz="2000" dirty="0" smtClean="0"/>
                  <a:t> </a:t>
                </a:r>
                <a:r>
                  <a:rPr lang="cs-CZ" sz="2000" dirty="0"/>
                  <a:t>-4.1</a:t>
                </a:r>
                <a:r>
                  <a:rPr lang="cs-CZ" sz="2000" dirty="0" smtClean="0"/>
                  <a:t>.(-12)= 49</a:t>
                </a:r>
                <a:endParaRPr lang="cs-CZ" sz="2000" dirty="0"/>
              </a:p>
              <a:p>
                <a:pPr>
                  <a:lnSpc>
                    <a:spcPct val="150000"/>
                  </a:lnSpc>
                </a:pPr>
                <a:r>
                  <a:rPr lang="cs-CZ" sz="20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000" b="1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000" b="1" baseline="-25000">
                        <a:latin typeface="Cambria Math"/>
                      </a:rPr>
                      <m:t>1,2</m:t>
                    </m:r>
                    <m:r>
                      <m:rPr>
                        <m:nor/>
                      </m:rPr>
                      <a:rPr lang="cs-CZ" sz="2000" b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0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cs-CZ" sz="200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000" b="0" i="1" smtClean="0">
                                <a:latin typeface="Cambria Math"/>
                              </a:rPr>
                              <m:t>49</m:t>
                            </m:r>
                          </m:e>
                        </m:rad>
                      </m:num>
                      <m:den>
                        <m:r>
                          <m:rPr>
                            <m:nor/>
                          </m:rPr>
                          <a:rPr lang="cs-CZ" sz="200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cs-CZ" sz="2000">
                            <a:latin typeface="Cambria Math"/>
                          </a:rPr>
                          <m:t>±</m:t>
                        </m:r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00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cs-CZ" sz="2000" dirty="0"/>
              </a:p>
              <a:p>
                <a:pPr>
                  <a:lnSpc>
                    <a:spcPct val="150000"/>
                  </a:lnSpc>
                </a:pPr>
                <a:r>
                  <a:rPr lang="cs-CZ" sz="2000" dirty="0" smtClean="0"/>
                  <a:t>	</a:t>
                </a:r>
                <a:r>
                  <a:rPr lang="cs-CZ" sz="20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000" b="1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000" b="1" baseline="-25000">
                        <a:latin typeface="Cambria Math"/>
                      </a:rPr>
                      <m:t>1</m:t>
                    </m:r>
                  </m:oMath>
                </a14:m>
                <a:r>
                  <a:rPr lang="cs-CZ" sz="2000" dirty="0" smtClean="0">
                    <a:sym typeface="Symbol"/>
                  </a:rPr>
                  <a:t> =</a:t>
                </a:r>
                <a:r>
                  <a:rPr lang="cs-CZ" sz="2000" dirty="0" smtClean="0"/>
                  <a:t> -3    </a:t>
                </a:r>
                <a:r>
                  <a:rPr lang="cs-CZ" sz="20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000" b="1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000" b="1" baseline="-25000">
                        <a:latin typeface="Cambria Math"/>
                      </a:rPr>
                      <m:t>2</m:t>
                    </m:r>
                  </m:oMath>
                </a14:m>
                <a:r>
                  <a:rPr lang="cs-CZ" sz="2000" dirty="0">
                    <a:sym typeface="Symbol"/>
                  </a:rPr>
                  <a:t> </a:t>
                </a:r>
                <a:r>
                  <a:rPr lang="cs-CZ" sz="2000" dirty="0" smtClean="0">
                    <a:sym typeface="Symbol"/>
                  </a:rPr>
                  <a:t>=</a:t>
                </a:r>
                <a:r>
                  <a:rPr lang="cs-CZ" sz="2000" dirty="0" smtClean="0"/>
                  <a:t> </a:t>
                </a:r>
                <a:r>
                  <a:rPr lang="cs-CZ" sz="2000" dirty="0"/>
                  <a:t>4</a:t>
                </a:r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7779" y="3550792"/>
                <a:ext cx="4849917" cy="1750416"/>
              </a:xfrm>
              <a:prstGeom prst="rect">
                <a:avLst/>
              </a:prstGeom>
              <a:blipFill rotWithShape="1">
                <a:blip r:embed="rId2"/>
                <a:stretch>
                  <a:fillRect l="-1384" b="-208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Příklad </a:t>
            </a:r>
            <a:r>
              <a:rPr lang="cs-CZ" dirty="0" smtClean="0">
                <a:solidFill>
                  <a:schemeClr val="bg1"/>
                </a:solidFill>
              </a:rPr>
              <a:t>2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024414" y="3244334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Příklad 1</a:t>
            </a:r>
            <a:endParaRPr lang="cs-CZ" dirty="0"/>
          </a:p>
        </p:txBody>
      </p:sp>
      <p:sp>
        <p:nvSpPr>
          <p:cNvPr id="5" name="内容占位符 2"/>
          <p:cNvSpPr txBox="1">
            <a:spLocks noGrp="1"/>
          </p:cNvSpPr>
          <p:nvPr>
            <p:ph idx="1"/>
          </p:nvPr>
        </p:nvSpPr>
        <p:spPr>
          <a:xfrm>
            <a:off x="457200" y="2060848"/>
            <a:ext cx="8229600" cy="2592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0" indent="0">
              <a:buNone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Řešte rovnici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4374106" y="1979807"/>
                <a:ext cx="4302350" cy="585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8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800" b="1" i="1" smtClean="0">
                            <a:latin typeface="Cambria Math"/>
                          </a:rPr>
                          <m:t>𝒙</m:t>
                        </m:r>
                        <m:r>
                          <a:rPr lang="cs-CZ" sz="2800" b="1" i="1" smtClean="0">
                            <a:latin typeface="Cambria Math"/>
                          </a:rPr>
                          <m:t>+</m:t>
                        </m:r>
                        <m:r>
                          <a:rPr lang="cs-CZ" sz="2800" b="1" i="1" smtClean="0">
                            <a:latin typeface="Cambria Math"/>
                          </a:rPr>
                          <m:t>𝟓</m:t>
                        </m:r>
                        <m:r>
                          <a:rPr lang="cs-CZ" sz="2800" b="1" i="1" smtClean="0">
                            <a:latin typeface="Cambria Math"/>
                          </a:rPr>
                          <m:t> </m:t>
                        </m:r>
                      </m:e>
                    </m:rad>
                  </m:oMath>
                </a14:m>
                <a:r>
                  <a:rPr lang="cs-CZ" sz="2800" b="1" dirty="0" smtClean="0"/>
                  <a:t>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800" b="1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sz="28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b="1" i="1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cs-CZ" sz="28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sz="2800" b="1" i="1" smtClean="0">
                            <a:latin typeface="Cambria Math"/>
                          </a:rPr>
                          <m:t>−</m:t>
                        </m:r>
                        <m:r>
                          <a:rPr lang="cs-CZ" sz="2800" b="1" i="1" smtClean="0">
                            <a:latin typeface="Cambria Math"/>
                          </a:rPr>
                          <m:t>𝟕</m:t>
                        </m:r>
                        <m:r>
                          <a:rPr lang="cs-CZ" sz="2800" b="1" i="1">
                            <a:latin typeface="Cambria Math"/>
                          </a:rPr>
                          <m:t> </m:t>
                        </m:r>
                      </m:e>
                    </m:rad>
                  </m:oMath>
                </a14:m>
                <a:r>
                  <a:rPr lang="cs-CZ" sz="2800" b="1" dirty="0" smtClean="0"/>
                  <a:t> = 0</a:t>
                </a:r>
                <a:endParaRPr lang="cs-CZ" sz="2800" b="1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106" y="1979807"/>
                <a:ext cx="4302350" cy="585097"/>
              </a:xfrm>
              <a:prstGeom prst="rect">
                <a:avLst/>
              </a:prstGeom>
              <a:blipFill rotWithShape="1">
                <a:blip r:embed="rId3"/>
                <a:stretch>
                  <a:fillRect b="-281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délník 7"/>
          <p:cNvSpPr/>
          <p:nvPr/>
        </p:nvSpPr>
        <p:spPr>
          <a:xfrm>
            <a:off x="5987038" y="3713257"/>
            <a:ext cx="1561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Vypočteme D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978525" y="4433337"/>
            <a:ext cx="183383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Výpočet kořenů</a:t>
            </a:r>
            <a:endParaRPr lang="cs-CZ" dirty="0"/>
          </a:p>
        </p:txBody>
      </p:sp>
      <p:sp>
        <p:nvSpPr>
          <p:cNvPr id="12" name="Šipka doleva 11"/>
          <p:cNvSpPr/>
          <p:nvPr/>
        </p:nvSpPr>
        <p:spPr>
          <a:xfrm>
            <a:off x="5348856" y="3785265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eva 12"/>
          <p:cNvSpPr/>
          <p:nvPr/>
        </p:nvSpPr>
        <p:spPr>
          <a:xfrm>
            <a:off x="5402461" y="4577353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539552" y="3419708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5600" lvl="0" indent="-355600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Řešení: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/>
              <p:cNvSpPr/>
              <p:nvPr/>
            </p:nvSpPr>
            <p:spPr>
              <a:xfrm>
                <a:off x="2324019" y="2972208"/>
                <a:ext cx="5787703" cy="4567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0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cs-CZ" sz="2000" b="1" i="0">
                            <a:solidFill>
                              <a:srgbClr val="0000FF"/>
                            </a:solidFill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m:rPr>
                            <m:nor/>
                          </m:rPr>
                          <a:rPr lang="cs-CZ" sz="2000" b="1" i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cs-CZ" sz="2000" b="1" i="0">
                        <a:solidFill>
                          <a:srgbClr val="0000FF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cs-CZ" sz="2000" b="1" dirty="0" smtClean="0">
                    <a:solidFill>
                      <a:srgbClr val="0000FF"/>
                    </a:solidFill>
                  </a:rPr>
                  <a:t>  x - 12 =  0     </a:t>
                </a:r>
                <a:r>
                  <a:rPr lang="cs-CZ" sz="2000" dirty="0">
                    <a:solidFill>
                      <a:srgbClr val="0000FF"/>
                    </a:solidFill>
                    <a:sym typeface="Symbol"/>
                  </a:rPr>
                  <a:t>x 5;</a:t>
                </a:r>
                <a:r>
                  <a:rPr lang="cs-CZ" sz="2000" dirty="0" smtClean="0">
                    <a:solidFill>
                      <a:srgbClr val="0000FF"/>
                    </a:solidFill>
                    <a:sym typeface="Symbol"/>
                  </a:rPr>
                  <a:t>)</a:t>
                </a:r>
                <a:endParaRPr lang="cs-CZ" sz="20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9" name="Obdélní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019" y="2972208"/>
                <a:ext cx="5787703" cy="456792"/>
              </a:xfrm>
              <a:prstGeom prst="rect">
                <a:avLst/>
              </a:prstGeom>
              <a:blipFill rotWithShape="1">
                <a:blip r:embed="rId4"/>
                <a:stretch>
                  <a:fillRect b="-24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519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9" grpId="0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Příklad </a:t>
            </a:r>
            <a:r>
              <a:rPr lang="cs-CZ" dirty="0" smtClean="0">
                <a:solidFill>
                  <a:schemeClr val="bg1"/>
                </a:solidFill>
              </a:rPr>
              <a:t>2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024414" y="3244334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Příklad 1</a:t>
            </a:r>
            <a:endParaRPr lang="cs-CZ" dirty="0"/>
          </a:p>
        </p:txBody>
      </p:sp>
      <p:sp>
        <p:nvSpPr>
          <p:cNvPr id="5" name="内容占位符 2"/>
          <p:cNvSpPr txBox="1">
            <a:spLocks noGrp="1"/>
          </p:cNvSpPr>
          <p:nvPr>
            <p:ph idx="1"/>
          </p:nvPr>
        </p:nvSpPr>
        <p:spPr>
          <a:xfrm>
            <a:off x="457200" y="1988840"/>
            <a:ext cx="8229600" cy="2592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0" indent="0">
              <a:buNone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Řešte rovnici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4374106" y="1929151"/>
                <a:ext cx="4302350" cy="585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8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800" b="1" i="1" smtClean="0">
                            <a:latin typeface="Cambria Math"/>
                          </a:rPr>
                          <m:t>𝒙</m:t>
                        </m:r>
                        <m:r>
                          <a:rPr lang="cs-CZ" sz="2800" b="1" i="1" smtClean="0">
                            <a:latin typeface="Cambria Math"/>
                          </a:rPr>
                          <m:t>+</m:t>
                        </m:r>
                        <m:r>
                          <a:rPr lang="cs-CZ" sz="2800" b="1" i="1" smtClean="0">
                            <a:latin typeface="Cambria Math"/>
                          </a:rPr>
                          <m:t>𝟓</m:t>
                        </m:r>
                        <m:r>
                          <a:rPr lang="cs-CZ" sz="2800" b="1" i="1" smtClean="0">
                            <a:latin typeface="Cambria Math"/>
                          </a:rPr>
                          <m:t> </m:t>
                        </m:r>
                      </m:e>
                    </m:rad>
                  </m:oMath>
                </a14:m>
                <a:r>
                  <a:rPr lang="cs-CZ" sz="2800" b="1" dirty="0" smtClean="0"/>
                  <a:t>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800" b="1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sz="28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b="1" i="1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cs-CZ" sz="28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sz="2800" b="1" i="1" smtClean="0">
                            <a:latin typeface="Cambria Math"/>
                          </a:rPr>
                          <m:t>−</m:t>
                        </m:r>
                        <m:r>
                          <a:rPr lang="cs-CZ" sz="2800" b="1" i="1" smtClean="0">
                            <a:latin typeface="Cambria Math"/>
                          </a:rPr>
                          <m:t>𝟕</m:t>
                        </m:r>
                        <m:r>
                          <a:rPr lang="cs-CZ" sz="2800" b="1" i="1">
                            <a:latin typeface="Cambria Math"/>
                          </a:rPr>
                          <m:t> </m:t>
                        </m:r>
                      </m:e>
                    </m:rad>
                  </m:oMath>
                </a14:m>
                <a:r>
                  <a:rPr lang="cs-CZ" sz="2800" b="1" dirty="0" smtClean="0"/>
                  <a:t> = 0</a:t>
                </a:r>
                <a:endParaRPr lang="cs-CZ" sz="2800" b="1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106" y="1929151"/>
                <a:ext cx="4302350" cy="585097"/>
              </a:xfrm>
              <a:prstGeom prst="rect">
                <a:avLst/>
              </a:prstGeom>
              <a:blipFill rotWithShape="1">
                <a:blip r:embed="rId2"/>
                <a:stretch>
                  <a:fillRect b="-281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délník 10"/>
          <p:cNvSpPr/>
          <p:nvPr/>
        </p:nvSpPr>
        <p:spPr>
          <a:xfrm>
            <a:off x="5436770" y="3203684"/>
            <a:ext cx="2274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Provedeme zkoušku</a:t>
            </a:r>
            <a:endParaRPr lang="cs-CZ" dirty="0"/>
          </a:p>
        </p:txBody>
      </p:sp>
      <p:sp>
        <p:nvSpPr>
          <p:cNvPr id="15" name="Šipka doleva 14"/>
          <p:cNvSpPr/>
          <p:nvPr/>
        </p:nvSpPr>
        <p:spPr>
          <a:xfrm>
            <a:off x="4355976" y="3258692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539552" y="2771636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5600" lvl="0" indent="-355600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Řešení:</a:t>
            </a:r>
          </a:p>
        </p:txBody>
      </p:sp>
      <p:sp>
        <p:nvSpPr>
          <p:cNvPr id="23" name="内容占位符 2"/>
          <p:cNvSpPr txBox="1">
            <a:spLocks/>
          </p:cNvSpPr>
          <p:nvPr/>
        </p:nvSpPr>
        <p:spPr>
          <a:xfrm>
            <a:off x="1475656" y="3284984"/>
            <a:ext cx="1512168" cy="3158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Zkouška: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2123728" y="3789040"/>
                <a:ext cx="5472608" cy="430118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r>
                  <a:rPr lang="cs-CZ" sz="2000" dirty="0" smtClean="0"/>
                  <a:t>L(-3)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sz="20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−3+5</m:t>
                        </m:r>
                      </m:e>
                    </m:rad>
                    <m:r>
                      <a:rPr lang="cs-CZ" sz="2000" b="0" i="1" smtClean="0">
                        <a:latin typeface="Cambria Math"/>
                        <a:ea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cs-CZ" sz="2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sz="2000" b="0" i="1" smtClean="0">
                            <a:latin typeface="Cambria Math"/>
                            <a:ea typeface="Cambria Math" panose="02040503050406030204" pitchFamily="18" charset="0"/>
                          </a:rPr>
                          <m:t>9−7</m:t>
                        </m:r>
                      </m:e>
                    </m:rad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2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sz="2000" b="0" i="1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cs-CZ" sz="2000" b="0" i="1" smtClean="0">
                        <a:latin typeface="Cambria Math"/>
                        <a:ea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cs-CZ" sz="2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sz="2000" b="0" i="1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cs-CZ" sz="2000" b="0" i="1" smtClean="0">
                        <a:latin typeface="Cambria Math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cs-CZ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789040"/>
                <a:ext cx="5472608" cy="430118"/>
              </a:xfrm>
              <a:prstGeom prst="rect">
                <a:avLst/>
              </a:prstGeom>
              <a:blipFill rotWithShape="1">
                <a:blip r:embed="rId3"/>
                <a:stretch>
                  <a:fillRect l="-1114" b="-25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ovéPole 24"/>
          <p:cNvSpPr txBox="1"/>
          <p:nvPr/>
        </p:nvSpPr>
        <p:spPr>
          <a:xfrm>
            <a:off x="2123728" y="5333146"/>
            <a:ext cx="3119730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cs-CZ" sz="2000" dirty="0" smtClean="0"/>
              <a:t>P(4) </a:t>
            </a:r>
            <a:r>
              <a:rPr lang="cs-CZ" dirty="0" smtClean="0"/>
              <a:t>= 0                      L=P</a:t>
            </a:r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/>
              <p:cNvSpPr/>
              <p:nvPr/>
            </p:nvSpPr>
            <p:spPr>
              <a:xfrm>
                <a:off x="5746155" y="5517232"/>
                <a:ext cx="18822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0" u="dbl" kern="0" smtClean="0">
                          <a:latin typeface="Cambria Math"/>
                        </a:rPr>
                        <m:t>𝐊</m:t>
                      </m:r>
                      <m:r>
                        <a:rPr lang="cs-CZ" sz="2400" b="1" i="0" u="dbl" kern="0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cs-CZ" sz="2400" b="1" i="1" u="dbl" kern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1" i="1" u="dbl" kern="0" smtClean="0">
                              <a:latin typeface="Cambria Math"/>
                            </a:rPr>
                            <m:t>−</m:t>
                          </m:r>
                          <m:r>
                            <a:rPr lang="cs-CZ" sz="2400" b="1" i="1" u="dbl" kern="0" smtClean="0">
                              <a:latin typeface="Cambria Math"/>
                            </a:rPr>
                            <m:t>𝟑</m:t>
                          </m:r>
                        </m:e>
                      </m:d>
                      <m:r>
                        <a:rPr lang="cs-CZ" sz="2400" b="1" i="0" u="dbl" kern="0" smtClean="0">
                          <a:latin typeface="Cambria Math"/>
                          <a:sym typeface="Symbol"/>
                        </a:rPr>
                        <m:t>;</m:t>
                      </m:r>
                      <m:r>
                        <a:rPr lang="cs-CZ" sz="2400" b="1" i="0" u="dbl" kern="0" smtClean="0">
                          <a:latin typeface="Cambria Math"/>
                          <a:sym typeface="Symbol"/>
                        </a:rPr>
                        <m:t>𝟒</m:t>
                      </m:r>
                      <m:r>
                        <a:rPr lang="cs-CZ" sz="2400" b="1" i="0" u="dbl" kern="0" smtClean="0">
                          <a:latin typeface="Cambria Math"/>
                          <a:sym typeface="Symbol"/>
                        </a:rPr>
                        <m:t></m:t>
                      </m:r>
                    </m:oMath>
                  </m:oMathPara>
                </a14:m>
                <a:endParaRPr lang="cs-CZ" sz="2400" u="dbl" dirty="0"/>
              </a:p>
            </p:txBody>
          </p:sp>
        </mc:Choice>
        <mc:Fallback xmlns="">
          <p:sp>
            <p:nvSpPr>
              <p:cNvPr id="26" name="Obdélní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6155" y="5517232"/>
                <a:ext cx="1882247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649" t="-127632" b="-19736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2123728" y="4797152"/>
                <a:ext cx="4283968" cy="429669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r>
                  <a:rPr lang="cs-CZ" sz="2000" dirty="0" smtClean="0"/>
                  <a:t>L(4)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sz="2000" b="0" i="1" smtClean="0">
                            <a:latin typeface="Cambria Math"/>
                            <a:ea typeface="Cambria Math" panose="02040503050406030204" pitchFamily="18" charset="0"/>
                          </a:rPr>
                          <m:t>4+5</m:t>
                        </m:r>
                      </m:e>
                    </m:rad>
                    <m:r>
                      <a:rPr lang="cs-CZ" sz="2000" b="0" i="1" smtClean="0">
                        <a:latin typeface="Cambria Math"/>
                        <a:ea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cs-CZ" sz="2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sz="2000" b="0" i="1" smtClean="0">
                            <a:latin typeface="Cambria Math"/>
                            <a:ea typeface="Cambria Math" panose="02040503050406030204" pitchFamily="18" charset="0"/>
                          </a:rPr>
                          <m:t>16−7</m:t>
                        </m:r>
                      </m:e>
                    </m:rad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sz="2000" b="0" i="1" smtClean="0">
                        <a:latin typeface="Cambria Math"/>
                        <a:ea typeface="Cambria Math" panose="02040503050406030204" pitchFamily="18" charset="0"/>
                      </a:rPr>
                      <m:t>3−3=0</m:t>
                    </m:r>
                  </m:oMath>
                </a14:m>
                <a:endParaRPr lang="cs-CZ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797152"/>
                <a:ext cx="4283968" cy="429669"/>
              </a:xfrm>
              <a:prstGeom prst="rect">
                <a:avLst/>
              </a:prstGeom>
              <a:blipFill rotWithShape="1">
                <a:blip r:embed="rId5"/>
                <a:stretch>
                  <a:fillRect l="-1422" b="-25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ovéPole 27"/>
          <p:cNvSpPr txBox="1"/>
          <p:nvPr/>
        </p:nvSpPr>
        <p:spPr>
          <a:xfrm>
            <a:off x="2123728" y="4293096"/>
            <a:ext cx="3119730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cs-CZ" sz="2000" dirty="0" smtClean="0"/>
              <a:t>P(-3) </a:t>
            </a:r>
            <a:r>
              <a:rPr lang="cs-CZ" dirty="0" smtClean="0"/>
              <a:t>= 0                     L=P</a:t>
            </a:r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/>
              <p:cNvSpPr/>
              <p:nvPr/>
            </p:nvSpPr>
            <p:spPr>
              <a:xfrm>
                <a:off x="2195736" y="2540160"/>
                <a:ext cx="5787703" cy="4567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0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cs-CZ" sz="2000" b="1" i="0">
                            <a:solidFill>
                              <a:srgbClr val="0000FF"/>
                            </a:solidFill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m:rPr>
                            <m:nor/>
                          </m:rPr>
                          <a:rPr lang="cs-CZ" sz="2000" b="1" i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cs-CZ" sz="2000" b="1" i="0">
                        <a:solidFill>
                          <a:srgbClr val="0000FF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cs-CZ" sz="2000" b="1" dirty="0" smtClean="0">
                    <a:solidFill>
                      <a:srgbClr val="0000FF"/>
                    </a:solidFill>
                  </a:rPr>
                  <a:t>  x - 12 =  0     </a:t>
                </a:r>
                <a:r>
                  <a:rPr lang="cs-CZ" sz="2000" dirty="0">
                    <a:solidFill>
                      <a:srgbClr val="0000FF"/>
                    </a:solidFill>
                    <a:sym typeface="Symbol"/>
                  </a:rPr>
                  <a:t>x 5;</a:t>
                </a:r>
                <a:r>
                  <a:rPr lang="cs-CZ" sz="2000" dirty="0" smtClean="0">
                    <a:solidFill>
                      <a:srgbClr val="0000FF"/>
                    </a:solidFill>
                    <a:sym typeface="Symbol"/>
                  </a:rPr>
                  <a:t>) </a:t>
                </a:r>
                <a14:m>
                  <m:oMath xmlns:m="http://schemas.openxmlformats.org/officeDocument/2006/math">
                    <m:r>
                      <a:rPr lang="cs-CZ" sz="2000" b="0" i="0" smtClean="0">
                        <a:latin typeface="Cambria Math"/>
                      </a:rPr>
                      <m:t>      </m:t>
                    </m:r>
                    <m:r>
                      <m:rPr>
                        <m:nor/>
                      </m:rPr>
                      <a:rPr lang="cs-CZ" sz="2000" b="1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000" b="1" baseline="-25000">
                        <a:latin typeface="Cambria Math"/>
                      </a:rPr>
                      <m:t>1</m:t>
                    </m:r>
                  </m:oMath>
                </a14:m>
                <a:r>
                  <a:rPr lang="cs-CZ" sz="2000" dirty="0">
                    <a:sym typeface="Symbol"/>
                  </a:rPr>
                  <a:t> =</a:t>
                </a:r>
                <a:r>
                  <a:rPr lang="cs-CZ" sz="2000" dirty="0"/>
                  <a:t> -3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000" b="1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000" b="1" baseline="-25000">
                        <a:latin typeface="Cambria Math"/>
                      </a:rPr>
                      <m:t>2</m:t>
                    </m:r>
                  </m:oMath>
                </a14:m>
                <a:r>
                  <a:rPr lang="cs-CZ" sz="2000" dirty="0">
                    <a:sym typeface="Symbol"/>
                  </a:rPr>
                  <a:t> =</a:t>
                </a:r>
                <a:r>
                  <a:rPr lang="cs-CZ" sz="2000" dirty="0"/>
                  <a:t> 4</a:t>
                </a:r>
                <a:endParaRPr lang="cs-CZ" sz="20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9" name="Obdélní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2540160"/>
                <a:ext cx="5787703" cy="456792"/>
              </a:xfrm>
              <a:prstGeom prst="rect">
                <a:avLst/>
              </a:prstGeom>
              <a:blipFill rotWithShape="1">
                <a:blip r:embed="rId6"/>
                <a:stretch>
                  <a:fillRect b="-24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757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1" grpId="0"/>
      <p:bldP spid="15" grpId="0" animBg="1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Příklad </a:t>
            </a:r>
            <a:r>
              <a:rPr lang="cs-CZ" dirty="0" smtClean="0">
                <a:solidFill>
                  <a:schemeClr val="bg1"/>
                </a:solidFill>
              </a:rPr>
              <a:t>3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024414" y="3244334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Příklad 1</a:t>
            </a:r>
            <a:endParaRPr lang="cs-CZ" dirty="0"/>
          </a:p>
        </p:txBody>
      </p:sp>
      <p:sp>
        <p:nvSpPr>
          <p:cNvPr id="5" name="内容占位符 2"/>
          <p:cNvSpPr txBox="1">
            <a:spLocks noGrp="1"/>
          </p:cNvSpPr>
          <p:nvPr>
            <p:ph idx="1"/>
          </p:nvPr>
        </p:nvSpPr>
        <p:spPr>
          <a:xfrm>
            <a:off x="457200" y="1922917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0" indent="0">
              <a:buNone/>
            </a:pP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Řešte rovnici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940914" y="1857144"/>
                <a:ext cx="4302350" cy="585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8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800" b="1" i="0" smtClean="0">
                            <a:latin typeface="Cambria Math"/>
                          </a:rPr>
                          <m:t>𝟐</m:t>
                        </m:r>
                        <m:r>
                          <a:rPr lang="cs-CZ" sz="2800" b="1" i="0" smtClean="0">
                            <a:latin typeface="Cambria Math"/>
                          </a:rPr>
                          <m:t>−</m:t>
                        </m:r>
                        <m:r>
                          <a:rPr lang="cs-CZ" sz="2800" b="1" i="0" smtClean="0">
                            <a:latin typeface="Cambria Math"/>
                          </a:rPr>
                          <m:t>𝟑𝐱</m:t>
                        </m:r>
                      </m:e>
                    </m:rad>
                  </m:oMath>
                </a14:m>
                <a:r>
                  <a:rPr lang="cs-CZ" sz="2800" b="1" dirty="0" smtClean="0"/>
                  <a:t> + 2 = x</a:t>
                </a:r>
                <a:endParaRPr lang="cs-CZ" sz="2800" b="1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914" y="1857144"/>
                <a:ext cx="4302350" cy="585097"/>
              </a:xfrm>
              <a:prstGeom prst="rect">
                <a:avLst/>
              </a:prstGeom>
              <a:blipFill rotWithShape="1">
                <a:blip r:embed="rId2"/>
                <a:stretch>
                  <a:fillRect t="-4167" b="-239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délník 7"/>
          <p:cNvSpPr/>
          <p:nvPr/>
        </p:nvSpPr>
        <p:spPr>
          <a:xfrm>
            <a:off x="5444609" y="2780928"/>
            <a:ext cx="3159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Určíme podmínky řešitelnosti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436096" y="3799316"/>
            <a:ext cx="2449388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Umocníme na druhou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5563994" y="4643844"/>
            <a:ext cx="3198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Řešíme kvadratickou rovnice</a:t>
            </a:r>
            <a:endParaRPr lang="cs-CZ" dirty="0"/>
          </a:p>
        </p:txBody>
      </p:sp>
      <p:sp>
        <p:nvSpPr>
          <p:cNvPr id="12" name="Šipka doleva 11"/>
          <p:cNvSpPr/>
          <p:nvPr/>
        </p:nvSpPr>
        <p:spPr>
          <a:xfrm>
            <a:off x="4932040" y="2852936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eva 12"/>
          <p:cNvSpPr/>
          <p:nvPr/>
        </p:nvSpPr>
        <p:spPr>
          <a:xfrm>
            <a:off x="4914778" y="3871324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leva 13"/>
          <p:cNvSpPr/>
          <p:nvPr/>
        </p:nvSpPr>
        <p:spPr>
          <a:xfrm>
            <a:off x="4914778" y="4698852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1763688" y="2708920"/>
                <a:ext cx="1306768" cy="9396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000" dirty="0" smtClean="0">
                    <a:sym typeface="Symbol"/>
                  </a:rPr>
                  <a:t>2 - 3</a:t>
                </a:r>
                <a:r>
                  <a:rPr lang="cs-CZ" sz="2200" dirty="0" smtClean="0"/>
                  <a:t>x</a:t>
                </a:r>
                <a:r>
                  <a:rPr lang="cs-CZ" sz="2200" i="1" dirty="0" smtClean="0"/>
                  <a:t> </a:t>
                </a:r>
                <a:r>
                  <a:rPr lang="cs-CZ" sz="2200" dirty="0" smtClean="0">
                    <a:sym typeface="Symbol"/>
                  </a:rPr>
                  <a:t></a:t>
                </a:r>
                <a:r>
                  <a:rPr lang="cs-CZ" sz="2200" dirty="0" smtClean="0"/>
                  <a:t> 0</a:t>
                </a:r>
              </a:p>
              <a:p>
                <a:r>
                  <a:rPr lang="cs-CZ" sz="2200" dirty="0"/>
                  <a:t> </a:t>
                </a:r>
                <a:r>
                  <a:rPr lang="cs-CZ" sz="2200" dirty="0" smtClean="0"/>
                  <a:t>   x </a:t>
                </a:r>
                <a:r>
                  <a:rPr lang="cs-CZ" sz="2200" dirty="0" smtClean="0">
                    <a:sym typeface="Symbol"/>
                  </a:rPr>
                  <a:t>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cs-CZ" sz="2200" b="0" i="0" smtClean="0">
                            <a:latin typeface="Cambria Math"/>
                            <a:sym typeface="Symbol"/>
                          </a:rPr>
                          <m:t>2</m:t>
                        </m:r>
                      </m:num>
                      <m:den>
                        <m:r>
                          <a:rPr lang="cs-CZ" sz="2200" b="0" i="0" smtClean="0">
                            <a:latin typeface="Cambria Math"/>
                            <a:sym typeface="Symbol"/>
                          </a:rPr>
                          <m:t>3</m:t>
                        </m:r>
                      </m:den>
                    </m:f>
                  </m:oMath>
                </a14:m>
                <a:endParaRPr lang="cs-CZ" sz="2200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2708920"/>
                <a:ext cx="1306768" cy="939616"/>
              </a:xfrm>
              <a:prstGeom prst="rect">
                <a:avLst/>
              </a:prstGeom>
              <a:blipFill rotWithShape="1">
                <a:blip r:embed="rId3"/>
                <a:stretch>
                  <a:fillRect l="-4651" t="-3871" r="-5581" b="-6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bdélník 16"/>
          <p:cNvSpPr/>
          <p:nvPr/>
        </p:nvSpPr>
        <p:spPr>
          <a:xfrm>
            <a:off x="539552" y="2708920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5600" lvl="0" indent="-355600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Řešení: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1856027" y="3727308"/>
                <a:ext cx="2304256" cy="429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0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2−3</m:t>
                        </m:r>
                        <m:r>
                          <m:rPr>
                            <m:sty m:val="p"/>
                          </m:rPr>
                          <a:rPr lang="cs-CZ" sz="2000" b="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a:rPr lang="cs-CZ" sz="2000" b="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cs-CZ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x - 2</a:t>
                </a:r>
                <a:endParaRPr lang="cs-CZ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027" y="3727308"/>
                <a:ext cx="2304256" cy="429092"/>
              </a:xfrm>
              <a:prstGeom prst="rect">
                <a:avLst/>
              </a:prstGeom>
              <a:blipFill rotWithShape="1">
                <a:blip r:embed="rId4"/>
                <a:stretch>
                  <a:fillRect t="-1408" b="-225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bdélník 17"/>
          <p:cNvSpPr/>
          <p:nvPr/>
        </p:nvSpPr>
        <p:spPr>
          <a:xfrm>
            <a:off x="4194974" y="3748970"/>
            <a:ext cx="3770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>
                <a:sym typeface="Symbol"/>
              </a:rPr>
              <a:t></a:t>
            </a:r>
            <a:r>
              <a:rPr lang="cs-CZ" sz="2000" baseline="30000" dirty="0" smtClean="0">
                <a:sym typeface="Symbol"/>
              </a:rPr>
              <a:t>2</a:t>
            </a:r>
            <a:endParaRPr lang="cs-CZ" sz="20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2079097" y="4159356"/>
                <a:ext cx="2780935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cs-CZ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2 -  3x = (x - 2)</a:t>
                </a:r>
                <a:r>
                  <a:rPr lang="cs-CZ" sz="2000" baseline="30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cs-CZ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2−3</m:t>
                        </m:r>
                        <m:r>
                          <m:rPr>
                            <m:sty m:val="p"/>
                          </m:rPr>
                          <a:rPr lang="cs-CZ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a:rPr lang="cs-CZ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</m:t>
                        </m:r>
                        <m:r>
                          <m:rPr>
                            <m:sty m:val="p"/>
                          </m:rPr>
                          <a:rPr lang="cs-CZ" sz="2000" b="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cs-CZ" sz="2000" b="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−4</m:t>
                    </m:r>
                    <m:r>
                      <m:rPr>
                        <m:sty m:val="p"/>
                      </m:rPr>
                      <a:rPr lang="cs-CZ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cs-CZ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+4</m:t>
                    </m:r>
                    <m:r>
                      <a:rPr lang="cs-CZ" sz="2000" b="1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cs-CZ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9097" y="4159356"/>
                <a:ext cx="2780935" cy="1015663"/>
              </a:xfrm>
              <a:prstGeom prst="rect">
                <a:avLst/>
              </a:prstGeom>
              <a:blipFill rotWithShape="1">
                <a:blip r:embed="rId5"/>
                <a:stretch>
                  <a:fillRect l="-21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1835696" y="5254149"/>
                <a:ext cx="2395985" cy="407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000" b="1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1" i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cs-CZ" sz="2000" b="1" i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cs-CZ" sz="2000" b="1" i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cs-CZ" sz="2000" b="1" dirty="0" smtClean="0">
                    <a:solidFill>
                      <a:srgbClr val="0000FF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 + 2 =  0 </a:t>
                </a:r>
                <a:endParaRPr lang="cs-CZ" sz="2000" b="1" dirty="0">
                  <a:solidFill>
                    <a:srgbClr val="0000FF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5254149"/>
                <a:ext cx="2395985" cy="407099"/>
              </a:xfrm>
              <a:prstGeom prst="rect">
                <a:avLst/>
              </a:prstGeom>
              <a:blipFill rotWithShape="1">
                <a:blip r:embed="rId6"/>
                <a:stretch>
                  <a:fillRect t="-5970" b="-253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3779912" y="3140968"/>
                <a:ext cx="1101584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b="1" dirty="0">
                    <a:solidFill>
                      <a:srgbClr val="0000FF"/>
                    </a:solidFill>
                    <a:sym typeface="Symbol"/>
                  </a:rPr>
                  <a:t>x </a:t>
                </a:r>
                <a:r>
                  <a:rPr lang="cs-CZ" b="1" dirty="0" smtClean="0">
                    <a:solidFill>
                      <a:srgbClr val="0000FF"/>
                    </a:solidFill>
                    <a:sym typeface="Symbol"/>
                  </a:rPr>
                  <a:t>(;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solidFill>
                              <a:srgbClr val="0000FF"/>
                            </a:solidFill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rgbClr val="0000FF"/>
                            </a:solidFill>
                            <a:latin typeface="Cambria Math"/>
                            <a:sym typeface="Symbol"/>
                          </a:rPr>
                          <m:t>𝟐</m:t>
                        </m:r>
                      </m:num>
                      <m:den>
                        <m:r>
                          <a:rPr lang="cs-CZ" b="1" i="1">
                            <a:solidFill>
                              <a:srgbClr val="0000FF"/>
                            </a:solidFill>
                            <a:latin typeface="Cambria Math"/>
                            <a:sym typeface="Symbol"/>
                          </a:rPr>
                          <m:t>𝟑</m:t>
                        </m:r>
                      </m:den>
                    </m:f>
                  </m:oMath>
                </a14:m>
                <a:r>
                  <a:rPr lang="cs-CZ" b="1" dirty="0" smtClean="0">
                    <a:solidFill>
                      <a:srgbClr val="0000FF"/>
                    </a:solidFill>
                    <a:sym typeface="Symbol"/>
                  </a:rPr>
                  <a:t></a:t>
                </a:r>
                <a:endParaRPr lang="cs-CZ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3140968"/>
                <a:ext cx="1101584" cy="492443"/>
              </a:xfrm>
              <a:prstGeom prst="rect">
                <a:avLst/>
              </a:prstGeom>
              <a:blipFill rotWithShape="1">
                <a:blip r:embed="rId7"/>
                <a:stretch>
                  <a:fillRect l="-4420" r="-4972" b="-61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980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9" grpId="0"/>
      <p:bldP spid="10" grpId="0"/>
      <p:bldP spid="12" grpId="0" animBg="1"/>
      <p:bldP spid="13" grpId="0" animBg="1"/>
      <p:bldP spid="14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Příklad </a:t>
            </a:r>
            <a:r>
              <a:rPr lang="cs-CZ" dirty="0" smtClean="0">
                <a:solidFill>
                  <a:schemeClr val="bg1"/>
                </a:solidFill>
              </a:rPr>
              <a:t>3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024414" y="3244334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Příklad 1</a:t>
            </a:r>
            <a:endParaRPr lang="cs-CZ" dirty="0"/>
          </a:p>
        </p:txBody>
      </p:sp>
      <p:sp>
        <p:nvSpPr>
          <p:cNvPr id="5" name="内容占位符 2"/>
          <p:cNvSpPr txBox="1">
            <a:spLocks noGrp="1"/>
          </p:cNvSpPr>
          <p:nvPr>
            <p:ph idx="1"/>
          </p:nvPr>
        </p:nvSpPr>
        <p:spPr>
          <a:xfrm>
            <a:off x="457200" y="2060848"/>
            <a:ext cx="8229600" cy="2592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0" indent="0">
              <a:buNone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Řešte rovnici   </a:t>
            </a:r>
          </a:p>
        </p:txBody>
      </p:sp>
      <p:sp>
        <p:nvSpPr>
          <p:cNvPr id="8" name="Obdélník 7"/>
          <p:cNvSpPr/>
          <p:nvPr/>
        </p:nvSpPr>
        <p:spPr>
          <a:xfrm>
            <a:off x="6107276" y="3789040"/>
            <a:ext cx="1561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Vypočteme D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2312389" y="4778222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cs-CZ" sz="2400" b="1" dirty="0" smtClean="0"/>
              <a:t>D </a:t>
            </a:r>
            <a:r>
              <a:rPr lang="cs-CZ" sz="2400" b="1" dirty="0" smtClean="0">
                <a:sym typeface="Symbol"/>
              </a:rPr>
              <a:t> 0           rovnice nemá v R řešení </a:t>
            </a:r>
            <a:endParaRPr lang="cs-CZ" dirty="0"/>
          </a:p>
        </p:txBody>
      </p:sp>
      <p:sp>
        <p:nvSpPr>
          <p:cNvPr id="12" name="Šipka doleva 11"/>
          <p:cNvSpPr/>
          <p:nvPr/>
        </p:nvSpPr>
        <p:spPr>
          <a:xfrm>
            <a:off x="5348856" y="3906764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539552" y="3419708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5600" lvl="0" indent="-355600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Řešení:</a:t>
            </a:r>
          </a:p>
        </p:txBody>
      </p:sp>
      <p:sp>
        <p:nvSpPr>
          <p:cNvPr id="3" name="Obdélník 2"/>
          <p:cNvSpPr/>
          <p:nvPr/>
        </p:nvSpPr>
        <p:spPr>
          <a:xfrm>
            <a:off x="1975113" y="3694673"/>
            <a:ext cx="4572000" cy="5778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D= (-1)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 - 4.1.2 = -7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/>
              <p:cNvSpPr/>
              <p:nvPr/>
            </p:nvSpPr>
            <p:spPr>
              <a:xfrm>
                <a:off x="2320030" y="2949984"/>
                <a:ext cx="5787703" cy="5295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4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cs-CZ" sz="2400" b="1" i="0">
                            <a:solidFill>
                              <a:srgbClr val="0000FF"/>
                            </a:solidFill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m:rPr>
                            <m:nor/>
                          </m:rPr>
                          <a:rPr lang="cs-CZ" sz="2400" b="1" i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cs-CZ" sz="2400" b="1" i="0">
                        <a:solidFill>
                          <a:srgbClr val="0000FF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cs-CZ" sz="2400" b="1" dirty="0" smtClean="0">
                    <a:solidFill>
                      <a:srgbClr val="0000FF"/>
                    </a:solidFill>
                  </a:rPr>
                  <a:t>  x + 2 =  0     </a:t>
                </a:r>
                <a:endParaRPr lang="cs-CZ" sz="2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9" name="Obdélní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030" y="2949984"/>
                <a:ext cx="5787703" cy="529569"/>
              </a:xfrm>
              <a:prstGeom prst="rect">
                <a:avLst/>
              </a:prstGeom>
              <a:blipFill rotWithShape="1">
                <a:blip r:embed="rId2"/>
                <a:stretch>
                  <a:fillRect b="-264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3940914" y="1988840"/>
                <a:ext cx="4302350" cy="585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8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800" b="1" i="0" smtClean="0">
                            <a:latin typeface="Cambria Math"/>
                          </a:rPr>
                          <m:t>𝟐</m:t>
                        </m:r>
                        <m:r>
                          <a:rPr lang="cs-CZ" sz="2800" b="1" i="0" smtClean="0">
                            <a:latin typeface="Cambria Math"/>
                          </a:rPr>
                          <m:t>−</m:t>
                        </m:r>
                        <m:r>
                          <a:rPr lang="cs-CZ" sz="2800" b="1" i="0" smtClean="0">
                            <a:latin typeface="Cambria Math"/>
                          </a:rPr>
                          <m:t>𝟑𝐱</m:t>
                        </m:r>
                      </m:e>
                    </m:rad>
                  </m:oMath>
                </a14:m>
                <a:r>
                  <a:rPr lang="cs-CZ" sz="2800" b="1" dirty="0" smtClean="0"/>
                  <a:t> + 2 = x</a:t>
                </a:r>
                <a:endParaRPr lang="cs-CZ" sz="2800" b="1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914" y="1988840"/>
                <a:ext cx="4302350" cy="585097"/>
              </a:xfrm>
              <a:prstGeom prst="rect">
                <a:avLst/>
              </a:prstGeom>
              <a:blipFill rotWithShape="1">
                <a:blip r:embed="rId3"/>
                <a:stretch>
                  <a:fillRect t="-4167" b="-239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5198608" y="2964066"/>
                <a:ext cx="1200970" cy="5369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000" b="1" dirty="0">
                    <a:solidFill>
                      <a:srgbClr val="0000FF"/>
                    </a:solidFill>
                    <a:sym typeface="Symbol"/>
                  </a:rPr>
                  <a:t>x </a:t>
                </a:r>
                <a:r>
                  <a:rPr lang="cs-CZ" sz="2000" b="1" dirty="0" smtClean="0">
                    <a:solidFill>
                      <a:srgbClr val="0000FF"/>
                    </a:solidFill>
                    <a:sym typeface="Symbol"/>
                  </a:rPr>
                  <a:t>(;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 smtClean="0">
                            <a:solidFill>
                              <a:srgbClr val="0000FF"/>
                            </a:solidFill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cs-CZ" sz="2000" b="1" i="1">
                            <a:solidFill>
                              <a:srgbClr val="0000FF"/>
                            </a:solidFill>
                            <a:latin typeface="Cambria Math"/>
                            <a:sym typeface="Symbol"/>
                          </a:rPr>
                          <m:t>𝟐</m:t>
                        </m:r>
                      </m:num>
                      <m:den>
                        <m:r>
                          <a:rPr lang="cs-CZ" sz="2000" b="1" i="1">
                            <a:solidFill>
                              <a:srgbClr val="0000FF"/>
                            </a:solidFill>
                            <a:latin typeface="Cambria Math"/>
                            <a:sym typeface="Symbol"/>
                          </a:rPr>
                          <m:t>𝟑</m:t>
                        </m:r>
                      </m:den>
                    </m:f>
                  </m:oMath>
                </a14:m>
                <a:r>
                  <a:rPr lang="cs-CZ" sz="2000" b="1" dirty="0" smtClean="0">
                    <a:solidFill>
                      <a:srgbClr val="0000FF"/>
                    </a:solidFill>
                    <a:sym typeface="Symbol"/>
                  </a:rPr>
                  <a:t></a:t>
                </a:r>
                <a:endParaRPr lang="cs-CZ" sz="20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8608" y="2964066"/>
                <a:ext cx="1200970" cy="536942"/>
              </a:xfrm>
              <a:prstGeom prst="rect">
                <a:avLst/>
              </a:prstGeom>
              <a:blipFill rotWithShape="1">
                <a:blip r:embed="rId4"/>
                <a:stretch>
                  <a:fillRect l="-5584" r="-5076" b="-68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Šipka doleva 15"/>
          <p:cNvSpPr/>
          <p:nvPr/>
        </p:nvSpPr>
        <p:spPr>
          <a:xfrm rot="10800000">
            <a:off x="3347864" y="5013176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93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9" grpId="0"/>
      <p:bldP spid="12" grpId="0" animBg="1"/>
      <p:bldP spid="17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89870" y="1953460"/>
            <a:ext cx="867645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/>
              <a:t>ČERMÁK, Pavel. Odmaturuj! z matematiky. Vyd. 2.(</a:t>
            </a:r>
            <a:r>
              <a:rPr lang="cs-CZ" i="1" dirty="0" err="1"/>
              <a:t>opr</a:t>
            </a:r>
            <a:r>
              <a:rPr lang="cs-CZ" i="1" dirty="0"/>
              <a:t>.). Brno: </a:t>
            </a:r>
            <a:r>
              <a:rPr lang="cs-CZ" i="1" dirty="0" err="1"/>
              <a:t>Didaktis</a:t>
            </a:r>
            <a:r>
              <a:rPr lang="cs-CZ" i="1" dirty="0"/>
              <a:t>, 2003, 208 s. ISBN 80-862-8597-9</a:t>
            </a:r>
            <a:r>
              <a:rPr lang="cs-CZ" i="1" dirty="0" smtClean="0"/>
              <a:t>.</a:t>
            </a:r>
            <a:endParaRPr lang="cs-CZ" i="1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/>
              <a:t>VOŠICKÝ, Zdeněk. Matematika v kostce. 1. vyd. Havlíčkův Brod: Fragment, 1996, 124 s. ISBN 80-720-0012-8</a:t>
            </a:r>
            <a:r>
              <a:rPr lang="cs-CZ" i="1" dirty="0" smtClean="0"/>
              <a:t>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s-CZ" dirty="0"/>
              <a:t>HUDCOVÁ. </a:t>
            </a:r>
            <a:r>
              <a:rPr lang="cs-CZ" i="1" dirty="0"/>
              <a:t>Sbírka úloh z matematiky pro SOŠ, studijní obory SOU a nástavbové studium</a:t>
            </a:r>
            <a:r>
              <a:rPr lang="cs-CZ" dirty="0"/>
              <a:t>. PROMETHEUS, spol. s r.o. ISBN 10348405</a:t>
            </a:r>
            <a:r>
              <a:rPr lang="cs-CZ" dirty="0" smtClean="0"/>
              <a:t>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s-CZ" dirty="0"/>
              <a:t>GLOC, Jaromír. Řešení rovnic a nerovnic. In: </a:t>
            </a:r>
            <a:r>
              <a:rPr lang="cs-CZ" i="1" dirty="0"/>
              <a:t>Rovnice a nerovnice</a:t>
            </a:r>
            <a:r>
              <a:rPr lang="cs-CZ" dirty="0"/>
              <a:t> [online]. [cit. 2013-11-23]. </a:t>
            </a:r>
            <a:r>
              <a:rPr lang="cs-CZ"/>
              <a:t>Dostupné z: http://rovnice.kosanet.cz/irac_rce.html </a:t>
            </a:r>
            <a:endParaRPr lang="cs-CZ" i="1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 smtClean="0">
                <a:hlinkClick r:id="rId3"/>
              </a:rPr>
              <a:t>http</a:t>
            </a:r>
            <a:r>
              <a:rPr lang="cs-CZ" i="1" dirty="0">
                <a:hlinkClick r:id="rId3"/>
              </a:rPr>
              <a:t>://</a:t>
            </a:r>
            <a:r>
              <a:rPr lang="cs-CZ" i="1" dirty="0" smtClean="0">
                <a:hlinkClick r:id="rId3"/>
              </a:rPr>
              <a:t>rovnice.kosanet.cz/reseni.html</a:t>
            </a:r>
            <a:endParaRPr lang="cs-CZ" i="1" dirty="0" smtClean="0"/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000" b="1" dirty="0" smtClean="0"/>
          </a:p>
          <a:p>
            <a:endParaRPr lang="cs-CZ" sz="2800" b="1" dirty="0" smtClean="0"/>
          </a:p>
        </p:txBody>
      </p:sp>
      <p:sp>
        <p:nvSpPr>
          <p:cNvPr id="3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73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6880</TotalTime>
  <Words>650</Words>
  <Application>Microsoft Office PowerPoint</Application>
  <PresentationFormat>Předvádění na obrazovce (4:3)</PresentationFormat>
  <Paragraphs>111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Diseño predeterminado</vt:lpstr>
      <vt:lpstr>Rovnice a nerovnice</vt:lpstr>
      <vt:lpstr>Iracionální rovnice </vt:lpstr>
      <vt:lpstr>Příklad 1</vt:lpstr>
      <vt:lpstr>Příklad 2</vt:lpstr>
      <vt:lpstr>Příklad 2</vt:lpstr>
      <vt:lpstr>Příklad 2</vt:lpstr>
      <vt:lpstr>Příklad 3</vt:lpstr>
      <vt:lpstr>Příklad 3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Mariajose;SS-COPT_Kromeriz</dc:creator>
  <cp:keywords>Iracionální rovnice</cp:keywords>
  <cp:lastModifiedBy>kacerova</cp:lastModifiedBy>
  <cp:revision>629</cp:revision>
  <dcterms:created xsi:type="dcterms:W3CDTF">2010-05-23T14:28:12Z</dcterms:created>
  <dcterms:modified xsi:type="dcterms:W3CDTF">2013-11-29T00:58:03Z</dcterms:modified>
</cp:coreProperties>
</file>