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8" r:id="rId4"/>
    <p:sldId id="262" r:id="rId5"/>
    <p:sldId id="265" r:id="rId6"/>
    <p:sldId id="270" r:id="rId7"/>
    <p:sldId id="271" r:id="rId8"/>
    <p:sldId id="269" r:id="rId9"/>
    <p:sldId id="266" r:id="rId10"/>
    <p:sldId id="263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66FF"/>
    <a:srgbClr val="000099"/>
    <a:srgbClr val="422C16"/>
    <a:srgbClr val="0C788E"/>
    <a:srgbClr val="025198"/>
    <a:srgbClr val="1C1C1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9801D-C9A4-4DE9-9BB0-125182B137EE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E078A-E468-4A2F-A81B-980454801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bg1"/>
                </a:solidFill>
              </a:rPr>
              <a:t>Rozklad kvadratického trojčlenu</a:t>
            </a:r>
            <a:endParaRPr lang="es-ES" sz="2800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VY_32_INOVACE_RONE_12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16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/>
              <a:t>ČERMÁK</a:t>
            </a:r>
            <a:r>
              <a:rPr lang="cs-CZ" i="1" dirty="0"/>
              <a:t>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Dostupné z: http://rovnice.kosanet.cz/irac_rce.html 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453656"/>
          </a:xfrm>
          <a:ln w="31750"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cs typeface="Times New Roman" pitchFamily="18" charset="0"/>
              </a:rPr>
              <a:t>Je-li kvadratická rovnice  </a:t>
            </a:r>
            <a:endParaRPr lang="cs-CZ" sz="2400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/>
              <a:t> + </a:t>
            </a:r>
            <a:r>
              <a:rPr lang="cs-CZ" b="1" i="1" dirty="0" err="1" smtClean="0">
                <a:solidFill>
                  <a:srgbClr val="000099"/>
                </a:solidFill>
              </a:rPr>
              <a:t>b</a:t>
            </a:r>
            <a:r>
              <a:rPr lang="cs-CZ" b="1" i="1" dirty="0" err="1" smtClean="0"/>
              <a:t>x</a:t>
            </a:r>
            <a:r>
              <a:rPr lang="cs-CZ" b="1" i="1" dirty="0" smtClean="0"/>
              <a:t>  + </a:t>
            </a:r>
            <a:r>
              <a:rPr lang="cs-CZ" b="1" dirty="0" smtClean="0">
                <a:solidFill>
                  <a:srgbClr val="00B050"/>
                </a:solidFill>
              </a:rPr>
              <a:t>c  </a:t>
            </a:r>
            <a:r>
              <a:rPr lang="cs-CZ" b="1" dirty="0" smtClean="0"/>
              <a:t>= 0</a:t>
            </a:r>
          </a:p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s kořeny </a:t>
            </a:r>
            <a:r>
              <a:rPr lang="cs-CZ" sz="2400" dirty="0"/>
              <a:t>x</a:t>
            </a:r>
            <a:r>
              <a:rPr lang="cs-CZ" sz="2400" baseline="-25000" dirty="0"/>
              <a:t>1 </a:t>
            </a:r>
            <a:r>
              <a:rPr lang="cs-CZ" sz="2400" dirty="0"/>
              <a:t>, x</a:t>
            </a:r>
            <a:r>
              <a:rPr lang="cs-CZ" sz="2400" baseline="-25000" dirty="0"/>
              <a:t>2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	</a:t>
            </a:r>
            <a:endParaRPr lang="cs-CZ" sz="24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492595" y="3534107"/>
            <a:ext cx="7895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lze kvadratický trojčlen rozložit na součin kořenových činitelů  </a:t>
            </a:r>
            <a:endParaRPr lang="cs-CZ" sz="2400" dirty="0"/>
          </a:p>
        </p:txBody>
      </p:sp>
      <p:sp>
        <p:nvSpPr>
          <p:cNvPr id="3" name="Ovál 2"/>
          <p:cNvSpPr/>
          <p:nvPr/>
        </p:nvSpPr>
        <p:spPr>
          <a:xfrm>
            <a:off x="3131840" y="2420888"/>
            <a:ext cx="252028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159732" y="4479503"/>
            <a:ext cx="5220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a</a:t>
            </a:r>
            <a:r>
              <a:rPr lang="cs-CZ" sz="2800" b="1" dirty="0"/>
              <a:t>x</a:t>
            </a:r>
            <a:r>
              <a:rPr lang="cs-CZ" sz="2800" b="1" baseline="30000" dirty="0"/>
              <a:t>2</a:t>
            </a:r>
            <a:r>
              <a:rPr lang="cs-CZ" sz="2800" b="1" dirty="0"/>
              <a:t> + </a:t>
            </a:r>
            <a:r>
              <a:rPr lang="cs-CZ" sz="2800" b="1" dirty="0" err="1">
                <a:solidFill>
                  <a:srgbClr val="000099"/>
                </a:solidFill>
              </a:rPr>
              <a:t>b</a:t>
            </a:r>
            <a:r>
              <a:rPr lang="cs-CZ" sz="2800" b="1" dirty="0" err="1"/>
              <a:t>x</a:t>
            </a:r>
            <a:r>
              <a:rPr lang="cs-CZ" sz="2800" b="1" dirty="0"/>
              <a:t>  + </a:t>
            </a:r>
            <a:r>
              <a:rPr lang="cs-CZ" sz="2800" b="1" dirty="0">
                <a:solidFill>
                  <a:srgbClr val="00B050"/>
                </a:solidFill>
              </a:rPr>
              <a:t>c </a:t>
            </a:r>
            <a:r>
              <a:rPr lang="cs-CZ" sz="2800" b="1" dirty="0" smtClean="0"/>
              <a:t>= </a:t>
            </a:r>
            <a:r>
              <a:rPr lang="cs-CZ" sz="2800" b="1" dirty="0" smtClean="0">
                <a:solidFill>
                  <a:srgbClr val="FF0000"/>
                </a:solidFill>
              </a:rPr>
              <a:t>a </a:t>
            </a:r>
            <a:r>
              <a:rPr lang="cs-CZ" sz="2800" b="1" dirty="0" smtClean="0"/>
              <a:t>(x - </a:t>
            </a:r>
            <a:r>
              <a:rPr lang="cs-CZ" sz="2800" dirty="0"/>
              <a:t>x</a:t>
            </a:r>
            <a:r>
              <a:rPr lang="cs-CZ" sz="2800" baseline="-25000" dirty="0"/>
              <a:t>1</a:t>
            </a:r>
            <a:r>
              <a:rPr lang="cs-CZ" sz="2800" b="1" dirty="0" smtClean="0"/>
              <a:t> ) (x- </a:t>
            </a:r>
            <a:r>
              <a:rPr lang="cs-CZ" sz="2800" dirty="0" smtClean="0"/>
              <a:t>x</a:t>
            </a:r>
            <a:r>
              <a:rPr lang="cs-CZ" sz="2800" baseline="-25000" dirty="0" smtClean="0"/>
              <a:t>2</a:t>
            </a:r>
            <a:r>
              <a:rPr lang="cs-CZ" sz="2800" b="1" dirty="0" smtClean="0"/>
              <a:t>)</a:t>
            </a:r>
            <a:endParaRPr lang="cs-CZ" sz="2800" dirty="0" smtClean="0"/>
          </a:p>
        </p:txBody>
      </p:sp>
      <p:sp>
        <p:nvSpPr>
          <p:cNvPr id="11" name="Ovál 10"/>
          <p:cNvSpPr/>
          <p:nvPr/>
        </p:nvSpPr>
        <p:spPr>
          <a:xfrm>
            <a:off x="2159732" y="4314800"/>
            <a:ext cx="2232248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771800" y="3949605"/>
            <a:ext cx="72008" cy="365195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724128" y="3949605"/>
            <a:ext cx="432048" cy="669995"/>
          </a:xfrm>
          <a:prstGeom prst="straightConnector1">
            <a:avLst/>
          </a:prstGeom>
          <a:ln w="222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200564" y="3949605"/>
            <a:ext cx="531676" cy="669995"/>
          </a:xfrm>
          <a:prstGeom prst="straightConnector1">
            <a:avLst/>
          </a:prstGeom>
          <a:ln w="222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09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7" grpId="0"/>
      <p:bldP spid="3" grpId="0" animBg="1"/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lvl="0" indent="0">
              <a:buNone/>
            </a:pPr>
            <a:endParaRPr lang="cs-CZ" dirty="0" smtClean="0">
              <a:latin typeface="Arial" pitchFamily="18"/>
              <a:ea typeface="Microsoft YaHei" pitchFamily="2"/>
              <a:cs typeface="Mangal" pitchFamily="2"/>
            </a:endParaRPr>
          </a:p>
          <a:p>
            <a:pPr marL="0" lvl="0" indent="0">
              <a:buNone/>
            </a:pPr>
            <a:r>
              <a:rPr lang="cs-CZ" dirty="0" smtClean="0">
                <a:latin typeface="Arial" pitchFamily="18"/>
                <a:ea typeface="Microsoft YaHei" pitchFamily="2"/>
                <a:cs typeface="Mangal" pitchFamily="2"/>
              </a:rPr>
              <a:t>Rozklad se používá</a:t>
            </a:r>
            <a:endParaRPr lang="cs-CZ" dirty="0">
              <a:latin typeface="Arial" pitchFamily="18"/>
              <a:ea typeface="Microsoft YaHei" pitchFamily="2"/>
              <a:cs typeface="Mangal" pitchFamily="2"/>
            </a:endParaRPr>
          </a:p>
          <a:p>
            <a:pPr marL="828675" indent="-457200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p</a:t>
            </a:r>
            <a:r>
              <a:rPr lang="cs-CZ" sz="2800" dirty="0" smtClean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ři řešení jednodušších </a:t>
            </a:r>
            <a:r>
              <a:rPr lang="cs-CZ" sz="2800" dirty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kvadratických </a:t>
            </a:r>
            <a:r>
              <a:rPr lang="cs-CZ" sz="2800" dirty="0" smtClean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rovnic</a:t>
            </a:r>
          </a:p>
          <a:p>
            <a:pPr marL="828675" lvl="0" indent="-457200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při krácení lomených </a:t>
            </a:r>
            <a:r>
              <a:rPr lang="cs-CZ" sz="2800" dirty="0" smtClean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výrazů</a:t>
            </a:r>
          </a:p>
          <a:p>
            <a:pPr marL="828675" lvl="0" indent="-457200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p</a:t>
            </a:r>
            <a:r>
              <a:rPr lang="cs-CZ" sz="2800" dirty="0" smtClean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ři sestavení kvadratické rovnice</a:t>
            </a:r>
          </a:p>
          <a:p>
            <a:pPr marL="828675" lvl="0" indent="-457200"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0099"/>
                </a:solidFill>
                <a:latin typeface="Arial" pitchFamily="18"/>
                <a:ea typeface="Microsoft YaHei" pitchFamily="2"/>
                <a:cs typeface="Mangal" pitchFamily="2"/>
              </a:rPr>
              <a:t>Při řešení kvadratické nerovnice </a:t>
            </a:r>
            <a:endParaRPr lang="cs-CZ" sz="2800" dirty="0">
              <a:solidFill>
                <a:srgbClr val="000099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marL="714375">
              <a:buFont typeface="Wingdings" panose="05000000000000000000" pitchFamily="2" charset="2"/>
              <a:buChar char="Ø"/>
            </a:pPr>
            <a:endParaRPr lang="cs-CZ" dirty="0">
              <a:latin typeface="Arial" pitchFamily="18"/>
              <a:ea typeface="Microsoft YaHei" pitchFamily="2"/>
              <a:cs typeface="Mangal" pitchFamily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95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7964" y="2204864"/>
            <a:ext cx="2229533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b="1" i="1" dirty="0" smtClean="0">
                <a:solidFill>
                  <a:srgbClr val="000099"/>
                </a:solidFill>
              </a:rPr>
              <a:t>x</a:t>
            </a:r>
            <a:r>
              <a:rPr lang="cs-CZ" sz="2400" b="1" i="1" baseline="30000" dirty="0" smtClean="0">
                <a:solidFill>
                  <a:srgbClr val="000099"/>
                </a:solidFill>
              </a:rPr>
              <a:t>2</a:t>
            </a:r>
            <a:r>
              <a:rPr lang="cs-CZ" sz="2400" b="1" i="1" dirty="0">
                <a:solidFill>
                  <a:srgbClr val="000099"/>
                </a:solidFill>
              </a:rPr>
              <a:t> </a:t>
            </a:r>
            <a:r>
              <a:rPr lang="cs-CZ" sz="2400" b="1" i="1" dirty="0" smtClean="0">
                <a:solidFill>
                  <a:srgbClr val="000099"/>
                </a:solidFill>
              </a:rPr>
              <a:t>- 6x + </a:t>
            </a:r>
            <a:r>
              <a:rPr lang="cs-CZ" sz="2400" b="1" dirty="0" smtClean="0">
                <a:solidFill>
                  <a:srgbClr val="000099"/>
                </a:solidFill>
              </a:rPr>
              <a:t>9 </a:t>
            </a:r>
            <a:r>
              <a:rPr lang="cs-CZ" sz="2400" b="1" dirty="0">
                <a:solidFill>
                  <a:srgbClr val="000099"/>
                </a:solidFill>
              </a:rPr>
              <a:t>= </a:t>
            </a:r>
            <a:r>
              <a:rPr lang="cs-CZ" sz="2400" b="1" dirty="0" smtClean="0">
                <a:solidFill>
                  <a:srgbClr val="000099"/>
                </a:solidFill>
              </a:rPr>
              <a:t>0</a:t>
            </a:r>
            <a:endParaRPr lang="cs-CZ" sz="2400" dirty="0" smtClean="0">
              <a:solidFill>
                <a:srgbClr val="000099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4086347" y="238787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083425" y="2340786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Rozložíme podle vzorce na součin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31640" y="2924944"/>
            <a:ext cx="2465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(x +3)(x+3) </a:t>
            </a:r>
            <a:r>
              <a:rPr lang="cs-CZ" sz="2400" dirty="0"/>
              <a:t>= </a:t>
            </a:r>
            <a:r>
              <a:rPr lang="cs-CZ" sz="2400" dirty="0" smtClean="0"/>
              <a:t>0  </a:t>
            </a:r>
            <a:endParaRPr lang="cs-CZ" sz="2400" dirty="0"/>
          </a:p>
        </p:txBody>
      </p:sp>
      <p:sp>
        <p:nvSpPr>
          <p:cNvPr id="8" name="Šipka doleva 7"/>
          <p:cNvSpPr/>
          <p:nvPr/>
        </p:nvSpPr>
        <p:spPr>
          <a:xfrm>
            <a:off x="4086347" y="361873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68415" y="3477969"/>
            <a:ext cx="221855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Porovnáme s nulou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851433" y="3501008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(x + 3)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0</a:t>
            </a:r>
          </a:p>
        </p:txBody>
      </p:sp>
      <p:sp>
        <p:nvSpPr>
          <p:cNvPr id="11" name="Šipka doleva 10"/>
          <p:cNvSpPr/>
          <p:nvPr/>
        </p:nvSpPr>
        <p:spPr>
          <a:xfrm>
            <a:off x="4139952" y="4612061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148064" y="450912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lineární rovnice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011297" y="5559623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{-3}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>
            <a:off x="4018983" y="5599123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148064" y="5559623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Dvojnásobný kořen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2680251" y="3990571"/>
            <a:ext cx="212249" cy="5185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2267744" y="4437112"/>
            <a:ext cx="13869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 </a:t>
            </a:r>
            <a:r>
              <a:rPr lang="cs-CZ" sz="2400" i="1" dirty="0" smtClean="0"/>
              <a:t>x+3 </a:t>
            </a:r>
            <a:r>
              <a:rPr lang="cs-CZ" sz="2400" dirty="0"/>
              <a:t>= </a:t>
            </a:r>
            <a:r>
              <a:rPr lang="cs-CZ" sz="2400" dirty="0" smtClean="0"/>
              <a:t>0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x = -3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39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8" grpId="0" animBg="1"/>
      <p:bldP spid="6" grpId="0"/>
      <p:bldP spid="7" grpId="0"/>
      <p:bldP spid="11" grpId="0" animBg="1"/>
      <p:bldP spid="9" grpId="0"/>
      <p:bldP spid="12" grpId="0"/>
      <p:bldP spid="15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1979712" y="5445224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 řešení lze určit ze součinu: </a:t>
            </a:r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Rozložte a zkraťte lomený výraz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>
                <a:spLocks noChangeAspect="1"/>
              </p:cNvSpPr>
              <p:nvPr/>
            </p:nvSpPr>
            <p:spPr>
              <a:xfrm>
                <a:off x="2339752" y="2859489"/>
                <a:ext cx="3086725" cy="104047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cs-CZ" sz="2800" b="1" i="0" smtClean="0">
                                  <a:latin typeface="Cambria Math"/>
                                </a:rPr>
                                <m:t>x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cs-CZ" sz="2800" b="1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+ 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 − 6</m:t>
                          </m:r>
                        </m:num>
                        <m:den>
                          <m:r>
                            <a:rPr lang="cs-CZ" sz="2800" b="1" i="1" smtClean="0">
                              <a:latin typeface="Cambria Math"/>
                            </a:rPr>
                            <m:t>𝟑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2800" b="1" i="1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7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 + 2</m:t>
                          </m:r>
                        </m:den>
                      </m:f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859489"/>
                <a:ext cx="3086725" cy="10404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内容占位符 2"/>
          <p:cNvSpPr txBox="1">
            <a:spLocks/>
          </p:cNvSpPr>
          <p:nvPr/>
        </p:nvSpPr>
        <p:spPr>
          <a:xfrm>
            <a:off x="1979712" y="4715851"/>
            <a:ext cx="4464496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Najdeme kořeny příslušných rovnic</a:t>
            </a:r>
          </a:p>
        </p:txBody>
      </p:sp>
    </p:spTree>
    <p:extLst>
      <p:ext uri="{BB962C8B-B14F-4D97-AF65-F5344CB8AC3E}">
        <p14:creationId xmlns:p14="http://schemas.microsoft.com/office/powerpoint/2010/main" val="324152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>
                <a:spLocks noChangeAspect="1"/>
              </p:cNvSpPr>
              <p:nvPr/>
            </p:nvSpPr>
            <p:spPr>
              <a:xfrm>
                <a:off x="2529273" y="2281548"/>
                <a:ext cx="2225764" cy="52796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400" b="1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400" b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400" b="1" i="0" smtClean="0">
                        <a:latin typeface="Cambria Math"/>
                      </a:rPr>
                      <m:t> − </m:t>
                    </m:r>
                    <m:r>
                      <m:rPr>
                        <m:nor/>
                      </m:rPr>
                      <a:rPr lang="cs-CZ" sz="24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 b="1">
                        <a:latin typeface="Cambria Math"/>
                      </a:rPr>
                      <m:t> − 6</m:t>
                    </m:r>
                    <m:r>
                      <m:rPr>
                        <m:nor/>
                      </m:rPr>
                      <a:rPr lang="cs-CZ" sz="2400" b="0" i="0" smtClean="0">
                        <a:latin typeface="Cambria Math"/>
                      </a:rPr>
                      <m:t> = </m:t>
                    </m:r>
                  </m:oMath>
                </a14:m>
                <a:r>
                  <a:rPr lang="cs-CZ" sz="2400" dirty="0" smtClean="0"/>
                  <a:t>0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273" y="2281548"/>
                <a:ext cx="2225764" cy="527965"/>
              </a:xfrm>
              <a:prstGeom prst="rect">
                <a:avLst/>
              </a:prstGeom>
              <a:blipFill rotWithShape="1">
                <a:blip r:embed="rId2"/>
                <a:stretch>
                  <a:fillRect b="-264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2726418" y="4191471"/>
                <a:ext cx="10534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i="0" dirty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 i="0" baseline="-25000" dirty="0" smtClean="0">
                        <a:latin typeface="Cambria Math"/>
                      </a:rPr>
                      <m:t>1</m:t>
                    </m:r>
                    <m:r>
                      <m:rPr>
                        <m:nor/>
                      </m:rPr>
                      <a:rPr lang="cs-CZ" sz="2400" i="0" dirty="0" smtClean="0">
                        <a:latin typeface="Cambria Math"/>
                      </a:rPr>
                      <m:t> = </m:t>
                    </m:r>
                  </m:oMath>
                </a14:m>
                <a:r>
                  <a:rPr lang="cs-CZ" sz="2400" dirty="0" smtClean="0"/>
                  <a:t>3</a:t>
                </a: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418" y="4191471"/>
                <a:ext cx="1053494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9333" r="-8092" b="-3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4154976" y="4191471"/>
                <a:ext cx="12811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i="0" dirty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 i="0" baseline="-25000" dirty="0" smtClean="0">
                        <a:latin typeface="Cambria Math"/>
                      </a:rPr>
                      <m:t>2</m:t>
                    </m:r>
                    <m:r>
                      <m:rPr>
                        <m:nor/>
                      </m:rPr>
                      <a:rPr lang="cs-CZ" sz="2400" i="0" dirty="0" smtClean="0">
                        <a:latin typeface="Cambria Math"/>
                      </a:rPr>
                      <m:t> = </m:t>
                    </m:r>
                    <m:r>
                      <m:rPr>
                        <m:nor/>
                      </m:rPr>
                      <a:rPr lang="cs-CZ" sz="2400" b="0" i="0" dirty="0" smtClean="0">
                        <a:latin typeface="Cambria Math"/>
                      </a:rPr>
                      <m:t>−2</m:t>
                    </m:r>
                  </m:oMath>
                </a14:m>
                <a:endParaRPr lang="cs-CZ" sz="2400" dirty="0" smtClean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976" y="4191471"/>
                <a:ext cx="128112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bdélník 19"/>
          <p:cNvSpPr/>
          <p:nvPr/>
        </p:nvSpPr>
        <p:spPr>
          <a:xfrm>
            <a:off x="2483768" y="2847300"/>
            <a:ext cx="1875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 + x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 =  1</a:t>
            </a:r>
            <a:endParaRPr lang="cs-CZ" sz="2400" baseline="-25000" dirty="0" smtClean="0"/>
          </a:p>
        </p:txBody>
      </p:sp>
      <p:sp>
        <p:nvSpPr>
          <p:cNvPr id="22" name="Obdélník 21"/>
          <p:cNvSpPr/>
          <p:nvPr/>
        </p:nvSpPr>
        <p:spPr>
          <a:xfrm>
            <a:off x="2398643" y="3471391"/>
            <a:ext cx="440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/>
              <a:t>.</a:t>
            </a:r>
            <a:r>
              <a:rPr lang="cs-CZ" sz="2400" dirty="0" smtClean="0"/>
              <a:t> x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 = -6   </a:t>
            </a:r>
            <a:r>
              <a:rPr lang="cs-CZ" sz="2400" dirty="0" smtClean="0">
                <a:sym typeface="Symbol"/>
              </a:rPr>
              <a:t></a:t>
            </a:r>
            <a:r>
              <a:rPr lang="cs-CZ" sz="2000" dirty="0" smtClean="0">
                <a:sym typeface="Symbol"/>
              </a:rPr>
              <a:t>-6.1; -</a:t>
            </a:r>
            <a:r>
              <a:rPr lang="cs-CZ" sz="2000" u="sng" dirty="0" smtClean="0">
                <a:uFill>
                  <a:solidFill>
                    <a:srgbClr val="000099"/>
                  </a:solidFill>
                </a:uFill>
                <a:sym typeface="Symbol"/>
              </a:rPr>
              <a:t>3.2;</a:t>
            </a:r>
            <a:r>
              <a:rPr lang="cs-CZ" sz="2000" dirty="0" smtClean="0">
                <a:sym typeface="Symbol"/>
              </a:rPr>
              <a:t> -2.3  </a:t>
            </a:r>
            <a:r>
              <a:rPr lang="cs-CZ" sz="2400" dirty="0" smtClean="0">
                <a:sym typeface="Symbol"/>
              </a:rPr>
              <a:t></a:t>
            </a:r>
            <a:endParaRPr lang="cs-CZ" sz="2400" baseline="-25000" dirty="0" smtClean="0"/>
          </a:p>
        </p:txBody>
      </p:sp>
      <p:grpSp>
        <p:nvGrpSpPr>
          <p:cNvPr id="7" name="Skupina 6"/>
          <p:cNvGrpSpPr/>
          <p:nvPr/>
        </p:nvGrpSpPr>
        <p:grpSpPr>
          <a:xfrm>
            <a:off x="5344355" y="3014781"/>
            <a:ext cx="1027845" cy="486227"/>
            <a:chOff x="4120219" y="2751311"/>
            <a:chExt cx="1027845" cy="486227"/>
          </a:xfrm>
        </p:grpSpPr>
        <p:sp>
          <p:nvSpPr>
            <p:cNvPr id="5" name="Pravá složená závorka 4"/>
            <p:cNvSpPr/>
            <p:nvPr/>
          </p:nvSpPr>
          <p:spPr>
            <a:xfrm rot="16200000">
              <a:off x="4511139" y="2960653"/>
              <a:ext cx="96570" cy="457200"/>
            </a:xfrm>
            <a:prstGeom prst="rightBrac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bdélník 26"/>
                <p:cNvSpPr/>
                <p:nvPr/>
              </p:nvSpPr>
              <p:spPr>
                <a:xfrm>
                  <a:off x="4120219" y="2751311"/>
                  <a:ext cx="102784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cs-CZ" sz="2400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0" dirty="0" smtClean="0">
                          <a:latin typeface="Cambria Math"/>
                        </a:rPr>
                        <m:t>−2.3=</m:t>
                      </m:r>
                    </m:oMath>
                  </a14:m>
                  <a:r>
                    <a:rPr lang="cs-CZ" sz="2000" dirty="0" smtClean="0"/>
                    <a:t>1</a:t>
                  </a:r>
                </a:p>
              </p:txBody>
            </p:sp>
          </mc:Choice>
          <mc:Fallback xmlns="">
            <p:sp>
              <p:nvSpPr>
                <p:cNvPr id="27" name="Obdélník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219" y="2751311"/>
                  <a:ext cx="1027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5357" b="-2105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>
                <a:spLocks noChangeAspect="1"/>
              </p:cNvSpPr>
              <p:nvPr/>
            </p:nvSpPr>
            <p:spPr>
              <a:xfrm>
                <a:off x="2225956" y="4879494"/>
                <a:ext cx="5025074" cy="70974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00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00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sz="2000" smtClean="0">
                            <a:latin typeface="Cambria Math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Cambria Math"/>
                          </a:rPr>
                          <m:t> − 6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i="0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000" i="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00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sz="2000" i="0" smtClean="0"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Cambria Math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Cambria Math"/>
                          </a:rPr>
                          <m:t> + 2</m:t>
                        </m:r>
                      </m:den>
                    </m:f>
                  </m:oMath>
                </a14:m>
                <a:r>
                  <a:rPr lang="cs-CZ" sz="2400" dirty="0" smtClean="0"/>
                  <a:t> =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smtClean="0">
                            <a:latin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+mn-lt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+mn-lt"/>
                          </a:rPr>
                          <m:t>2)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000">
                            <a:latin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+mn-lt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sz="2000" smtClean="0">
                            <a:latin typeface="+mn-lt"/>
                          </a:rPr>
                          <m:t>3)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00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0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+7</m:t>
                        </m:r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 + 2</m:t>
                        </m:r>
                      </m:den>
                    </m:f>
                  </m:oMath>
                </a14:m>
                <a:r>
                  <a:rPr lang="cs-CZ" sz="2000" dirty="0" smtClean="0">
                    <a:latin typeface="+mn-lt"/>
                  </a:rPr>
                  <a:t>=</a:t>
                </a:r>
                <a:endParaRPr lang="cs-CZ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956" y="4879494"/>
                <a:ext cx="5025074" cy="709746"/>
              </a:xfrm>
              <a:prstGeom prst="rect">
                <a:avLst/>
              </a:prstGeom>
              <a:blipFill rotWithShape="1">
                <a:blip r:embed="rId8"/>
                <a:stretch>
                  <a:fillRect b="-34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内容占位符 2"/>
          <p:cNvSpPr txBox="1">
            <a:spLocks/>
          </p:cNvSpPr>
          <p:nvPr/>
        </p:nvSpPr>
        <p:spPr>
          <a:xfrm>
            <a:off x="5783560" y="2348880"/>
            <a:ext cx="28928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Rozložíme na součin </a:t>
            </a:r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5935960" y="4869160"/>
            <a:ext cx="28928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Zapíšeme  součin </a:t>
            </a:r>
          </a:p>
        </p:txBody>
      </p:sp>
    </p:spTree>
    <p:extLst>
      <p:ext uri="{BB962C8B-B14F-4D97-AF65-F5344CB8AC3E}">
        <p14:creationId xmlns:p14="http://schemas.microsoft.com/office/powerpoint/2010/main" val="12463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  <p:bldP spid="18" grpId="0"/>
      <p:bldP spid="19" grpId="0"/>
      <p:bldP spid="20" grpId="0"/>
      <p:bldP spid="22" grpId="0"/>
      <p:bldP spid="30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>
                <a:spLocks noChangeAspect="1"/>
              </p:cNvSpPr>
              <p:nvPr/>
            </p:nvSpPr>
            <p:spPr>
              <a:xfrm>
                <a:off x="2483768" y="2036298"/>
                <a:ext cx="3086725" cy="600614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800" b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cs-CZ" sz="2800" b="1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800" b="1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800" b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800" b="1">
                        <a:latin typeface="Cambria Math"/>
                      </a:rPr>
                      <m:t>+ 7</m:t>
                    </m:r>
                    <m:r>
                      <m:rPr>
                        <m:nor/>
                      </m:rPr>
                      <a:rPr lang="cs-CZ" sz="28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800" b="1">
                        <a:latin typeface="Cambria Math"/>
                      </a:rPr>
                      <m:t> + 2</m:t>
                    </m:r>
                  </m:oMath>
                </a14:m>
                <a:r>
                  <a:rPr lang="cs-CZ" sz="2800" dirty="0" smtClean="0"/>
                  <a:t> = 0</a:t>
                </a:r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036298"/>
                <a:ext cx="3086725" cy="600614"/>
              </a:xfrm>
              <a:prstGeom prst="rect">
                <a:avLst/>
              </a:prstGeom>
              <a:blipFill rotWithShape="1">
                <a:blip r:embed="rId2"/>
                <a:stretch>
                  <a:fillRect r="-3945" b="-27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6516216" y="4005064"/>
                <a:ext cx="2023887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000" i="1" dirty="0">
                          <a:latin typeface="+mn-lt"/>
                        </a:rPr>
                        <m:t>x</m:t>
                      </m:r>
                      <m:r>
                        <a:rPr lang="cs-CZ" sz="2000" i="1" dirty="0" smtClean="0">
                          <a:latin typeface="Cambria Math"/>
                          <a:sym typeface="Symbol"/>
                        </a:rPr>
                        <m:t></m:t>
                      </m:r>
                      <m:r>
                        <m:rPr>
                          <m:nor/>
                        </m:rPr>
                        <a:rPr lang="cs-CZ" sz="2000" b="0" i="1" dirty="0" smtClean="0">
                          <a:latin typeface="+mn-lt"/>
                          <a:sym typeface="Symbol"/>
                        </a:rPr>
                        <m:t>−2   </m:t>
                      </m:r>
                      <m:r>
                        <a:rPr lang="cs-CZ" sz="2000" b="0" i="1" dirty="0" smtClean="0">
                          <a:latin typeface="Cambria Math"/>
                          <a:sym typeface="Symbol"/>
                        </a:rPr>
                        <m:t></m:t>
                      </m:r>
                      <m:r>
                        <m:rPr>
                          <m:nor/>
                        </m:rPr>
                        <a:rPr lang="cs-CZ" sz="2000" b="0" i="1" dirty="0" smtClean="0">
                          <a:latin typeface="+mn-lt"/>
                          <a:sym typeface="Symbol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000" i="1" dirty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000" i="1" dirty="0">
                          <a:latin typeface="+mn-lt"/>
                        </a:rPr>
                        <m:t>x</m:t>
                      </m:r>
                      <m:r>
                        <a:rPr lang="cs-CZ" sz="2000" i="1" dirty="0" smtClean="0">
                          <a:latin typeface="Cambria Math"/>
                          <a:sym typeface="Symbol"/>
                        </a:rPr>
                        <m:t>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i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i="1" dirty="0">
                          <a:latin typeface="+mn-lt"/>
                        </a:rPr>
                        <m:t>   </m:t>
                      </m:r>
                    </m:oMath>
                  </m:oMathPara>
                </a14:m>
                <a:endParaRPr lang="cs-CZ" sz="2000" i="1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005064"/>
                <a:ext cx="2023887" cy="6705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2988248" y="3274810"/>
                <a:ext cx="3019229" cy="1378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 i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i="0" baseline="-25000">
                        <a:latin typeface="Cambria Math"/>
                      </a:rPr>
                      <m:t>1,2</m:t>
                    </m:r>
                    <m:r>
                      <m:rPr>
                        <m:nor/>
                      </m:rPr>
                      <a:rPr lang="cs-CZ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−7</m:t>
                        </m:r>
                        <m:r>
                          <m:rPr>
                            <m:nor/>
                          </m:rPr>
                          <a:rPr lang="cs-CZ" sz="2000" i="0">
                            <a:solidFill>
                              <a:schemeClr val="tx1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cs-CZ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25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cs-CZ" sz="2000" i="0">
                            <a:solidFill>
                              <a:schemeClr val="tx1"/>
                            </a:solidFill>
                            <a:latin typeface="Cambria Math"/>
                          </a:rPr>
                          <m:t>2.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cs-CZ" sz="2000" i="0">
                            <a:solidFill>
                              <a:schemeClr val="tx1"/>
                            </a:solidFill>
                            <a:latin typeface="Cambria Math"/>
                          </a:rPr>
                          <m:t>±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cs-CZ" sz="2000" baseline="-25000" dirty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cs-CZ" sz="2000" dirty="0" smtClean="0"/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aseline="-25000">
                        <a:latin typeface="Cambria Math"/>
                      </a:rPr>
                      <m:t>1</m:t>
                    </m:r>
                  </m:oMath>
                </a14:m>
                <a:r>
                  <a:rPr lang="cs-CZ" sz="2000" dirty="0" smtClean="0"/>
                  <a:t> </a:t>
                </a:r>
                <a:r>
                  <a:rPr lang="cs-CZ" sz="2000" dirty="0" smtClean="0">
                    <a:sym typeface="Symbol"/>
                  </a:rPr>
                  <a:t></a:t>
                </a:r>
                <a:r>
                  <a:rPr lang="cs-CZ" sz="2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0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cs-CZ" sz="2000" dirty="0"/>
                  <a:t> </a:t>
                </a:r>
                <a:r>
                  <a:rPr lang="cs-CZ" sz="2000" dirty="0" smtClean="0">
                    <a:sym typeface="Symbol"/>
                  </a:rPr>
                  <a:t>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-2</a:t>
                </a: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248" y="3274810"/>
                <a:ext cx="3019229" cy="13783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bdélník 28"/>
          <p:cNvSpPr/>
          <p:nvPr/>
        </p:nvSpPr>
        <p:spPr>
          <a:xfrm>
            <a:off x="2960562" y="2812866"/>
            <a:ext cx="34836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 </a:t>
            </a:r>
            <a:r>
              <a:rPr lang="cs-CZ" sz="2000" b="1" dirty="0"/>
              <a:t>D = </a:t>
            </a:r>
            <a:r>
              <a:rPr lang="cs-CZ" sz="2000" b="1" dirty="0" smtClean="0"/>
              <a:t>7</a:t>
            </a:r>
            <a:r>
              <a:rPr lang="cs-CZ" sz="2000" b="1" baseline="30000" dirty="0" smtClean="0"/>
              <a:t>2</a:t>
            </a:r>
            <a:r>
              <a:rPr lang="cs-CZ" sz="2000" b="1" dirty="0" smtClean="0"/>
              <a:t> </a:t>
            </a:r>
            <a:r>
              <a:rPr lang="cs-CZ" sz="2000" b="1" dirty="0"/>
              <a:t>– </a:t>
            </a:r>
            <a:r>
              <a:rPr lang="cs-CZ" sz="2000" b="1" dirty="0" smtClean="0"/>
              <a:t>4.3.2 </a:t>
            </a:r>
            <a:r>
              <a:rPr lang="cs-CZ" sz="2000" b="1" dirty="0"/>
              <a:t>= </a:t>
            </a:r>
            <a:r>
              <a:rPr lang="cs-CZ" sz="2000" b="1" dirty="0" smtClean="0"/>
              <a:t>49 </a:t>
            </a:r>
            <a:r>
              <a:rPr lang="cs-CZ" sz="2000" b="1" dirty="0"/>
              <a:t>- </a:t>
            </a:r>
            <a:r>
              <a:rPr lang="cs-CZ" sz="2000" b="1" dirty="0" smtClean="0"/>
              <a:t>24 = 25</a:t>
            </a:r>
            <a:endParaRPr lang="cs-CZ" sz="20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>
                <a:spLocks noChangeAspect="1"/>
              </p:cNvSpPr>
              <p:nvPr/>
            </p:nvSpPr>
            <p:spPr>
              <a:xfrm>
                <a:off x="1890436" y="5100267"/>
                <a:ext cx="5633892" cy="99302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40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40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sz="2400" smtClean="0">
                            <a:latin typeface="Cambria Math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/>
                          </a:rPr>
                          <m:t> − 6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 i="0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400" i="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40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sz="2400" i="0" smtClean="0"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/>
                          </a:rPr>
                          <m:t> + 2</m:t>
                        </m:r>
                      </m:den>
                    </m:f>
                  </m:oMath>
                </a14:m>
                <a:r>
                  <a:rPr lang="cs-CZ" sz="2400" dirty="0" smtClean="0"/>
                  <a:t> =</a:t>
                </a:r>
                <a:r>
                  <a:rPr lang="cs-CZ" sz="2400" dirty="0"/>
                  <a:t> 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2)</m:t>
                        </m:r>
                        <m:r>
                          <m:rPr>
                            <m:nor/>
                          </m:rPr>
                          <a:rPr 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cs-CZ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+2) (</m:t>
                        </m:r>
                        <m:r>
                          <m:rPr>
                            <m:nor/>
                          </m:rPr>
                          <a:rPr lang="cs-CZ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cs-CZ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cs-CZ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436" y="5100267"/>
                <a:ext cx="5633892" cy="9930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内容占位符 2"/>
          <p:cNvSpPr txBox="1">
            <a:spLocks/>
          </p:cNvSpPr>
          <p:nvPr/>
        </p:nvSpPr>
        <p:spPr>
          <a:xfrm>
            <a:off x="6483490" y="3645024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1547664" y="4581128"/>
            <a:ext cx="338437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Výraz rozložíme a zkrátíme 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3923928" y="6093296"/>
            <a:ext cx="22860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4283968" y="5589240"/>
            <a:ext cx="504056" cy="352499"/>
          </a:xfrm>
          <a:prstGeom prst="line">
            <a:avLst/>
          </a:prstGeom>
          <a:ln w="222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4211960" y="5219026"/>
            <a:ext cx="432048" cy="298206"/>
          </a:xfrm>
          <a:prstGeom prst="line">
            <a:avLst/>
          </a:prstGeom>
          <a:ln w="222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53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  <p:bldP spid="17" grpId="0"/>
      <p:bldP spid="29" grpId="0"/>
      <p:bldP spid="30" grpId="0"/>
      <p:bldP spid="31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1259632" y="4509120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850910" y="220486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>
                <a:spLocks noChangeAspect="1"/>
              </p:cNvSpPr>
              <p:nvPr/>
            </p:nvSpPr>
            <p:spPr>
              <a:xfrm>
                <a:off x="1223628" y="2924943"/>
                <a:ext cx="5796644" cy="908967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latin typeface="Cambria Math"/>
                            </a:rPr>
                            <m:t>𝟖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cs-CZ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+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cs-CZ" sz="2800" b="1" i="1" smtClean="0"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cs-CZ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cs-CZ" sz="28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−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𝟒𝟎</m:t>
                          </m:r>
                        </m:num>
                        <m:den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−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2924943"/>
                <a:ext cx="5796644" cy="908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2681026" y="4542219"/>
            <a:ext cx="12827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 </a:t>
            </a:r>
            <a:r>
              <a:rPr lang="cs-CZ" sz="2200" i="1" dirty="0" smtClean="0"/>
              <a:t>x+2 </a:t>
            </a:r>
            <a:r>
              <a:rPr lang="cs-CZ" sz="2200" dirty="0" smtClean="0">
                <a:sym typeface="Symbol"/>
              </a:rPr>
              <a:t></a:t>
            </a:r>
            <a:r>
              <a:rPr lang="cs-CZ" sz="2200" dirty="0" smtClean="0"/>
              <a:t> 0</a:t>
            </a:r>
          </a:p>
          <a:p>
            <a:r>
              <a:rPr lang="cs-CZ" sz="2200" dirty="0"/>
              <a:t> </a:t>
            </a:r>
            <a:r>
              <a:rPr lang="cs-CZ" sz="2200" dirty="0" smtClean="0"/>
              <a:t>    x </a:t>
            </a:r>
            <a:r>
              <a:rPr lang="cs-CZ" sz="2200" dirty="0" smtClean="0">
                <a:sym typeface="Symbol"/>
              </a:rPr>
              <a:t></a:t>
            </a:r>
            <a:r>
              <a:rPr lang="cs-CZ" sz="2200" dirty="0" smtClean="0"/>
              <a:t> -2</a:t>
            </a:r>
            <a:endParaRPr lang="cs-CZ" sz="2200" dirty="0"/>
          </a:p>
        </p:txBody>
      </p:sp>
      <p:sp>
        <p:nvSpPr>
          <p:cNvPr id="12" name="Obdélník 11"/>
          <p:cNvSpPr/>
          <p:nvPr/>
        </p:nvSpPr>
        <p:spPr>
          <a:xfrm>
            <a:off x="3923928" y="4509120"/>
            <a:ext cx="121058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ym typeface="Symbol"/>
              </a:rPr>
              <a:t> </a:t>
            </a:r>
            <a:r>
              <a:rPr lang="cs-CZ" sz="2200" dirty="0" smtClean="0">
                <a:sym typeface="Symbol"/>
              </a:rPr>
              <a:t>4-</a:t>
            </a:r>
            <a:r>
              <a:rPr lang="cs-CZ" sz="2200" i="1" dirty="0" smtClean="0"/>
              <a:t>x </a:t>
            </a:r>
            <a:r>
              <a:rPr lang="cs-CZ" sz="2200" dirty="0">
                <a:sym typeface="Symbol"/>
              </a:rPr>
              <a:t> </a:t>
            </a:r>
            <a:r>
              <a:rPr lang="cs-CZ" sz="2200" dirty="0" smtClean="0"/>
              <a:t> 0</a:t>
            </a:r>
          </a:p>
          <a:p>
            <a:r>
              <a:rPr lang="cs-CZ" sz="2200" dirty="0"/>
              <a:t> </a:t>
            </a:r>
            <a:r>
              <a:rPr lang="cs-CZ" sz="2200" dirty="0" smtClean="0"/>
              <a:t>    x</a:t>
            </a:r>
            <a:r>
              <a:rPr lang="cs-CZ" sz="2200" dirty="0">
                <a:sym typeface="Symbol"/>
              </a:rPr>
              <a:t> </a:t>
            </a:r>
            <a:r>
              <a:rPr lang="cs-CZ" sz="2200" dirty="0" smtClean="0">
                <a:sym typeface="Symbol"/>
              </a:rPr>
              <a:t></a:t>
            </a:r>
            <a:r>
              <a:rPr lang="cs-CZ" sz="2200" dirty="0" smtClean="0"/>
              <a:t> 4</a:t>
            </a:r>
            <a:endParaRPr lang="cs-CZ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5663252" y="4459644"/>
                <a:ext cx="2581156" cy="1705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400" b="1" i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400" b="1" i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400" b="1" i="0">
                        <a:latin typeface="Cambria Math"/>
                      </a:rPr>
                      <m:t>−2</m:t>
                    </m:r>
                    <m:r>
                      <m:rPr>
                        <m:nor/>
                      </m:rPr>
                      <a:rPr lang="cs-CZ" sz="2400" b="1" i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 b="1" i="0">
                        <a:latin typeface="Cambria Math"/>
                      </a:rPr>
                      <m:t> − 8 </m:t>
                    </m:r>
                  </m:oMath>
                </a14:m>
                <a:r>
                  <a:rPr lang="cs-CZ" sz="2400" i="1" dirty="0" smtClean="0"/>
                  <a:t> </a:t>
                </a:r>
                <a:r>
                  <a:rPr lang="cs-CZ" sz="2400" dirty="0">
                    <a:sym typeface="Symbol"/>
                  </a:rPr>
                  <a:t> </a:t>
                </a:r>
                <a:r>
                  <a:rPr lang="cs-CZ" sz="2400" dirty="0" smtClean="0"/>
                  <a:t> 0</a:t>
                </a:r>
              </a:p>
              <a:p>
                <a:r>
                  <a:rPr lang="cs-CZ" sz="2400" dirty="0"/>
                  <a:t> </a:t>
                </a:r>
                <a:r>
                  <a:rPr lang="cs-CZ" sz="2000" dirty="0" smtClean="0"/>
                  <a:t>D= (-2)</a:t>
                </a:r>
                <a:r>
                  <a:rPr lang="cs-CZ" sz="2000" baseline="30000" dirty="0" smtClean="0"/>
                  <a:t>2</a:t>
                </a:r>
                <a:r>
                  <a:rPr lang="cs-CZ" sz="2000" dirty="0" smtClean="0"/>
                  <a:t> -4.1.(-8)=36</a:t>
                </a:r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baseline="-25000">
                        <a:latin typeface="Cambria Math"/>
                      </a:rPr>
                      <m:t>1,2</m:t>
                    </m:r>
                    <m:r>
                      <m:rPr>
                        <m:nor/>
                      </m:rPr>
                      <a:rPr lang="cs-CZ" sz="2000" b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36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cs-CZ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±</m:t>
                        </m:r>
                        <m:r>
                          <m:rPr>
                            <m:nor/>
                          </m:rPr>
                          <a:rPr lang="cs-CZ" sz="2000" b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dirty="0" smtClean="0"/>
              </a:p>
              <a:p>
                <a:r>
                  <a:rPr lang="cs-CZ" sz="2000" dirty="0"/>
                  <a:t>x</a:t>
                </a:r>
                <a:r>
                  <a:rPr lang="cs-CZ" sz="2000" dirty="0">
                    <a:sym typeface="Symbol"/>
                  </a:rPr>
                  <a:t> </a:t>
                </a:r>
                <a:r>
                  <a:rPr lang="cs-CZ" sz="2000" dirty="0"/>
                  <a:t> </a:t>
                </a:r>
                <a:r>
                  <a:rPr lang="cs-CZ" sz="2000" dirty="0" smtClean="0"/>
                  <a:t>-2    </a:t>
                </a:r>
                <a:r>
                  <a:rPr lang="cs-CZ" sz="2000" dirty="0"/>
                  <a:t>x</a:t>
                </a:r>
                <a:r>
                  <a:rPr lang="cs-CZ" sz="2000" dirty="0">
                    <a:sym typeface="Symbol"/>
                  </a:rPr>
                  <a:t> </a:t>
                </a:r>
                <a:r>
                  <a:rPr lang="cs-CZ" sz="2000" dirty="0"/>
                  <a:t> </a:t>
                </a:r>
                <a:r>
                  <a:rPr lang="cs-CZ" sz="2000" dirty="0" smtClean="0"/>
                  <a:t>4</a:t>
                </a:r>
                <a:endParaRPr lang="cs-CZ" sz="2000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252" y="4459644"/>
                <a:ext cx="2581156" cy="1705660"/>
              </a:xfrm>
              <a:prstGeom prst="rect">
                <a:avLst/>
              </a:prstGeom>
              <a:blipFill rotWithShape="1">
                <a:blip r:embed="rId3"/>
                <a:stretch>
                  <a:fillRect l="-2364" r="-2128" b="-53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827870" y="5703639"/>
                <a:ext cx="18881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1" i="0" smtClean="0">
                        <a:latin typeface="Cambria Math"/>
                      </a:rPr>
                      <m:t>x</m:t>
                    </m:r>
                    <m:r>
                      <a:rPr lang="cs-CZ" sz="2400" b="1" i="1" smtClean="0">
                        <a:latin typeface="Cambria Math"/>
                        <a:sym typeface="Symbol"/>
                      </a:rPr>
                      <m:t></m:t>
                    </m:r>
                    <m:r>
                      <a:rPr lang="cs-CZ" sz="2400" b="1" i="1" smtClean="0">
                        <a:latin typeface="Cambria Math"/>
                        <a:sym typeface="Symbol"/>
                      </a:rPr>
                      <m:t>𝑹</m:t>
                    </m:r>
                    <m:r>
                      <a:rPr lang="cs-CZ" sz="2400" b="1" i="1" smtClean="0">
                        <a:latin typeface="Cambria Math"/>
                        <a:sym typeface="Symbol"/>
                      </a:rPr>
                      <m:t>−</m:t>
                    </m:r>
                  </m:oMath>
                </a14:m>
                <a:r>
                  <a:rPr lang="cs-CZ" sz="2400" b="1" dirty="0" smtClean="0">
                    <a:sym typeface="Symbol"/>
                  </a:rPr>
                  <a:t>-2,4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870" y="5703639"/>
                <a:ext cx="188814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839" b="-3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内容占位符 2"/>
          <p:cNvSpPr txBox="1">
            <a:spLocks/>
          </p:cNvSpPr>
          <p:nvPr/>
        </p:nvSpPr>
        <p:spPr>
          <a:xfrm>
            <a:off x="5580112" y="4049234"/>
            <a:ext cx="2376264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rgbClr val="3366FF"/>
                </a:solidFill>
              </a:rPr>
              <a:t>Rozložíme trojčlen</a:t>
            </a:r>
          </a:p>
        </p:txBody>
      </p:sp>
    </p:spTree>
    <p:extLst>
      <p:ext uri="{BB962C8B-B14F-4D97-AF65-F5344CB8AC3E}">
        <p14:creationId xmlns:p14="http://schemas.microsoft.com/office/powerpoint/2010/main" val="168239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2" grpId="0"/>
      <p:bldP spid="9" grpId="0"/>
      <p:bldP spid="2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>
                <a:spLocks noChangeAspect="1"/>
              </p:cNvSpPr>
              <p:nvPr/>
            </p:nvSpPr>
            <p:spPr>
              <a:xfrm>
                <a:off x="467544" y="2685324"/>
                <a:ext cx="3528392" cy="72680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8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 +2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b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000" b="1" i="0" smtClean="0">
                          <a:latin typeface="Cambria Math"/>
                        </a:rPr>
                        <m:t>−</m:t>
                      </m:r>
                      <m:r>
                        <a:rPr lang="cs-CZ" sz="20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1" i="1">
                              <a:latin typeface="Cambria Math"/>
                            </a:rPr>
                            <m:t>𝟕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− 2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x</m:t>
                          </m:r>
                        </m:num>
                        <m:den>
                          <m:r>
                            <a:rPr lang="cs-CZ" sz="2000" b="1" i="1">
                              <a:latin typeface="Cambria Math"/>
                            </a:rPr>
                            <m:t> </m:t>
                          </m:r>
                          <m:r>
                            <a:rPr lang="cs-CZ" sz="2000" b="1" i="1" smtClean="0">
                              <a:latin typeface="Cambria Math"/>
                            </a:rPr>
                            <m:t>−(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1" i="0" smtClean="0">
                              <a:latin typeface="Cambria Math"/>
                            </a:rPr>
                            <m:t>− 4)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7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x</m:t>
                          </m:r>
                          <m:r>
                            <a:rPr lang="cs-CZ" sz="2000" b="1" i="1">
                              <a:latin typeface="Cambria Math"/>
                            </a:rPr>
                            <m:t>−</m:t>
                          </m:r>
                          <m:r>
                            <a:rPr lang="cs-CZ" sz="2000" b="1" i="1">
                              <a:latin typeface="Cambria Math"/>
                            </a:rPr>
                            <m:t>𝟒𝟎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1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 +2</m:t>
                          </m:r>
                          <m:r>
                            <a:rPr lang="cs-CZ" sz="2000" b="1" i="1" smtClean="0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cs-CZ" sz="2000" b="1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sz="2000" b="1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1" i="0" smtClean="0">
                              <a:latin typeface="Cambria Math"/>
                            </a:rPr>
                            <m:t>−4</m:t>
                          </m:r>
                          <m:r>
                            <a:rPr lang="cs-CZ" sz="20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85324"/>
                <a:ext cx="3528392" cy="7268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>
                <a:spLocks noChangeAspect="1"/>
              </p:cNvSpPr>
              <p:nvPr/>
            </p:nvSpPr>
            <p:spPr>
              <a:xfrm>
                <a:off x="512625" y="3429000"/>
                <a:ext cx="4131383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8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>
                          <a:latin typeface="Cambria Math"/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−4)+(7−2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)(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+2)= 7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−40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25" y="3429000"/>
                <a:ext cx="4131383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>
                <a:spLocks noChangeAspect="1"/>
              </p:cNvSpPr>
              <p:nvPr/>
            </p:nvSpPr>
            <p:spPr>
              <a:xfrm>
                <a:off x="251520" y="3680999"/>
                <a:ext cx="4176464" cy="815223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smtClean="0">
                          <a:latin typeface="Cambria Math"/>
                        </a:rPr>
                        <m:t>8</m:t>
                      </m:r>
                      <m:r>
                        <m:rPr>
                          <m:nor/>
                        </m:rPr>
                        <a:rPr lang="cs-CZ" sz="2000" i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−32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+7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+14</m:t>
                      </m:r>
                      <m:r>
                        <a:rPr lang="cs-CZ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i="1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−4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=7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−40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80999"/>
                <a:ext cx="4176464" cy="8152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>
                <a:spLocks noChangeAspect="1"/>
              </p:cNvSpPr>
              <p:nvPr/>
            </p:nvSpPr>
            <p:spPr>
              <a:xfrm>
                <a:off x="1421566" y="4365104"/>
                <a:ext cx="2574370" cy="453779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</a:rPr>
                        <m:t>−36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54 =0 </m:t>
                      </m:r>
                    </m:oMath>
                  </m:oMathPara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566" y="4365104"/>
                <a:ext cx="2574370" cy="4537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>
                <a:spLocks noChangeAspect="1"/>
              </p:cNvSpPr>
              <p:nvPr/>
            </p:nvSpPr>
            <p:spPr>
              <a:xfrm>
                <a:off x="2123728" y="4797152"/>
                <a:ext cx="1782282" cy="45512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−6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+9 = </m:t>
                    </m:r>
                  </m:oMath>
                </a14:m>
                <a:r>
                  <a:rPr lang="cs-CZ" sz="2000" dirty="0" smtClean="0"/>
                  <a:t>0</a:t>
                </a: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797152"/>
                <a:ext cx="1782282" cy="455125"/>
              </a:xfrm>
              <a:prstGeom prst="rect">
                <a:avLst/>
              </a:prstGeom>
              <a:blipFill rotWithShape="1">
                <a:blip r:embed="rId6"/>
                <a:stretch>
                  <a:fillRect r="-3413" b="-2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044016" y="5661248"/>
                <a:ext cx="13281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2400" b="1" i="1" u="dbl" kern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u="dbl" kern="0" smtClean="0"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16" y="5661248"/>
                <a:ext cx="132818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1226906" y="1988840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5340702" y="3755130"/>
            <a:ext cx="3168352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353616" y="4247987"/>
                <a:ext cx="3119730" cy="62581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L(3)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  <a:ea typeface="Cambria Math" panose="02040503050406030204" pitchFamily="18" charset="0"/>
                          </a:rPr>
                          <m:t>3+2</m:t>
                        </m:r>
                      </m:den>
                    </m:f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−1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cs-CZ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616" y="4247987"/>
                <a:ext cx="3119730" cy="625812"/>
              </a:xfrm>
              <a:prstGeom prst="rect">
                <a:avLst/>
              </a:prstGeom>
              <a:blipFill rotWithShape="1">
                <a:blip r:embed="rId8"/>
                <a:stretch>
                  <a:fillRect l="-1953" b="-9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340702" y="4841971"/>
                <a:ext cx="3119730" cy="58407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P(3) </a:t>
                </a:r>
                <a:r>
                  <a:rPr lang="cs-CZ" dirty="0" smtClean="0"/>
                  <a:t>= </a:t>
                </a:r>
                <a:r>
                  <a:rPr lang="cs-CZ" b="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  <a:ea typeface="Cambria Math" panose="02040503050406030204" pitchFamily="18" charset="0"/>
                          </a:rPr>
                          <m:t>21</m:t>
                        </m:r>
                        <m:r>
                          <m:rPr>
                            <m:nor/>
                          </m:rPr>
                          <a:rPr lang="cs-CZ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9−6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den>
                    </m:f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  <a:ea typeface="Cambria Math" panose="02040503050406030204" pitchFamily="18" charset="0"/>
                          </a:rPr>
                          <m:t>−19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  <a:ea typeface="Cambria Math" panose="02040503050406030204" pitchFamily="18" charset="0"/>
                          </a:rPr>
                          <m:t>−5</m:t>
                        </m:r>
                      </m:den>
                    </m:f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>
                            <a:latin typeface="Cambria Math"/>
                            <a:ea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>
                            <a:latin typeface="Cambria Math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702" y="4841971"/>
                <a:ext cx="3119730" cy="584071"/>
              </a:xfrm>
              <a:prstGeom prst="rect">
                <a:avLst/>
              </a:prstGeom>
              <a:blipFill rotWithShape="1">
                <a:blip r:embed="rId9"/>
                <a:stretch>
                  <a:fillRect l="-1953" b="-20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内容占位符 2"/>
          <p:cNvSpPr txBox="1">
            <a:spLocks/>
          </p:cNvSpPr>
          <p:nvPr/>
        </p:nvSpPr>
        <p:spPr>
          <a:xfrm>
            <a:off x="6272482" y="2852936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rgbClr val="3366FF"/>
                </a:solidFill>
              </a:rPr>
              <a:t>Odstraníme zlomek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3995936" y="2782441"/>
                <a:ext cx="1710274" cy="46096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cs-CZ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+2)(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−4</m:t>
                        </m:r>
                      </m:e>
                    </m:d>
                  </m:oMath>
                </a14:m>
                <a:r>
                  <a:rPr lang="cs-CZ" sz="2000" dirty="0" smtClean="0"/>
                  <a:t>)</a:t>
                </a: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782441"/>
                <a:ext cx="1710274" cy="460960"/>
              </a:xfrm>
              <a:prstGeom prst="rect">
                <a:avLst/>
              </a:prstGeom>
              <a:blipFill rotWithShape="1">
                <a:blip r:embed="rId10"/>
                <a:stretch>
                  <a:fillRect l="-30714" t="-142105" b="-2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ipka doleva 3"/>
          <p:cNvSpPr/>
          <p:nvPr/>
        </p:nvSpPr>
        <p:spPr>
          <a:xfrm>
            <a:off x="5706210" y="2950849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2317144" y="5222524"/>
                <a:ext cx="1750800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000" i="0" dirty="0" smtClean="0">
                          <a:latin typeface="Cambria Math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2000" i="0" dirty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i="0" dirty="0" smtClean="0">
                          <a:latin typeface="Cambria Math"/>
                        </a:rPr>
                        <m:t>−3)2 = 0 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144" y="5222524"/>
                <a:ext cx="1750800" cy="453137"/>
              </a:xfrm>
              <a:prstGeom prst="rect">
                <a:avLst/>
              </a:prstGeom>
              <a:blipFill rotWithShape="1">
                <a:blip r:embed="rId11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859213" y="5661248"/>
                <a:ext cx="1064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0" i="0" baseline="-25000" dirty="0" smtClean="0">
                        <a:latin typeface="Cambria Math"/>
                      </a:rPr>
                      <m:t>1,2</m:t>
                    </m:r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 = </m:t>
                    </m:r>
                    <m:r>
                      <m:rPr>
                        <m:nor/>
                      </m:rPr>
                      <a:rPr lang="cs-CZ" sz="2000" b="0" i="0" dirty="0" smtClean="0">
                        <a:latin typeface="Cambria Math"/>
                      </a:rPr>
                      <m:t>3</m:t>
                    </m:r>
                  </m:oMath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213" y="5661248"/>
                <a:ext cx="1064715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2827870" y="2031231"/>
                <a:ext cx="18881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1" i="0" smtClean="0">
                        <a:latin typeface="Cambria Math"/>
                      </a:rPr>
                      <m:t>x</m:t>
                    </m:r>
                    <m:r>
                      <a:rPr lang="cs-CZ" sz="2400" b="1" i="1" smtClean="0">
                        <a:latin typeface="Cambria Math"/>
                        <a:sym typeface="Symbol"/>
                      </a:rPr>
                      <m:t></m:t>
                    </m:r>
                    <m:r>
                      <a:rPr lang="cs-CZ" sz="2400" b="1" i="1" smtClean="0">
                        <a:latin typeface="Cambria Math"/>
                        <a:sym typeface="Symbol"/>
                      </a:rPr>
                      <m:t>𝑹</m:t>
                    </m:r>
                    <m:r>
                      <a:rPr lang="cs-CZ" sz="2400" b="1" i="1" smtClean="0">
                        <a:latin typeface="Cambria Math"/>
                        <a:sym typeface="Symbol"/>
                      </a:rPr>
                      <m:t>−</m:t>
                    </m:r>
                  </m:oMath>
                </a14:m>
                <a:r>
                  <a:rPr lang="cs-CZ" sz="2400" b="1" dirty="0" smtClean="0">
                    <a:sym typeface="Symbol"/>
                  </a:rPr>
                  <a:t>-2,4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870" y="2031231"/>
                <a:ext cx="1888146" cy="461665"/>
              </a:xfrm>
              <a:prstGeom prst="rect">
                <a:avLst/>
              </a:prstGeom>
              <a:blipFill rotWithShape="1">
                <a:blip r:embed="rId13"/>
                <a:stretch>
                  <a:fillRect t="-10526" r="-4839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Šipka doleva 21"/>
          <p:cNvSpPr/>
          <p:nvPr/>
        </p:nvSpPr>
        <p:spPr>
          <a:xfrm rot="10800000">
            <a:off x="4338058" y="5831169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  <p:bldP spid="3" grpId="0"/>
      <p:bldP spid="10" grpId="0"/>
      <p:bldP spid="11" grpId="0"/>
      <p:bldP spid="12" grpId="0"/>
      <p:bldP spid="13" grpId="0"/>
      <p:bldP spid="23" grpId="0"/>
      <p:bldP spid="21" grpId="0"/>
      <p:bldP spid="24" grpId="0"/>
      <p:bldP spid="25" grpId="0"/>
      <p:bldP spid="26" grpId="0"/>
      <p:bldP spid="4" grpId="0" animBg="1"/>
      <p:bldP spid="17" grpId="0"/>
      <p:bldP spid="19" grpId="0"/>
      <p:bldP spid="20" grpId="0"/>
      <p:bldP spid="22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7452</TotalTime>
  <Words>726</Words>
  <Application>Microsoft Office PowerPoint</Application>
  <PresentationFormat>Předvádění na obrazovce (4:3)</PresentationFormat>
  <Paragraphs>93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Rovnice a nerovnice</vt:lpstr>
      <vt:lpstr>Definice </vt:lpstr>
      <vt:lpstr>Základní pojmy</vt:lpstr>
      <vt:lpstr>Příklad 1</vt:lpstr>
      <vt:lpstr>Příklad 2</vt:lpstr>
      <vt:lpstr>Řešení 2</vt:lpstr>
      <vt:lpstr>Řešení 2</vt:lpstr>
      <vt:lpstr>Příklad 3</vt:lpstr>
      <vt:lpstr>Řešení rovnice 3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 KM</dc:creator>
  <cp:keywords>kořenový činitel</cp:keywords>
  <cp:lastModifiedBy>kacerova</cp:lastModifiedBy>
  <cp:revision>644</cp:revision>
  <dcterms:created xsi:type="dcterms:W3CDTF">2010-05-23T14:28:12Z</dcterms:created>
  <dcterms:modified xsi:type="dcterms:W3CDTF">2013-11-28T12:52:22Z</dcterms:modified>
</cp:coreProperties>
</file>